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59"/>
  </p:notesMasterIdLst>
  <p:handoutMasterIdLst>
    <p:handoutMasterId r:id="rId60"/>
  </p:handoutMasterIdLst>
  <p:sldIdLst>
    <p:sldId id="256" r:id="rId3"/>
    <p:sldId id="436" r:id="rId4"/>
    <p:sldId id="2789" r:id="rId5"/>
    <p:sldId id="2788" r:id="rId6"/>
    <p:sldId id="464" r:id="rId7"/>
    <p:sldId id="2820" r:id="rId8"/>
    <p:sldId id="1529" r:id="rId9"/>
    <p:sldId id="2795" r:id="rId10"/>
    <p:sldId id="1551" r:id="rId11"/>
    <p:sldId id="1527" r:id="rId12"/>
    <p:sldId id="1531" r:id="rId13"/>
    <p:sldId id="449" r:id="rId14"/>
    <p:sldId id="1564" r:id="rId15"/>
    <p:sldId id="2796" r:id="rId16"/>
    <p:sldId id="1545" r:id="rId17"/>
    <p:sldId id="2821" r:id="rId18"/>
    <p:sldId id="2791" r:id="rId19"/>
    <p:sldId id="1563" r:id="rId20"/>
    <p:sldId id="1552" r:id="rId21"/>
    <p:sldId id="1644" r:id="rId22"/>
    <p:sldId id="1472" r:id="rId23"/>
    <p:sldId id="1540" r:id="rId24"/>
    <p:sldId id="1635" r:id="rId25"/>
    <p:sldId id="2813" r:id="rId26"/>
    <p:sldId id="2816" r:id="rId27"/>
    <p:sldId id="1207" r:id="rId28"/>
    <p:sldId id="1537" r:id="rId29"/>
    <p:sldId id="2804" r:id="rId30"/>
    <p:sldId id="2805" r:id="rId31"/>
    <p:sldId id="2809" r:id="rId32"/>
    <p:sldId id="1588" r:id="rId33"/>
    <p:sldId id="297" r:id="rId34"/>
    <p:sldId id="2822" r:id="rId35"/>
    <p:sldId id="2823" r:id="rId36"/>
    <p:sldId id="2799" r:id="rId37"/>
    <p:sldId id="460" r:id="rId38"/>
    <p:sldId id="882" r:id="rId39"/>
    <p:sldId id="2824" r:id="rId40"/>
    <p:sldId id="458" r:id="rId41"/>
    <p:sldId id="279" r:id="rId42"/>
    <p:sldId id="2815" r:id="rId43"/>
    <p:sldId id="1549" r:id="rId44"/>
    <p:sldId id="1555" r:id="rId45"/>
    <p:sldId id="1550" r:id="rId46"/>
    <p:sldId id="1548" r:id="rId47"/>
    <p:sldId id="2825" r:id="rId48"/>
    <p:sldId id="2800" r:id="rId49"/>
    <p:sldId id="1471" r:id="rId50"/>
    <p:sldId id="2817" r:id="rId51"/>
    <p:sldId id="2794" r:id="rId52"/>
    <p:sldId id="2818" r:id="rId53"/>
    <p:sldId id="1294" r:id="rId54"/>
    <p:sldId id="2827" r:id="rId55"/>
    <p:sldId id="2826" r:id="rId56"/>
    <p:sldId id="428" r:id="rId57"/>
    <p:sldId id="2828" r:id="rId58"/>
  </p:sldIdLst>
  <p:sldSz cx="12192000" cy="6858000"/>
  <p:notesSz cx="10020300" cy="6888163"/>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26D3D5-C4CF-1DCA-5E09-7C3E5392FC61}" name="SPL" initials="SPL" userId="SPL"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affaella Sardi" initials="RS" lastIdx="7" clrIdx="0">
    <p:extLst>
      <p:ext uri="{19B8F6BF-5375-455C-9EA6-DF929625EA0E}">
        <p15:presenceInfo xmlns:p15="http://schemas.microsoft.com/office/powerpoint/2012/main" userId="7096c5c46c064318" providerId="Windows Live"/>
      </p:ext>
    </p:extLst>
  </p:cmAuthor>
  <p:cmAuthor id="2" name="Jacinthe Seguin" initials="JS" lastIdx="1" clrIdx="1">
    <p:extLst>
      <p:ext uri="{19B8F6BF-5375-455C-9EA6-DF929625EA0E}">
        <p15:presenceInfo xmlns:p15="http://schemas.microsoft.com/office/powerpoint/2012/main" userId="547ffab08f844226" providerId="Windows Live"/>
      </p:ext>
    </p:extLst>
  </p:cmAuthor>
  <p:cmAuthor id="3" name="Claire Guerin" initials="CG" lastIdx="1" clrIdx="2">
    <p:extLst>
      <p:ext uri="{19B8F6BF-5375-455C-9EA6-DF929625EA0E}">
        <p15:presenceInfo xmlns:p15="http://schemas.microsoft.com/office/powerpoint/2012/main" userId="S::Claire.Guerin@zerowastescotland.org.uk::18588c3a-7d20-4dc8-9996-f62c4346d836" providerId="AD"/>
      </p:ext>
    </p:extLst>
  </p:cmAuthor>
  <p:cmAuthor id="4" name="Sarah Wotton" initials="SW" lastIdx="1" clrIdx="3">
    <p:extLst>
      <p:ext uri="{19B8F6BF-5375-455C-9EA6-DF929625EA0E}">
        <p15:presenceInfo xmlns:p15="http://schemas.microsoft.com/office/powerpoint/2012/main" userId="S::Sarah.Wotton@zerowastescotland.org.uk::636118bd-9f9d-4a31-aa37-b1853abaf8fc" providerId="AD"/>
      </p:ext>
    </p:extLst>
  </p:cmAuthor>
  <p:cmAuthor id="5" name="SPL" initials="SPL" lastIdx="1" clrIdx="4">
    <p:extLst>
      <p:ext uri="{19B8F6BF-5375-455C-9EA6-DF929625EA0E}">
        <p15:presenceInfo xmlns:p15="http://schemas.microsoft.com/office/powerpoint/2012/main" userId="SP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669900"/>
    <a:srgbClr val="91BD9B"/>
    <a:srgbClr val="A0B698"/>
    <a:srgbClr val="54ACD4"/>
    <a:srgbClr val="2D8CB7"/>
    <a:srgbClr val="FF9900"/>
    <a:srgbClr val="287BA0"/>
    <a:srgbClr val="EEF0E8"/>
    <a:srgbClr val="2C89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130" autoAdjust="0"/>
    <p:restoredTop sz="62123" autoAdjust="0"/>
  </p:normalViewPr>
  <p:slideViewPr>
    <p:cSldViewPr snapToGrid="0" showGuides="1">
      <p:cViewPr varScale="1">
        <p:scale>
          <a:sx n="68" d="100"/>
          <a:sy n="68" d="100"/>
        </p:scale>
        <p:origin x="1296" y="208"/>
      </p:cViewPr>
      <p:guideLst>
        <p:guide orient="horz" pos="2160"/>
        <p:guide pos="3863"/>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107" d="100"/>
          <a:sy n="107" d="100"/>
        </p:scale>
        <p:origin x="2274"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microsoft.com/office/2016/11/relationships/changesInfo" Target="changesInfos/changesInfo1.xml"/><Relationship Id="rId5" Type="http://schemas.openxmlformats.org/officeDocument/2006/relationships/slide" Target="slides/slide3.xml"/><Relationship Id="rId61" Type="http://schemas.openxmlformats.org/officeDocument/2006/relationships/commentAuthors" Target="commentAuthor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67" Type="http://schemas.microsoft.com/office/2018/10/relationships/authors" Targe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21 B" userId="682f95d9c089b3ad" providerId="LiveId" clId="{BC49753C-0C2D-40F0-BC03-0479625D82FE}"/>
    <pc:docChg chg="delSld modSld delMainMaster">
      <pc:chgData name="21 B" userId="682f95d9c089b3ad" providerId="LiveId" clId="{BC49753C-0C2D-40F0-BC03-0479625D82FE}" dt="2022-11-23T16:38:45.707" v="61" actId="20577"/>
      <pc:docMkLst>
        <pc:docMk/>
      </pc:docMkLst>
      <pc:sldChg chg="modSp mod">
        <pc:chgData name="21 B" userId="682f95d9c089b3ad" providerId="LiveId" clId="{BC49753C-0C2D-40F0-BC03-0479625D82FE}" dt="2022-11-23T16:38:45.707" v="61" actId="20577"/>
        <pc:sldMkLst>
          <pc:docMk/>
          <pc:sldMk cId="431942837" sldId="464"/>
        </pc:sldMkLst>
        <pc:spChg chg="mod">
          <ac:chgData name="21 B" userId="682f95d9c089b3ad" providerId="LiveId" clId="{BC49753C-0C2D-40F0-BC03-0479625D82FE}" dt="2022-11-23T16:38:45.707" v="61" actId="20577"/>
          <ac:spMkLst>
            <pc:docMk/>
            <pc:sldMk cId="431942837" sldId="464"/>
            <ac:spMk id="25" creationId="{B9D51BFB-C644-46C8-B51E-DF20EDFE7DB5}"/>
          </ac:spMkLst>
        </pc:spChg>
      </pc:sldChg>
      <pc:sldChg chg="del">
        <pc:chgData name="21 B" userId="682f95d9c089b3ad" providerId="LiveId" clId="{BC49753C-0C2D-40F0-BC03-0479625D82FE}" dt="2022-11-23T16:23:16.702" v="3" actId="47"/>
        <pc:sldMkLst>
          <pc:docMk/>
          <pc:sldMk cId="3065326102" sldId="1534"/>
        </pc:sldMkLst>
      </pc:sldChg>
      <pc:sldChg chg="del">
        <pc:chgData name="21 B" userId="682f95d9c089b3ad" providerId="LiveId" clId="{BC49753C-0C2D-40F0-BC03-0479625D82FE}" dt="2022-11-23T16:23:37.779" v="5" actId="47"/>
        <pc:sldMkLst>
          <pc:docMk/>
          <pc:sldMk cId="1894204013" sldId="1540"/>
        </pc:sldMkLst>
      </pc:sldChg>
      <pc:sldChg chg="del">
        <pc:chgData name="21 B" userId="682f95d9c089b3ad" providerId="LiveId" clId="{BC49753C-0C2D-40F0-BC03-0479625D82FE}" dt="2022-11-23T16:23:52.027" v="7" actId="47"/>
        <pc:sldMkLst>
          <pc:docMk/>
          <pc:sldMk cId="1625160610" sldId="1547"/>
        </pc:sldMkLst>
      </pc:sldChg>
      <pc:sldChg chg="del">
        <pc:chgData name="21 B" userId="682f95d9c089b3ad" providerId="LiveId" clId="{BC49753C-0C2D-40F0-BC03-0479625D82FE}" dt="2022-11-23T16:23:56.436" v="11" actId="47"/>
        <pc:sldMkLst>
          <pc:docMk/>
          <pc:sldMk cId="2727431091" sldId="1548"/>
        </pc:sldMkLst>
      </pc:sldChg>
      <pc:sldChg chg="del">
        <pc:chgData name="21 B" userId="682f95d9c089b3ad" providerId="LiveId" clId="{BC49753C-0C2D-40F0-BC03-0479625D82FE}" dt="2022-11-23T16:23:53.238" v="8" actId="47"/>
        <pc:sldMkLst>
          <pc:docMk/>
          <pc:sldMk cId="3139482152" sldId="1549"/>
        </pc:sldMkLst>
      </pc:sldChg>
      <pc:sldChg chg="del">
        <pc:chgData name="21 B" userId="682f95d9c089b3ad" providerId="LiveId" clId="{BC49753C-0C2D-40F0-BC03-0479625D82FE}" dt="2022-11-23T16:23:55.359" v="10" actId="47"/>
        <pc:sldMkLst>
          <pc:docMk/>
          <pc:sldMk cId="2799544427" sldId="1550"/>
        </pc:sldMkLst>
      </pc:sldChg>
      <pc:sldChg chg="del">
        <pc:chgData name="21 B" userId="682f95d9c089b3ad" providerId="LiveId" clId="{BC49753C-0C2D-40F0-BC03-0479625D82FE}" dt="2022-11-23T16:23:54.304" v="9" actId="47"/>
        <pc:sldMkLst>
          <pc:docMk/>
          <pc:sldMk cId="42121851" sldId="1555"/>
        </pc:sldMkLst>
      </pc:sldChg>
      <pc:sldChg chg="modSp mod">
        <pc:chgData name="21 B" userId="682f95d9c089b3ad" providerId="LiveId" clId="{BC49753C-0C2D-40F0-BC03-0479625D82FE}" dt="2022-11-23T16:38:03.760" v="47" actId="6549"/>
        <pc:sldMkLst>
          <pc:docMk/>
          <pc:sldMk cId="241350733" sldId="1564"/>
        </pc:sldMkLst>
        <pc:spChg chg="mod">
          <ac:chgData name="21 B" userId="682f95d9c089b3ad" providerId="LiveId" clId="{BC49753C-0C2D-40F0-BC03-0479625D82FE}" dt="2022-11-23T16:38:03.760" v="47" actId="6549"/>
          <ac:spMkLst>
            <pc:docMk/>
            <pc:sldMk cId="241350733" sldId="1564"/>
            <ac:spMk id="11" creationId="{618B820A-F156-690F-DB60-D54D822BD01E}"/>
          </ac:spMkLst>
        </pc:spChg>
      </pc:sldChg>
      <pc:sldChg chg="del">
        <pc:chgData name="21 B" userId="682f95d9c089b3ad" providerId="LiveId" clId="{BC49753C-0C2D-40F0-BC03-0479625D82FE}" dt="2022-11-23T16:23:07.439" v="0" actId="47"/>
        <pc:sldMkLst>
          <pc:docMk/>
          <pc:sldMk cId="746398452" sldId="2819"/>
        </pc:sldMkLst>
      </pc:sldChg>
      <pc:sldChg chg="del">
        <pc:chgData name="21 B" userId="682f95d9c089b3ad" providerId="LiveId" clId="{BC49753C-0C2D-40F0-BC03-0479625D82FE}" dt="2022-11-23T16:23:10.609" v="1" actId="47"/>
        <pc:sldMkLst>
          <pc:docMk/>
          <pc:sldMk cId="1333930678" sldId="2820"/>
        </pc:sldMkLst>
      </pc:sldChg>
      <pc:sldChg chg="del">
        <pc:chgData name="21 B" userId="682f95d9c089b3ad" providerId="LiveId" clId="{BC49753C-0C2D-40F0-BC03-0479625D82FE}" dt="2022-11-23T16:23:13.068" v="2" actId="47"/>
        <pc:sldMkLst>
          <pc:docMk/>
          <pc:sldMk cId="3328524577" sldId="2821"/>
        </pc:sldMkLst>
      </pc:sldChg>
      <pc:sldChg chg="del">
        <pc:chgData name="21 B" userId="682f95d9c089b3ad" providerId="LiveId" clId="{BC49753C-0C2D-40F0-BC03-0479625D82FE}" dt="2022-11-23T16:23:33.606" v="4" actId="47"/>
        <pc:sldMkLst>
          <pc:docMk/>
          <pc:sldMk cId="46497682" sldId="2822"/>
        </pc:sldMkLst>
      </pc:sldChg>
      <pc:sldChg chg="del">
        <pc:chgData name="21 B" userId="682f95d9c089b3ad" providerId="LiveId" clId="{BC49753C-0C2D-40F0-BC03-0479625D82FE}" dt="2022-11-23T16:23:45.117" v="6" actId="47"/>
        <pc:sldMkLst>
          <pc:docMk/>
          <pc:sldMk cId="2554782168" sldId="2825"/>
        </pc:sldMkLst>
      </pc:sldChg>
      <pc:sldChg chg="del">
        <pc:chgData name="21 B" userId="682f95d9c089b3ad" providerId="LiveId" clId="{BC49753C-0C2D-40F0-BC03-0479625D82FE}" dt="2022-11-23T16:23:57.487" v="12" actId="47"/>
        <pc:sldMkLst>
          <pc:docMk/>
          <pc:sldMk cId="1792744661" sldId="2826"/>
        </pc:sldMkLst>
      </pc:sldChg>
      <pc:sldMasterChg chg="del delSldLayout">
        <pc:chgData name="21 B" userId="682f95d9c089b3ad" providerId="LiveId" clId="{BC49753C-0C2D-40F0-BC03-0479625D82FE}" dt="2022-11-23T16:23:13.068" v="2" actId="47"/>
        <pc:sldMasterMkLst>
          <pc:docMk/>
          <pc:sldMasterMk cId="2953548108" sldId="2147483665"/>
        </pc:sldMasterMkLst>
        <pc:sldLayoutChg chg="del">
          <pc:chgData name="21 B" userId="682f95d9c089b3ad" providerId="LiveId" clId="{BC49753C-0C2D-40F0-BC03-0479625D82FE}" dt="2022-11-23T16:23:13.068" v="2" actId="47"/>
          <pc:sldLayoutMkLst>
            <pc:docMk/>
            <pc:sldMasterMk cId="2953548108" sldId="2147483665"/>
            <pc:sldLayoutMk cId="3655686624" sldId="2147483666"/>
          </pc:sldLayoutMkLst>
        </pc:sldLayoutChg>
        <pc:sldLayoutChg chg="del">
          <pc:chgData name="21 B" userId="682f95d9c089b3ad" providerId="LiveId" clId="{BC49753C-0C2D-40F0-BC03-0479625D82FE}" dt="2022-11-23T16:23:13.068" v="2" actId="47"/>
          <pc:sldLayoutMkLst>
            <pc:docMk/>
            <pc:sldMasterMk cId="2953548108" sldId="2147483665"/>
            <pc:sldLayoutMk cId="2904807479" sldId="2147483667"/>
          </pc:sldLayoutMkLst>
        </pc:sldLayoutChg>
        <pc:sldLayoutChg chg="del">
          <pc:chgData name="21 B" userId="682f95d9c089b3ad" providerId="LiveId" clId="{BC49753C-0C2D-40F0-BC03-0479625D82FE}" dt="2022-11-23T16:23:13.068" v="2" actId="47"/>
          <pc:sldLayoutMkLst>
            <pc:docMk/>
            <pc:sldMasterMk cId="2953548108" sldId="2147483665"/>
            <pc:sldLayoutMk cId="166601854" sldId="2147483668"/>
          </pc:sldLayoutMkLst>
        </pc:sldLayoutChg>
        <pc:sldLayoutChg chg="del">
          <pc:chgData name="21 B" userId="682f95d9c089b3ad" providerId="LiveId" clId="{BC49753C-0C2D-40F0-BC03-0479625D82FE}" dt="2022-11-23T16:23:13.068" v="2" actId="47"/>
          <pc:sldLayoutMkLst>
            <pc:docMk/>
            <pc:sldMasterMk cId="2953548108" sldId="2147483665"/>
            <pc:sldLayoutMk cId="498136621" sldId="2147483669"/>
          </pc:sldLayoutMkLst>
        </pc:sldLayoutChg>
        <pc:sldLayoutChg chg="del">
          <pc:chgData name="21 B" userId="682f95d9c089b3ad" providerId="LiveId" clId="{BC49753C-0C2D-40F0-BC03-0479625D82FE}" dt="2022-11-23T16:23:13.068" v="2" actId="47"/>
          <pc:sldLayoutMkLst>
            <pc:docMk/>
            <pc:sldMasterMk cId="2953548108" sldId="2147483665"/>
            <pc:sldLayoutMk cId="58721862" sldId="2147483670"/>
          </pc:sldLayoutMkLst>
        </pc:sldLayoutChg>
        <pc:sldLayoutChg chg="del">
          <pc:chgData name="21 B" userId="682f95d9c089b3ad" providerId="LiveId" clId="{BC49753C-0C2D-40F0-BC03-0479625D82FE}" dt="2022-11-23T16:23:13.068" v="2" actId="47"/>
          <pc:sldLayoutMkLst>
            <pc:docMk/>
            <pc:sldMasterMk cId="2953548108" sldId="2147483665"/>
            <pc:sldLayoutMk cId="1872288234" sldId="2147483671"/>
          </pc:sldLayoutMkLst>
        </pc:sldLayoutChg>
        <pc:sldLayoutChg chg="del">
          <pc:chgData name="21 B" userId="682f95d9c089b3ad" providerId="LiveId" clId="{BC49753C-0C2D-40F0-BC03-0479625D82FE}" dt="2022-11-23T16:23:13.068" v="2" actId="47"/>
          <pc:sldLayoutMkLst>
            <pc:docMk/>
            <pc:sldMasterMk cId="2953548108" sldId="2147483665"/>
            <pc:sldLayoutMk cId="3079497252" sldId="2147483672"/>
          </pc:sldLayoutMkLst>
        </pc:sldLayoutChg>
        <pc:sldLayoutChg chg="del">
          <pc:chgData name="21 B" userId="682f95d9c089b3ad" providerId="LiveId" clId="{BC49753C-0C2D-40F0-BC03-0479625D82FE}" dt="2022-11-23T16:23:13.068" v="2" actId="47"/>
          <pc:sldLayoutMkLst>
            <pc:docMk/>
            <pc:sldMasterMk cId="2953548108" sldId="2147483665"/>
            <pc:sldLayoutMk cId="431296022" sldId="2147483673"/>
          </pc:sldLayoutMkLst>
        </pc:sldLayoutChg>
        <pc:sldLayoutChg chg="del">
          <pc:chgData name="21 B" userId="682f95d9c089b3ad" providerId="LiveId" clId="{BC49753C-0C2D-40F0-BC03-0479625D82FE}" dt="2022-11-23T16:23:13.068" v="2" actId="47"/>
          <pc:sldLayoutMkLst>
            <pc:docMk/>
            <pc:sldMasterMk cId="2953548108" sldId="2147483665"/>
            <pc:sldLayoutMk cId="2405320273" sldId="2147483674"/>
          </pc:sldLayoutMkLst>
        </pc:sldLayoutChg>
        <pc:sldLayoutChg chg="del">
          <pc:chgData name="21 B" userId="682f95d9c089b3ad" providerId="LiveId" clId="{BC49753C-0C2D-40F0-BC03-0479625D82FE}" dt="2022-11-23T16:23:13.068" v="2" actId="47"/>
          <pc:sldLayoutMkLst>
            <pc:docMk/>
            <pc:sldMasterMk cId="2953548108" sldId="2147483665"/>
            <pc:sldLayoutMk cId="1048316306" sldId="2147483675"/>
          </pc:sldLayoutMkLst>
        </pc:sldLayoutChg>
        <pc:sldLayoutChg chg="del">
          <pc:chgData name="21 B" userId="682f95d9c089b3ad" providerId="LiveId" clId="{BC49753C-0C2D-40F0-BC03-0479625D82FE}" dt="2022-11-23T16:23:13.068" v="2" actId="47"/>
          <pc:sldLayoutMkLst>
            <pc:docMk/>
            <pc:sldMasterMk cId="2953548108" sldId="2147483665"/>
            <pc:sldLayoutMk cId="3798920385" sldId="2147483676"/>
          </pc:sldLayoutMkLst>
        </pc:sldLayoutChg>
        <pc:sldLayoutChg chg="del">
          <pc:chgData name="21 B" userId="682f95d9c089b3ad" providerId="LiveId" clId="{BC49753C-0C2D-40F0-BC03-0479625D82FE}" dt="2022-11-23T16:23:13.068" v="2" actId="47"/>
          <pc:sldLayoutMkLst>
            <pc:docMk/>
            <pc:sldMasterMk cId="2953548108" sldId="2147483665"/>
            <pc:sldLayoutMk cId="129958088" sldId="2147483677"/>
          </pc:sldLayoutMkLst>
        </pc:sldLayoutChg>
        <pc:sldLayoutChg chg="del">
          <pc:chgData name="21 B" userId="682f95d9c089b3ad" providerId="LiveId" clId="{BC49753C-0C2D-40F0-BC03-0479625D82FE}" dt="2022-11-23T16:23:13.068" v="2" actId="47"/>
          <pc:sldLayoutMkLst>
            <pc:docMk/>
            <pc:sldMasterMk cId="2953548108" sldId="2147483665"/>
            <pc:sldLayoutMk cId="3358777612" sldId="2147483678"/>
          </pc:sldLayoutMkLst>
        </pc:sldLayoutChg>
        <pc:sldLayoutChg chg="del">
          <pc:chgData name="21 B" userId="682f95d9c089b3ad" providerId="LiveId" clId="{BC49753C-0C2D-40F0-BC03-0479625D82FE}" dt="2022-11-23T16:23:13.068" v="2" actId="47"/>
          <pc:sldLayoutMkLst>
            <pc:docMk/>
            <pc:sldMasterMk cId="2953548108" sldId="2147483665"/>
            <pc:sldLayoutMk cId="3912413798" sldId="2147483679"/>
          </pc:sldLayoutMkLst>
        </pc:sldLayoutChg>
        <pc:sldLayoutChg chg="del">
          <pc:chgData name="21 B" userId="682f95d9c089b3ad" providerId="LiveId" clId="{BC49753C-0C2D-40F0-BC03-0479625D82FE}" dt="2022-11-23T16:23:13.068" v="2" actId="47"/>
          <pc:sldLayoutMkLst>
            <pc:docMk/>
            <pc:sldMasterMk cId="2953548108" sldId="2147483665"/>
            <pc:sldLayoutMk cId="2919407553" sldId="2147483680"/>
          </pc:sldLayoutMkLst>
        </pc:sldLayoutChg>
        <pc:sldLayoutChg chg="del">
          <pc:chgData name="21 B" userId="682f95d9c089b3ad" providerId="LiveId" clId="{BC49753C-0C2D-40F0-BC03-0479625D82FE}" dt="2022-11-23T16:23:13.068" v="2" actId="47"/>
          <pc:sldLayoutMkLst>
            <pc:docMk/>
            <pc:sldMasterMk cId="2953548108" sldId="2147483665"/>
            <pc:sldLayoutMk cId="3158873339" sldId="2147483681"/>
          </pc:sldLayoutMkLst>
        </pc:sldLayoutChg>
        <pc:sldLayoutChg chg="del">
          <pc:chgData name="21 B" userId="682f95d9c089b3ad" providerId="LiveId" clId="{BC49753C-0C2D-40F0-BC03-0479625D82FE}" dt="2022-11-23T16:23:13.068" v="2" actId="47"/>
          <pc:sldLayoutMkLst>
            <pc:docMk/>
            <pc:sldMasterMk cId="2953548108" sldId="2147483665"/>
            <pc:sldLayoutMk cId="3607253153" sldId="2147483682"/>
          </pc:sldLayoutMkLst>
        </pc:sldLayoutChg>
      </pc:sldMasterChg>
    </pc:docChg>
  </pc:docChgLst>
  <pc:docChgLst>
    <pc:chgData name="Mervyn Jones" userId="084824d524b4527f" providerId="LiveId" clId="{02E3A60D-FE67-49D3-A934-8D187F62B3E3}"/>
    <pc:docChg chg="modSld">
      <pc:chgData name="Mervyn Jones" userId="084824d524b4527f" providerId="LiveId" clId="{02E3A60D-FE67-49D3-A934-8D187F62B3E3}" dt="2022-11-02T11:55:23.006" v="9" actId="20577"/>
      <pc:docMkLst>
        <pc:docMk/>
      </pc:docMkLst>
      <pc:sldChg chg="modSp mod">
        <pc:chgData name="Mervyn Jones" userId="084824d524b4527f" providerId="LiveId" clId="{02E3A60D-FE67-49D3-A934-8D187F62B3E3}" dt="2022-11-02T11:55:23.006" v="9" actId="20577"/>
        <pc:sldMkLst>
          <pc:docMk/>
          <pc:sldMk cId="746398452" sldId="2819"/>
        </pc:sldMkLst>
        <pc:spChg chg="mod">
          <ac:chgData name="Mervyn Jones" userId="084824d524b4527f" providerId="LiveId" clId="{02E3A60D-FE67-49D3-A934-8D187F62B3E3}" dt="2022-11-02T11:55:23.006" v="9" actId="20577"/>
          <ac:spMkLst>
            <pc:docMk/>
            <pc:sldMk cId="746398452" sldId="2819"/>
            <ac:spMk id="6" creationId="{2647B894-5964-9E53-2338-6AC5A0841196}"/>
          </ac:spMkLst>
        </pc:spChg>
      </pc:sldChg>
    </pc:docChg>
  </pc:docChgLst>
  <pc:docChgLst>
    <pc:chgData name="Mervyn Jones" userId="084824d524b4527f" providerId="LiveId" clId="{AF39B1DF-C4C5-4EC6-AC89-565D8DD2D418}"/>
    <pc:docChg chg="custSel addSld delSld modSld">
      <pc:chgData name="Mervyn Jones" userId="084824d524b4527f" providerId="LiveId" clId="{AF39B1DF-C4C5-4EC6-AC89-565D8DD2D418}" dt="2023-01-12T09:04:06.848" v="12" actId="478"/>
      <pc:docMkLst>
        <pc:docMk/>
      </pc:docMkLst>
      <pc:sldChg chg="delSp mod">
        <pc:chgData name="Mervyn Jones" userId="084824d524b4527f" providerId="LiveId" clId="{AF39B1DF-C4C5-4EC6-AC89-565D8DD2D418}" dt="2023-01-12T09:04:06.848" v="12" actId="478"/>
        <pc:sldMkLst>
          <pc:docMk/>
          <pc:sldMk cId="0" sldId="256"/>
        </pc:sldMkLst>
        <pc:spChg chg="del">
          <ac:chgData name="Mervyn Jones" userId="084824d524b4527f" providerId="LiveId" clId="{AF39B1DF-C4C5-4EC6-AC89-565D8DD2D418}" dt="2023-01-12T09:04:06.848" v="12" actId="478"/>
          <ac:spMkLst>
            <pc:docMk/>
            <pc:sldMk cId="0" sldId="256"/>
            <ac:spMk id="9" creationId="{05A5F789-B67C-2399-49E5-6D28334476C6}"/>
          </ac:spMkLst>
        </pc:spChg>
      </pc:sldChg>
      <pc:sldChg chg="add">
        <pc:chgData name="Mervyn Jones" userId="084824d524b4527f" providerId="LiveId" clId="{AF39B1DF-C4C5-4EC6-AC89-565D8DD2D418}" dt="2023-01-12T08:57:35.923" v="4"/>
        <pc:sldMkLst>
          <pc:docMk/>
          <pc:sldMk cId="1894204013" sldId="1540"/>
        </pc:sldMkLst>
      </pc:sldChg>
      <pc:sldChg chg="add del">
        <pc:chgData name="Mervyn Jones" userId="084824d524b4527f" providerId="LiveId" clId="{AF39B1DF-C4C5-4EC6-AC89-565D8DD2D418}" dt="2023-01-12T08:59:37.541" v="9"/>
        <pc:sldMkLst>
          <pc:docMk/>
          <pc:sldMk cId="1625160610" sldId="1547"/>
        </pc:sldMkLst>
      </pc:sldChg>
      <pc:sldChg chg="add del">
        <pc:chgData name="Mervyn Jones" userId="084824d524b4527f" providerId="LiveId" clId="{AF39B1DF-C4C5-4EC6-AC89-565D8DD2D418}" dt="2023-01-12T08:59:54.871" v="10"/>
        <pc:sldMkLst>
          <pc:docMk/>
          <pc:sldMk cId="2727431091" sldId="1548"/>
        </pc:sldMkLst>
      </pc:sldChg>
      <pc:sldChg chg="add del">
        <pc:chgData name="Mervyn Jones" userId="084824d524b4527f" providerId="LiveId" clId="{AF39B1DF-C4C5-4EC6-AC89-565D8DD2D418}" dt="2023-01-12T08:59:54.871" v="10"/>
        <pc:sldMkLst>
          <pc:docMk/>
          <pc:sldMk cId="3139482152" sldId="1549"/>
        </pc:sldMkLst>
      </pc:sldChg>
      <pc:sldChg chg="add del">
        <pc:chgData name="Mervyn Jones" userId="084824d524b4527f" providerId="LiveId" clId="{AF39B1DF-C4C5-4EC6-AC89-565D8DD2D418}" dt="2023-01-12T08:59:54.871" v="10"/>
        <pc:sldMkLst>
          <pc:docMk/>
          <pc:sldMk cId="2799544427" sldId="1550"/>
        </pc:sldMkLst>
      </pc:sldChg>
      <pc:sldChg chg="add del">
        <pc:chgData name="Mervyn Jones" userId="084824d524b4527f" providerId="LiveId" clId="{AF39B1DF-C4C5-4EC6-AC89-565D8DD2D418}" dt="2023-01-12T08:59:54.871" v="10"/>
        <pc:sldMkLst>
          <pc:docMk/>
          <pc:sldMk cId="42121851" sldId="1555"/>
        </pc:sldMkLst>
      </pc:sldChg>
      <pc:sldChg chg="add del">
        <pc:chgData name="Mervyn Jones" userId="084824d524b4527f" providerId="LiveId" clId="{AF39B1DF-C4C5-4EC6-AC89-565D8DD2D418}" dt="2023-01-12T08:56:35.282" v="2"/>
        <pc:sldMkLst>
          <pc:docMk/>
          <pc:sldMk cId="1333930678" sldId="2820"/>
        </pc:sldMkLst>
      </pc:sldChg>
      <pc:sldChg chg="add">
        <pc:chgData name="Mervyn Jones" userId="084824d524b4527f" providerId="LiveId" clId="{AF39B1DF-C4C5-4EC6-AC89-565D8DD2D418}" dt="2023-01-12T08:56:56.279" v="3"/>
        <pc:sldMkLst>
          <pc:docMk/>
          <pc:sldMk cId="3507439812" sldId="2821"/>
        </pc:sldMkLst>
      </pc:sldChg>
      <pc:sldChg chg="add">
        <pc:chgData name="Mervyn Jones" userId="084824d524b4527f" providerId="LiveId" clId="{AF39B1DF-C4C5-4EC6-AC89-565D8DD2D418}" dt="2023-01-12T08:58:17.670" v="5"/>
        <pc:sldMkLst>
          <pc:docMk/>
          <pc:sldMk cId="2584401252" sldId="2822"/>
        </pc:sldMkLst>
      </pc:sldChg>
      <pc:sldChg chg="add del">
        <pc:chgData name="Mervyn Jones" userId="084824d524b4527f" providerId="LiveId" clId="{AF39B1DF-C4C5-4EC6-AC89-565D8DD2D418}" dt="2023-01-12T08:59:54.871" v="10"/>
        <pc:sldMkLst>
          <pc:docMk/>
          <pc:sldMk cId="727743814" sldId="2825"/>
        </pc:sldMkLst>
      </pc:sldChg>
      <pc:sldChg chg="add">
        <pc:chgData name="Mervyn Jones" userId="084824d524b4527f" providerId="LiveId" clId="{AF39B1DF-C4C5-4EC6-AC89-565D8DD2D418}" dt="2023-01-12T09:02:26.287" v="11"/>
        <pc:sldMkLst>
          <pc:docMk/>
          <pc:sldMk cId="2993882597" sldId="2826"/>
        </pc:sldMkLst>
      </pc:sldChg>
      <pc:sldChg chg="add del">
        <pc:chgData name="Mervyn Jones" userId="084824d524b4527f" providerId="LiveId" clId="{AF39B1DF-C4C5-4EC6-AC89-565D8DD2D418}" dt="2023-01-12T08:59:13.198" v="7"/>
        <pc:sldMkLst>
          <pc:docMk/>
          <pc:sldMk cId="803722987" sldId="2829"/>
        </pc:sldMkLst>
      </pc:sldChg>
      <pc:sldChg chg="add del">
        <pc:chgData name="Mervyn Jones" userId="084824d524b4527f" providerId="LiveId" clId="{AF39B1DF-C4C5-4EC6-AC89-565D8DD2D418}" dt="2023-01-12T08:59:37.541" v="9"/>
        <pc:sldMkLst>
          <pc:docMk/>
          <pc:sldMk cId="4179083859" sldId="2829"/>
        </pc:sldMkLst>
      </pc:sldChg>
      <pc:sldChg chg="add del">
        <pc:chgData name="Mervyn Jones" userId="084824d524b4527f" providerId="LiveId" clId="{AF39B1DF-C4C5-4EC6-AC89-565D8DD2D418}" dt="2023-01-12T08:59:37.541" v="9"/>
        <pc:sldMkLst>
          <pc:docMk/>
          <pc:sldMk cId="1661649940" sldId="2830"/>
        </pc:sldMkLst>
      </pc:sldChg>
      <pc:sldChg chg="add del">
        <pc:chgData name="Mervyn Jones" userId="084824d524b4527f" providerId="LiveId" clId="{AF39B1DF-C4C5-4EC6-AC89-565D8DD2D418}" dt="2023-01-12T08:59:13.198" v="7"/>
        <pc:sldMkLst>
          <pc:docMk/>
          <pc:sldMk cId="2564459093" sldId="2830"/>
        </pc:sldMkLst>
      </pc:sldChg>
      <pc:sldChg chg="add del">
        <pc:chgData name="Mervyn Jones" userId="084824d524b4527f" providerId="LiveId" clId="{AF39B1DF-C4C5-4EC6-AC89-565D8DD2D418}" dt="2023-01-12T08:59:37.541" v="9"/>
        <pc:sldMkLst>
          <pc:docMk/>
          <pc:sldMk cId="686952148" sldId="2831"/>
        </pc:sldMkLst>
      </pc:sldChg>
      <pc:sldChg chg="add del">
        <pc:chgData name="Mervyn Jones" userId="084824d524b4527f" providerId="LiveId" clId="{AF39B1DF-C4C5-4EC6-AC89-565D8DD2D418}" dt="2023-01-12T08:59:13.198" v="7"/>
        <pc:sldMkLst>
          <pc:docMk/>
          <pc:sldMk cId="1927359553" sldId="2831"/>
        </pc:sldMkLst>
      </pc:sldChg>
      <pc:sldChg chg="add del">
        <pc:chgData name="Mervyn Jones" userId="084824d524b4527f" providerId="LiveId" clId="{AF39B1DF-C4C5-4EC6-AC89-565D8DD2D418}" dt="2023-01-12T08:59:37.541" v="9"/>
        <pc:sldMkLst>
          <pc:docMk/>
          <pc:sldMk cId="674636226" sldId="2832"/>
        </pc:sldMkLst>
      </pc:sldChg>
      <pc:sldChg chg="add del">
        <pc:chgData name="Mervyn Jones" userId="084824d524b4527f" providerId="LiveId" clId="{AF39B1DF-C4C5-4EC6-AC89-565D8DD2D418}" dt="2023-01-12T08:59:13.198" v="7"/>
        <pc:sldMkLst>
          <pc:docMk/>
          <pc:sldMk cId="3440902727" sldId="2832"/>
        </pc:sldMkLst>
      </pc:sldChg>
      <pc:sldChg chg="add del">
        <pc:chgData name="Mervyn Jones" userId="084824d524b4527f" providerId="LiveId" clId="{AF39B1DF-C4C5-4EC6-AC89-565D8DD2D418}" dt="2023-01-12T08:59:13.198" v="7"/>
        <pc:sldMkLst>
          <pc:docMk/>
          <pc:sldMk cId="251743194" sldId="2833"/>
        </pc:sldMkLst>
      </pc:sldChg>
      <pc:sldChg chg="add del">
        <pc:chgData name="Mervyn Jones" userId="084824d524b4527f" providerId="LiveId" clId="{AF39B1DF-C4C5-4EC6-AC89-565D8DD2D418}" dt="2023-01-12T08:59:37.541" v="9"/>
        <pc:sldMkLst>
          <pc:docMk/>
          <pc:sldMk cId="3803135751" sldId="2833"/>
        </pc:sldMkLst>
      </pc:sldChg>
      <pc:sldChg chg="add del">
        <pc:chgData name="Mervyn Jones" userId="084824d524b4527f" providerId="LiveId" clId="{AF39B1DF-C4C5-4EC6-AC89-565D8DD2D418}" dt="2023-01-12T08:59:37.541" v="9"/>
        <pc:sldMkLst>
          <pc:docMk/>
          <pc:sldMk cId="1797215962" sldId="2834"/>
        </pc:sldMkLst>
      </pc:sldChg>
      <pc:sldChg chg="add del">
        <pc:chgData name="Mervyn Jones" userId="084824d524b4527f" providerId="LiveId" clId="{AF39B1DF-C4C5-4EC6-AC89-565D8DD2D418}" dt="2023-01-12T08:59:13.198" v="7"/>
        <pc:sldMkLst>
          <pc:docMk/>
          <pc:sldMk cId="3203608087" sldId="2834"/>
        </pc:sldMkLst>
      </pc:sldChg>
      <pc:sldChg chg="add del">
        <pc:chgData name="Mervyn Jones" userId="084824d524b4527f" providerId="LiveId" clId="{AF39B1DF-C4C5-4EC6-AC89-565D8DD2D418}" dt="2023-01-12T08:59:37.541" v="9"/>
        <pc:sldMkLst>
          <pc:docMk/>
          <pc:sldMk cId="1291707659" sldId="2835"/>
        </pc:sldMkLst>
      </pc:sldChg>
      <pc:sldChg chg="add del">
        <pc:chgData name="Mervyn Jones" userId="084824d524b4527f" providerId="LiveId" clId="{AF39B1DF-C4C5-4EC6-AC89-565D8DD2D418}" dt="2023-01-12T08:59:13.198" v="7"/>
        <pc:sldMkLst>
          <pc:docMk/>
          <pc:sldMk cId="2176701083" sldId="2835"/>
        </pc:sldMkLst>
      </pc:sldChg>
      <pc:sldChg chg="add del">
        <pc:chgData name="Mervyn Jones" userId="084824d524b4527f" providerId="LiveId" clId="{AF39B1DF-C4C5-4EC6-AC89-565D8DD2D418}" dt="2023-01-12T08:59:37.541" v="9"/>
        <pc:sldMkLst>
          <pc:docMk/>
          <pc:sldMk cId="678850162" sldId="2836"/>
        </pc:sldMkLst>
      </pc:sldChg>
      <pc:sldChg chg="add del">
        <pc:chgData name="Mervyn Jones" userId="084824d524b4527f" providerId="LiveId" clId="{AF39B1DF-C4C5-4EC6-AC89-565D8DD2D418}" dt="2023-01-12T08:59:13.198" v="7"/>
        <pc:sldMkLst>
          <pc:docMk/>
          <pc:sldMk cId="2777493802" sldId="2836"/>
        </pc:sldMkLst>
      </pc:sldChg>
      <pc:sldChg chg="add del">
        <pc:chgData name="Mervyn Jones" userId="084824d524b4527f" providerId="LiveId" clId="{AF39B1DF-C4C5-4EC6-AC89-565D8DD2D418}" dt="2023-01-12T08:59:13.198" v="7"/>
        <pc:sldMkLst>
          <pc:docMk/>
          <pc:sldMk cId="1036236000" sldId="2837"/>
        </pc:sldMkLst>
      </pc:sldChg>
      <pc:sldChg chg="add del">
        <pc:chgData name="Mervyn Jones" userId="084824d524b4527f" providerId="LiveId" clId="{AF39B1DF-C4C5-4EC6-AC89-565D8DD2D418}" dt="2023-01-12T08:59:37.541" v="9"/>
        <pc:sldMkLst>
          <pc:docMk/>
          <pc:sldMk cId="3904958183" sldId="2837"/>
        </pc:sldMkLst>
      </pc:sldChg>
    </pc:docChg>
  </pc:docChgLst>
  <pc:docChgLst>
    <pc:chgData name="21 B" userId="682f95d9c089b3ad" providerId="LiveId" clId="{07012B6E-FA68-400A-B694-73CFB13AEB2D}"/>
    <pc:docChg chg="undo custSel addSld delSld modSld sldOrd modShowInfo">
      <pc:chgData name="21 B" userId="682f95d9c089b3ad" providerId="LiveId" clId="{07012B6E-FA68-400A-B694-73CFB13AEB2D}" dt="2022-11-23T16:14:07.436" v="461" actId="1035"/>
      <pc:docMkLst>
        <pc:docMk/>
      </pc:docMkLst>
      <pc:sldChg chg="addSp modSp mod">
        <pc:chgData name="21 B" userId="682f95d9c089b3ad" providerId="LiveId" clId="{07012B6E-FA68-400A-B694-73CFB13AEB2D}" dt="2022-11-08T11:30:41.297" v="118" actId="1076"/>
        <pc:sldMkLst>
          <pc:docMk/>
          <pc:sldMk cId="1600900597" sldId="428"/>
        </pc:sldMkLst>
        <pc:spChg chg="mod">
          <ac:chgData name="21 B" userId="682f95d9c089b3ad" providerId="LiveId" clId="{07012B6E-FA68-400A-B694-73CFB13AEB2D}" dt="2022-11-08T11:30:33.678" v="116" actId="1076"/>
          <ac:spMkLst>
            <pc:docMk/>
            <pc:sldMk cId="1600900597" sldId="428"/>
            <ac:spMk id="10" creationId="{F172F7A3-807A-0762-9881-B53F64F9B5A3}"/>
          </ac:spMkLst>
        </pc:spChg>
        <pc:spChg chg="add mod">
          <ac:chgData name="21 B" userId="682f95d9c089b3ad" providerId="LiveId" clId="{07012B6E-FA68-400A-B694-73CFB13AEB2D}" dt="2022-11-08T11:30:41.297" v="118" actId="1076"/>
          <ac:spMkLst>
            <pc:docMk/>
            <pc:sldMk cId="1600900597" sldId="428"/>
            <ac:spMk id="12" creationId="{3A5E43B7-5ECF-B625-31DF-359B89895B1D}"/>
          </ac:spMkLst>
        </pc:spChg>
      </pc:sldChg>
      <pc:sldChg chg="addSp modSp mod">
        <pc:chgData name="21 B" userId="682f95d9c089b3ad" providerId="LiveId" clId="{07012B6E-FA68-400A-B694-73CFB13AEB2D}" dt="2022-11-08T11:29:23.435" v="110" actId="20577"/>
        <pc:sldMkLst>
          <pc:docMk/>
          <pc:sldMk cId="1618319784" sldId="436"/>
        </pc:sldMkLst>
        <pc:spChg chg="add mod">
          <ac:chgData name="21 B" userId="682f95d9c089b3ad" providerId="LiveId" clId="{07012B6E-FA68-400A-B694-73CFB13AEB2D}" dt="2022-11-08T11:29:23.435" v="110" actId="20577"/>
          <ac:spMkLst>
            <pc:docMk/>
            <pc:sldMk cId="1618319784" sldId="436"/>
            <ac:spMk id="31" creationId="{76DA80AC-A935-961C-ECFD-00DA26CF325E}"/>
          </ac:spMkLst>
        </pc:spChg>
      </pc:sldChg>
      <pc:sldChg chg="delSp modSp mod">
        <pc:chgData name="21 B" userId="682f95d9c089b3ad" providerId="LiveId" clId="{07012B6E-FA68-400A-B694-73CFB13AEB2D}" dt="2022-11-03T09:09:38.251" v="9" actId="6549"/>
        <pc:sldMkLst>
          <pc:docMk/>
          <pc:sldMk cId="3028436821" sldId="460"/>
        </pc:sldMkLst>
        <pc:spChg chg="del">
          <ac:chgData name="21 B" userId="682f95d9c089b3ad" providerId="LiveId" clId="{07012B6E-FA68-400A-B694-73CFB13AEB2D}" dt="2022-11-03T09:09:17.574" v="8" actId="478"/>
          <ac:spMkLst>
            <pc:docMk/>
            <pc:sldMk cId="3028436821" sldId="460"/>
            <ac:spMk id="6" creationId="{C1A1351D-C036-8204-3A8B-96C0893FE04E}"/>
          </ac:spMkLst>
        </pc:spChg>
        <pc:graphicFrameChg chg="modGraphic">
          <ac:chgData name="21 B" userId="682f95d9c089b3ad" providerId="LiveId" clId="{07012B6E-FA68-400A-B694-73CFB13AEB2D}" dt="2022-11-03T09:09:38.251" v="9" actId="6549"/>
          <ac:graphicFrameMkLst>
            <pc:docMk/>
            <pc:sldMk cId="3028436821" sldId="460"/>
            <ac:graphicFrameMk id="5" creationId="{901CA38C-6167-8FBC-0807-284B9C3B10CF}"/>
          </ac:graphicFrameMkLst>
        </pc:graphicFrameChg>
      </pc:sldChg>
      <pc:sldChg chg="addSp modSp">
        <pc:chgData name="21 B" userId="682f95d9c089b3ad" providerId="LiveId" clId="{07012B6E-FA68-400A-B694-73CFB13AEB2D}" dt="2022-11-23T16:05:25.854" v="371"/>
        <pc:sldMkLst>
          <pc:docMk/>
          <pc:sldMk cId="431942837" sldId="464"/>
        </pc:sldMkLst>
        <pc:spChg chg="mod">
          <ac:chgData name="21 B" userId="682f95d9c089b3ad" providerId="LiveId" clId="{07012B6E-FA68-400A-B694-73CFB13AEB2D}" dt="2022-11-23T16:05:25.854" v="371"/>
          <ac:spMkLst>
            <pc:docMk/>
            <pc:sldMk cId="431942837" sldId="464"/>
            <ac:spMk id="5" creationId="{CB2BEDD6-9B85-157A-98A6-067A3CEC425C}"/>
          </ac:spMkLst>
        </pc:spChg>
        <pc:spChg chg="mod">
          <ac:chgData name="21 B" userId="682f95d9c089b3ad" providerId="LiveId" clId="{07012B6E-FA68-400A-B694-73CFB13AEB2D}" dt="2022-11-23T16:05:25.854" v="371"/>
          <ac:spMkLst>
            <pc:docMk/>
            <pc:sldMk cId="431942837" sldId="464"/>
            <ac:spMk id="6" creationId="{CD747F08-D0CE-54AF-C5E0-CC174649ED6B}"/>
          </ac:spMkLst>
        </pc:spChg>
        <pc:grpChg chg="add mod">
          <ac:chgData name="21 B" userId="682f95d9c089b3ad" providerId="LiveId" clId="{07012B6E-FA68-400A-B694-73CFB13AEB2D}" dt="2022-11-23T16:05:25.854" v="371"/>
          <ac:grpSpMkLst>
            <pc:docMk/>
            <pc:sldMk cId="431942837" sldId="464"/>
            <ac:grpSpMk id="4" creationId="{0B8EB641-2F7E-7805-8027-E0AB8A5384A2}"/>
          </ac:grpSpMkLst>
        </pc:grpChg>
      </pc:sldChg>
      <pc:sldChg chg="addSp modSp mod">
        <pc:chgData name="21 B" userId="682f95d9c089b3ad" providerId="LiveId" clId="{07012B6E-FA68-400A-B694-73CFB13AEB2D}" dt="2022-11-23T16:11:13.708" v="392" actId="571"/>
        <pc:sldMkLst>
          <pc:docMk/>
          <pc:sldMk cId="3307027432" sldId="1294"/>
        </pc:sldMkLst>
        <pc:spChg chg="add mod">
          <ac:chgData name="21 B" userId="682f95d9c089b3ad" providerId="LiveId" clId="{07012B6E-FA68-400A-B694-73CFB13AEB2D}" dt="2022-11-23T16:11:13.708" v="392" actId="571"/>
          <ac:spMkLst>
            <pc:docMk/>
            <pc:sldMk cId="3307027432" sldId="1294"/>
            <ac:spMk id="5" creationId="{33D8B9A8-0299-7DA4-C03B-284B9FD57DD5}"/>
          </ac:spMkLst>
        </pc:spChg>
        <pc:spChg chg="mod">
          <ac:chgData name="21 B" userId="682f95d9c089b3ad" providerId="LiveId" clId="{07012B6E-FA68-400A-B694-73CFB13AEB2D}" dt="2022-11-03T17:04:02.171" v="66" actId="14100"/>
          <ac:spMkLst>
            <pc:docMk/>
            <pc:sldMk cId="3307027432" sldId="1294"/>
            <ac:spMk id="9" creationId="{75D65188-3F08-BF6B-51CB-98A787E5252B}"/>
          </ac:spMkLst>
        </pc:spChg>
        <pc:picChg chg="add mod">
          <ac:chgData name="21 B" userId="682f95d9c089b3ad" providerId="LiveId" clId="{07012B6E-FA68-400A-B694-73CFB13AEB2D}" dt="2022-11-23T16:11:13.708" v="392" actId="571"/>
          <ac:picMkLst>
            <pc:docMk/>
            <pc:sldMk cId="3307027432" sldId="1294"/>
            <ac:picMk id="12" creationId="{05EF6E49-D42D-3B7C-38FA-26F5FD9F34A0}"/>
          </ac:picMkLst>
        </pc:picChg>
      </pc:sldChg>
      <pc:sldChg chg="modSp mod">
        <pc:chgData name="21 B" userId="682f95d9c089b3ad" providerId="LiveId" clId="{07012B6E-FA68-400A-B694-73CFB13AEB2D}" dt="2022-11-03T08:51:15.151" v="4" actId="20577"/>
        <pc:sldMkLst>
          <pc:docMk/>
          <pc:sldMk cId="3065326102" sldId="1534"/>
        </pc:sldMkLst>
        <pc:spChg chg="mod">
          <ac:chgData name="21 B" userId="682f95d9c089b3ad" providerId="LiveId" clId="{07012B6E-FA68-400A-B694-73CFB13AEB2D}" dt="2022-11-03T08:51:15.151" v="4" actId="20577"/>
          <ac:spMkLst>
            <pc:docMk/>
            <pc:sldMk cId="3065326102" sldId="1534"/>
            <ac:spMk id="13" creationId="{4A1A0A85-96B4-ADFF-D6B6-EE243951DA23}"/>
          </ac:spMkLst>
        </pc:spChg>
      </pc:sldChg>
      <pc:sldChg chg="modSp mod">
        <pc:chgData name="21 B" userId="682f95d9c089b3ad" providerId="LiveId" clId="{07012B6E-FA68-400A-B694-73CFB13AEB2D}" dt="2022-11-03T08:59:21.654" v="7" actId="14100"/>
        <pc:sldMkLst>
          <pc:docMk/>
          <pc:sldMk cId="243539137" sldId="1545"/>
        </pc:sldMkLst>
        <pc:spChg chg="mod">
          <ac:chgData name="21 B" userId="682f95d9c089b3ad" providerId="LiveId" clId="{07012B6E-FA68-400A-B694-73CFB13AEB2D}" dt="2022-11-03T08:59:21.654" v="7" actId="14100"/>
          <ac:spMkLst>
            <pc:docMk/>
            <pc:sldMk cId="243539137" sldId="1545"/>
            <ac:spMk id="8" creationId="{E4489C6E-1131-8CBF-A4C0-1FFB89399A79}"/>
          </ac:spMkLst>
        </pc:spChg>
      </pc:sldChg>
      <pc:sldChg chg="delSp add del mod">
        <pc:chgData name="21 B" userId="682f95d9c089b3ad" providerId="LiveId" clId="{07012B6E-FA68-400A-B694-73CFB13AEB2D}" dt="2022-11-03T17:10:01.459" v="71" actId="47"/>
        <pc:sldMkLst>
          <pc:docMk/>
          <pc:sldMk cId="220535361" sldId="1556"/>
        </pc:sldMkLst>
        <pc:grpChg chg="del">
          <ac:chgData name="21 B" userId="682f95d9c089b3ad" providerId="LiveId" clId="{07012B6E-FA68-400A-B694-73CFB13AEB2D}" dt="2022-11-03T17:07:54.932" v="68" actId="478"/>
          <ac:grpSpMkLst>
            <pc:docMk/>
            <pc:sldMk cId="220535361" sldId="1556"/>
            <ac:grpSpMk id="20" creationId="{9C16DBAA-9072-54AC-E717-BB7A676F7D89}"/>
          </ac:grpSpMkLst>
        </pc:grpChg>
      </pc:sldChg>
      <pc:sldChg chg="delSp add del mod">
        <pc:chgData name="21 B" userId="682f95d9c089b3ad" providerId="LiveId" clId="{07012B6E-FA68-400A-B694-73CFB13AEB2D}" dt="2022-11-03T17:10:01.459" v="71" actId="47"/>
        <pc:sldMkLst>
          <pc:docMk/>
          <pc:sldMk cId="1628717701" sldId="1560"/>
        </pc:sldMkLst>
        <pc:grpChg chg="del">
          <ac:chgData name="21 B" userId="682f95d9c089b3ad" providerId="LiveId" clId="{07012B6E-FA68-400A-B694-73CFB13AEB2D}" dt="2022-11-03T17:07:48.708" v="67" actId="478"/>
          <ac:grpSpMkLst>
            <pc:docMk/>
            <pc:sldMk cId="1628717701" sldId="1560"/>
            <ac:grpSpMk id="14" creationId="{A881001C-65C8-0E91-E3F5-98B2F815A89E}"/>
          </ac:grpSpMkLst>
        </pc:grpChg>
      </pc:sldChg>
      <pc:sldChg chg="modSp mod">
        <pc:chgData name="21 B" userId="682f95d9c089b3ad" providerId="LiveId" clId="{07012B6E-FA68-400A-B694-73CFB13AEB2D}" dt="2022-11-03T17:02:09.855" v="38" actId="14100"/>
        <pc:sldMkLst>
          <pc:docMk/>
          <pc:sldMk cId="2143818184" sldId="2789"/>
        </pc:sldMkLst>
        <pc:spChg chg="mod">
          <ac:chgData name="21 B" userId="682f95d9c089b3ad" providerId="LiveId" clId="{07012B6E-FA68-400A-B694-73CFB13AEB2D}" dt="2022-11-03T17:02:09.855" v="38" actId="14100"/>
          <ac:spMkLst>
            <pc:docMk/>
            <pc:sldMk cId="2143818184" sldId="2789"/>
            <ac:spMk id="22" creationId="{72C765DD-0630-4686-BFEA-C6B6F9AAEF27}"/>
          </ac:spMkLst>
        </pc:spChg>
      </pc:sldChg>
      <pc:sldChg chg="modSp mod">
        <pc:chgData name="21 B" userId="682f95d9c089b3ad" providerId="LiveId" clId="{07012B6E-FA68-400A-B694-73CFB13AEB2D}" dt="2022-11-03T09:11:49.614" v="10" actId="1076"/>
        <pc:sldMkLst>
          <pc:docMk/>
          <pc:sldMk cId="658648760" sldId="2817"/>
        </pc:sldMkLst>
        <pc:spChg chg="mod">
          <ac:chgData name="21 B" userId="682f95d9c089b3ad" providerId="LiveId" clId="{07012B6E-FA68-400A-B694-73CFB13AEB2D}" dt="2022-11-03T09:11:49.614" v="10" actId="1076"/>
          <ac:spMkLst>
            <pc:docMk/>
            <pc:sldMk cId="658648760" sldId="2817"/>
            <ac:spMk id="14" creationId="{09CC4F2E-1D92-6F7E-41BD-77CBD22E5388}"/>
          </ac:spMkLst>
        </pc:spChg>
      </pc:sldChg>
      <pc:sldChg chg="modSp mod setBg">
        <pc:chgData name="21 B" userId="682f95d9c089b3ad" providerId="LiveId" clId="{07012B6E-FA68-400A-B694-73CFB13AEB2D}" dt="2022-11-14T15:30:06.471" v="339"/>
        <pc:sldMkLst>
          <pc:docMk/>
          <pc:sldMk cId="746398452" sldId="2819"/>
        </pc:sldMkLst>
        <pc:spChg chg="mod">
          <ac:chgData name="21 B" userId="682f95d9c089b3ad" providerId="LiveId" clId="{07012B6E-FA68-400A-B694-73CFB13AEB2D}" dt="2022-11-03T17:11:28.821" v="72" actId="2711"/>
          <ac:spMkLst>
            <pc:docMk/>
            <pc:sldMk cId="746398452" sldId="2819"/>
            <ac:spMk id="6" creationId="{2647B894-5964-9E53-2338-6AC5A0841196}"/>
          </ac:spMkLst>
        </pc:spChg>
      </pc:sldChg>
      <pc:sldChg chg="modSp mod ord">
        <pc:chgData name="21 B" userId="682f95d9c089b3ad" providerId="LiveId" clId="{07012B6E-FA68-400A-B694-73CFB13AEB2D}" dt="2022-11-14T15:11:04.872" v="138" actId="20577"/>
        <pc:sldMkLst>
          <pc:docMk/>
          <pc:sldMk cId="1333930678" sldId="2820"/>
        </pc:sldMkLst>
        <pc:spChg chg="mod">
          <ac:chgData name="21 B" userId="682f95d9c089b3ad" providerId="LiveId" clId="{07012B6E-FA68-400A-B694-73CFB13AEB2D}" dt="2022-11-14T15:11:04.872" v="138" actId="20577"/>
          <ac:spMkLst>
            <pc:docMk/>
            <pc:sldMk cId="1333930678" sldId="2820"/>
            <ac:spMk id="4" creationId="{4A987034-379A-7106-4392-7B8F509D52BA}"/>
          </ac:spMkLst>
        </pc:spChg>
        <pc:spChg chg="mod">
          <ac:chgData name="21 B" userId="682f95d9c089b3ad" providerId="LiveId" clId="{07012B6E-FA68-400A-B694-73CFB13AEB2D}" dt="2022-11-03T17:11:49.303" v="73" actId="2711"/>
          <ac:spMkLst>
            <pc:docMk/>
            <pc:sldMk cId="1333930678" sldId="2820"/>
            <ac:spMk id="6" creationId="{2647B894-5964-9E53-2338-6AC5A0841196}"/>
          </ac:spMkLst>
        </pc:spChg>
      </pc:sldChg>
      <pc:sldChg chg="modSp add mod">
        <pc:chgData name="21 B" userId="682f95d9c089b3ad" providerId="LiveId" clId="{07012B6E-FA68-400A-B694-73CFB13AEB2D}" dt="2022-11-14T15:11:27.708" v="172" actId="20577"/>
        <pc:sldMkLst>
          <pc:docMk/>
          <pc:sldMk cId="3328524577" sldId="2821"/>
        </pc:sldMkLst>
        <pc:spChg chg="mod">
          <ac:chgData name="21 B" userId="682f95d9c089b3ad" providerId="LiveId" clId="{07012B6E-FA68-400A-B694-73CFB13AEB2D}" dt="2022-11-14T15:11:27.708" v="172" actId="20577"/>
          <ac:spMkLst>
            <pc:docMk/>
            <pc:sldMk cId="3328524577" sldId="2821"/>
            <ac:spMk id="4" creationId="{4A987034-379A-7106-4392-7B8F509D52BA}"/>
          </ac:spMkLst>
        </pc:spChg>
      </pc:sldChg>
      <pc:sldChg chg="modSp del mod">
        <pc:chgData name="21 B" userId="682f95d9c089b3ad" providerId="LiveId" clId="{07012B6E-FA68-400A-B694-73CFB13AEB2D}" dt="2022-11-14T15:10:22.695" v="119" actId="2696"/>
        <pc:sldMkLst>
          <pc:docMk/>
          <pc:sldMk cId="3507439812" sldId="2821"/>
        </pc:sldMkLst>
        <pc:spChg chg="mod">
          <ac:chgData name="21 B" userId="682f95d9c089b3ad" providerId="LiveId" clId="{07012B6E-FA68-400A-B694-73CFB13AEB2D}" dt="2022-11-03T17:12:06.406" v="74" actId="2711"/>
          <ac:spMkLst>
            <pc:docMk/>
            <pc:sldMk cId="3507439812" sldId="2821"/>
            <ac:spMk id="6" creationId="{2647B894-5964-9E53-2338-6AC5A0841196}"/>
          </ac:spMkLst>
        </pc:spChg>
      </pc:sldChg>
      <pc:sldChg chg="modSp add mod setBg">
        <pc:chgData name="21 B" userId="682f95d9c089b3ad" providerId="LiveId" clId="{07012B6E-FA68-400A-B694-73CFB13AEB2D}" dt="2022-11-14T15:30:13.908" v="340"/>
        <pc:sldMkLst>
          <pc:docMk/>
          <pc:sldMk cId="46497682" sldId="2822"/>
        </pc:sldMkLst>
        <pc:spChg chg="mod">
          <ac:chgData name="21 B" userId="682f95d9c089b3ad" providerId="LiveId" clId="{07012B6E-FA68-400A-B694-73CFB13AEB2D}" dt="2022-11-14T15:12:18.614" v="206" actId="20577"/>
          <ac:spMkLst>
            <pc:docMk/>
            <pc:sldMk cId="46497682" sldId="2822"/>
            <ac:spMk id="4" creationId="{4A987034-379A-7106-4392-7B8F509D52BA}"/>
          </ac:spMkLst>
        </pc:spChg>
        <pc:spChg chg="mod">
          <ac:chgData name="21 B" userId="682f95d9c089b3ad" providerId="LiveId" clId="{07012B6E-FA68-400A-B694-73CFB13AEB2D}" dt="2022-11-14T15:13:33.446" v="275" actId="20577"/>
          <ac:spMkLst>
            <pc:docMk/>
            <pc:sldMk cId="46497682" sldId="2822"/>
            <ac:spMk id="6" creationId="{2647B894-5964-9E53-2338-6AC5A0841196}"/>
          </ac:spMkLst>
        </pc:spChg>
      </pc:sldChg>
      <pc:sldChg chg="modSp del mod">
        <pc:chgData name="21 B" userId="682f95d9c089b3ad" providerId="LiveId" clId="{07012B6E-FA68-400A-B694-73CFB13AEB2D}" dt="2022-11-14T15:11:49.691" v="173" actId="2696"/>
        <pc:sldMkLst>
          <pc:docMk/>
          <pc:sldMk cId="2584401252" sldId="2822"/>
        </pc:sldMkLst>
        <pc:spChg chg="mod">
          <ac:chgData name="21 B" userId="682f95d9c089b3ad" providerId="LiveId" clId="{07012B6E-FA68-400A-B694-73CFB13AEB2D}" dt="2022-11-03T17:12:29.164" v="75" actId="2711"/>
          <ac:spMkLst>
            <pc:docMk/>
            <pc:sldMk cId="2584401252" sldId="2822"/>
            <ac:spMk id="6" creationId="{2647B894-5964-9E53-2338-6AC5A0841196}"/>
          </ac:spMkLst>
        </pc:spChg>
      </pc:sldChg>
      <pc:sldChg chg="ord">
        <pc:chgData name="21 B" userId="682f95d9c089b3ad" providerId="LiveId" clId="{07012B6E-FA68-400A-B694-73CFB13AEB2D}" dt="2022-11-23T14:44:20.509" v="370"/>
        <pc:sldMkLst>
          <pc:docMk/>
          <pc:sldMk cId="51428054" sldId="2823"/>
        </pc:sldMkLst>
      </pc:sldChg>
      <pc:sldChg chg="modSp del mod">
        <pc:chgData name="21 B" userId="682f95d9c089b3ad" providerId="LiveId" clId="{07012B6E-FA68-400A-B694-73CFB13AEB2D}" dt="2022-11-14T15:13:51.713" v="276" actId="2696"/>
        <pc:sldMkLst>
          <pc:docMk/>
          <pc:sldMk cId="727743814" sldId="2825"/>
        </pc:sldMkLst>
        <pc:spChg chg="mod">
          <ac:chgData name="21 B" userId="682f95d9c089b3ad" providerId="LiveId" clId="{07012B6E-FA68-400A-B694-73CFB13AEB2D}" dt="2022-11-03T17:12:45.415" v="77" actId="27636"/>
          <ac:spMkLst>
            <pc:docMk/>
            <pc:sldMk cId="727743814" sldId="2825"/>
            <ac:spMk id="6" creationId="{2647B894-5964-9E53-2338-6AC5A0841196}"/>
          </ac:spMkLst>
        </pc:spChg>
      </pc:sldChg>
      <pc:sldChg chg="modSp add mod setBg">
        <pc:chgData name="21 B" userId="682f95d9c089b3ad" providerId="LiveId" clId="{07012B6E-FA68-400A-B694-73CFB13AEB2D}" dt="2022-11-14T15:30:26.853" v="341"/>
        <pc:sldMkLst>
          <pc:docMk/>
          <pc:sldMk cId="2554782168" sldId="2825"/>
        </pc:sldMkLst>
        <pc:spChg chg="mod">
          <ac:chgData name="21 B" userId="682f95d9c089b3ad" providerId="LiveId" clId="{07012B6E-FA68-400A-B694-73CFB13AEB2D}" dt="2022-11-14T15:14:23.476" v="319" actId="404"/>
          <ac:spMkLst>
            <pc:docMk/>
            <pc:sldMk cId="2554782168" sldId="2825"/>
            <ac:spMk id="4" creationId="{4A987034-379A-7106-4392-7B8F509D52BA}"/>
          </ac:spMkLst>
        </pc:spChg>
        <pc:spChg chg="mod">
          <ac:chgData name="21 B" userId="682f95d9c089b3ad" providerId="LiveId" clId="{07012B6E-FA68-400A-B694-73CFB13AEB2D}" dt="2022-11-14T15:14:35.937" v="335" actId="20577"/>
          <ac:spMkLst>
            <pc:docMk/>
            <pc:sldMk cId="2554782168" sldId="2825"/>
            <ac:spMk id="6" creationId="{2647B894-5964-9E53-2338-6AC5A0841196}"/>
          </ac:spMkLst>
        </pc:spChg>
      </pc:sldChg>
      <pc:sldChg chg="modSp add mod setBg">
        <pc:chgData name="21 B" userId="682f95d9c089b3ad" providerId="LiveId" clId="{07012B6E-FA68-400A-B694-73CFB13AEB2D}" dt="2022-11-14T15:30:56.540" v="362" actId="20577"/>
        <pc:sldMkLst>
          <pc:docMk/>
          <pc:sldMk cId="1792744661" sldId="2826"/>
        </pc:sldMkLst>
        <pc:spChg chg="mod">
          <ac:chgData name="21 B" userId="682f95d9c089b3ad" providerId="LiveId" clId="{07012B6E-FA68-400A-B694-73CFB13AEB2D}" dt="2022-11-14T15:30:56.540" v="362" actId="20577"/>
          <ac:spMkLst>
            <pc:docMk/>
            <pc:sldMk cId="1792744661" sldId="2826"/>
            <ac:spMk id="4" creationId="{4A987034-379A-7106-4392-7B8F509D52BA}"/>
          </ac:spMkLst>
        </pc:spChg>
      </pc:sldChg>
      <pc:sldChg chg="modSp del mod">
        <pc:chgData name="21 B" userId="682f95d9c089b3ad" providerId="LiveId" clId="{07012B6E-FA68-400A-B694-73CFB13AEB2D}" dt="2022-11-14T15:14:59.428" v="336" actId="2696"/>
        <pc:sldMkLst>
          <pc:docMk/>
          <pc:sldMk cId="2993882597" sldId="2826"/>
        </pc:sldMkLst>
        <pc:spChg chg="mod">
          <ac:chgData name="21 B" userId="682f95d9c089b3ad" providerId="LiveId" clId="{07012B6E-FA68-400A-B694-73CFB13AEB2D}" dt="2022-11-03T17:12:58.681" v="78" actId="2711"/>
          <ac:spMkLst>
            <pc:docMk/>
            <pc:sldMk cId="2993882597" sldId="2826"/>
            <ac:spMk id="6" creationId="{2647B894-5964-9E53-2338-6AC5A0841196}"/>
          </ac:spMkLst>
        </pc:spChg>
      </pc:sldChg>
      <pc:sldChg chg="addSp delSp modSp new mod">
        <pc:chgData name="21 B" userId="682f95d9c089b3ad" providerId="LiveId" clId="{07012B6E-FA68-400A-B694-73CFB13AEB2D}" dt="2022-11-23T16:14:07.436" v="461" actId="1035"/>
        <pc:sldMkLst>
          <pc:docMk/>
          <pc:sldMk cId="2781871440" sldId="2827"/>
        </pc:sldMkLst>
        <pc:spChg chg="del mod">
          <ac:chgData name="21 B" userId="682f95d9c089b3ad" providerId="LiveId" clId="{07012B6E-FA68-400A-B694-73CFB13AEB2D}" dt="2022-11-23T16:10:06.155" v="380" actId="478"/>
          <ac:spMkLst>
            <pc:docMk/>
            <pc:sldMk cId="2781871440" sldId="2827"/>
            <ac:spMk id="2" creationId="{94E1D6C8-99C0-4FC4-CB7E-937E4AB23320}"/>
          </ac:spMkLst>
        </pc:spChg>
        <pc:spChg chg="del">
          <ac:chgData name="21 B" userId="682f95d9c089b3ad" providerId="LiveId" clId="{07012B6E-FA68-400A-B694-73CFB13AEB2D}" dt="2022-11-23T16:10:03.629" v="379" actId="478"/>
          <ac:spMkLst>
            <pc:docMk/>
            <pc:sldMk cId="2781871440" sldId="2827"/>
            <ac:spMk id="3" creationId="{E4EE2170-1A49-8058-D7BE-AA01CB7BFA30}"/>
          </ac:spMkLst>
        </pc:spChg>
        <pc:spChg chg="add mod">
          <ac:chgData name="21 B" userId="682f95d9c089b3ad" providerId="LiveId" clId="{07012B6E-FA68-400A-B694-73CFB13AEB2D}" dt="2022-11-23T16:06:42.461" v="374"/>
          <ac:spMkLst>
            <pc:docMk/>
            <pc:sldMk cId="2781871440" sldId="2827"/>
            <ac:spMk id="5" creationId="{21704CCD-6C94-CD81-D5E2-3DBF5A592016}"/>
          </ac:spMkLst>
        </pc:spChg>
        <pc:spChg chg="mod">
          <ac:chgData name="21 B" userId="682f95d9c089b3ad" providerId="LiveId" clId="{07012B6E-FA68-400A-B694-73CFB13AEB2D}" dt="2022-11-23T16:07:17.521" v="375"/>
          <ac:spMkLst>
            <pc:docMk/>
            <pc:sldMk cId="2781871440" sldId="2827"/>
            <ac:spMk id="7" creationId="{12D6EF05-C3EA-CD03-856B-91C716E8338D}"/>
          </ac:spMkLst>
        </pc:spChg>
        <pc:spChg chg="mod">
          <ac:chgData name="21 B" userId="682f95d9c089b3ad" providerId="LiveId" clId="{07012B6E-FA68-400A-B694-73CFB13AEB2D}" dt="2022-11-23T16:07:17.521" v="375"/>
          <ac:spMkLst>
            <pc:docMk/>
            <pc:sldMk cId="2781871440" sldId="2827"/>
            <ac:spMk id="8" creationId="{66034644-493D-7C7E-EED4-E0452E67B3DD}"/>
          </ac:spMkLst>
        </pc:spChg>
        <pc:spChg chg="add mod">
          <ac:chgData name="21 B" userId="682f95d9c089b3ad" providerId="LiveId" clId="{07012B6E-FA68-400A-B694-73CFB13AEB2D}" dt="2022-11-23T16:14:03.010" v="455" actId="1076"/>
          <ac:spMkLst>
            <pc:docMk/>
            <pc:sldMk cId="2781871440" sldId="2827"/>
            <ac:spMk id="11" creationId="{CAA18E84-692D-BE35-9CE7-CE78B40E7FD4}"/>
          </ac:spMkLst>
        </pc:spChg>
        <pc:spChg chg="add del mod">
          <ac:chgData name="21 B" userId="682f95d9c089b3ad" providerId="LiveId" clId="{07012B6E-FA68-400A-B694-73CFB13AEB2D}" dt="2022-11-23T16:12:52.363" v="435"/>
          <ac:spMkLst>
            <pc:docMk/>
            <pc:sldMk cId="2781871440" sldId="2827"/>
            <ac:spMk id="13" creationId="{D924F248-6B27-8BDA-3804-0FBD823A4A9E}"/>
          </ac:spMkLst>
        </pc:spChg>
        <pc:spChg chg="add mod">
          <ac:chgData name="21 B" userId="682f95d9c089b3ad" providerId="LiveId" clId="{07012B6E-FA68-400A-B694-73CFB13AEB2D}" dt="2022-11-23T16:13:45.983" v="454" actId="403"/>
          <ac:spMkLst>
            <pc:docMk/>
            <pc:sldMk cId="2781871440" sldId="2827"/>
            <ac:spMk id="14" creationId="{BF6113F6-578A-E1A3-6BD3-22D7BCA7719B}"/>
          </ac:spMkLst>
        </pc:spChg>
        <pc:grpChg chg="add mod">
          <ac:chgData name="21 B" userId="682f95d9c089b3ad" providerId="LiveId" clId="{07012B6E-FA68-400A-B694-73CFB13AEB2D}" dt="2022-11-23T16:07:17.521" v="375"/>
          <ac:grpSpMkLst>
            <pc:docMk/>
            <pc:sldMk cId="2781871440" sldId="2827"/>
            <ac:grpSpMk id="6" creationId="{92BE20F2-6323-5450-B056-7F29960282FF}"/>
          </ac:grpSpMkLst>
        </pc:grpChg>
        <pc:picChg chg="add mod">
          <ac:chgData name="21 B" userId="682f95d9c089b3ad" providerId="LiveId" clId="{07012B6E-FA68-400A-B694-73CFB13AEB2D}" dt="2022-11-23T16:07:37.221" v="378" actId="1076"/>
          <ac:picMkLst>
            <pc:docMk/>
            <pc:sldMk cId="2781871440" sldId="2827"/>
            <ac:picMk id="4" creationId="{7517040A-89CE-8F54-DF30-085E916C37D5}"/>
          </ac:picMkLst>
        </pc:picChg>
        <pc:picChg chg="add mod ord modCrop">
          <ac:chgData name="21 B" userId="682f95d9c089b3ad" providerId="LiveId" clId="{07012B6E-FA68-400A-B694-73CFB13AEB2D}" dt="2022-11-23T16:12:51.811" v="434" actId="1076"/>
          <ac:picMkLst>
            <pc:docMk/>
            <pc:sldMk cId="2781871440" sldId="2827"/>
            <ac:picMk id="10" creationId="{DE3B1A47-103B-213B-DDE4-E11D04804C55}"/>
          </ac:picMkLst>
        </pc:picChg>
        <pc:picChg chg="add mod">
          <ac:chgData name="21 B" userId="682f95d9c089b3ad" providerId="LiveId" clId="{07012B6E-FA68-400A-B694-73CFB13AEB2D}" dt="2022-11-23T16:14:07.436" v="461" actId="1035"/>
          <ac:picMkLst>
            <pc:docMk/>
            <pc:sldMk cId="2781871440" sldId="2827"/>
            <ac:picMk id="12" creationId="{4BC6A601-2ED1-B868-1C77-E114AE949FBB}"/>
          </ac:picMkLst>
        </pc:picChg>
      </pc:sldChg>
    </pc:docChg>
  </pc:docChgLst>
  <pc:docChgLst>
    <pc:chgData name="Mervyn Jones" userId="084824d524b4527f" providerId="LiveId" clId="{0A1CA444-18FB-4AC0-9DC3-58B21C6FDD6C}"/>
    <pc:docChg chg="custSel addSld modSld modNotesMaster modHandout">
      <pc:chgData name="Mervyn Jones" userId="084824d524b4527f" providerId="LiveId" clId="{0A1CA444-18FB-4AC0-9DC3-58B21C6FDD6C}" dt="2022-11-25T19:06:56.779" v="675" actId="14100"/>
      <pc:docMkLst>
        <pc:docMk/>
      </pc:docMkLst>
      <pc:sldChg chg="modSp mod modNotes">
        <pc:chgData name="Mervyn Jones" userId="084824d524b4527f" providerId="LiveId" clId="{0A1CA444-18FB-4AC0-9DC3-58B21C6FDD6C}" dt="2022-11-25T13:12:58.243" v="520"/>
        <pc:sldMkLst>
          <pc:docMk/>
          <pc:sldMk cId="0" sldId="256"/>
        </pc:sldMkLst>
        <pc:spChg chg="mod">
          <ac:chgData name="Mervyn Jones" userId="084824d524b4527f" providerId="LiveId" clId="{0A1CA444-18FB-4AC0-9DC3-58B21C6FDD6C}" dt="2022-11-25T10:37:46.451" v="17" actId="20577"/>
          <ac:spMkLst>
            <pc:docMk/>
            <pc:sldMk cId="0" sldId="256"/>
            <ac:spMk id="9" creationId="{05A5F789-B67C-2399-49E5-6D28334476C6}"/>
          </ac:spMkLst>
        </pc:spChg>
      </pc:sldChg>
      <pc:sldChg chg="modAnim modNotes">
        <pc:chgData name="Mervyn Jones" userId="084824d524b4527f" providerId="LiveId" clId="{0A1CA444-18FB-4AC0-9DC3-58B21C6FDD6C}" dt="2022-11-25T15:20:02.776" v="663"/>
        <pc:sldMkLst>
          <pc:docMk/>
          <pc:sldMk cId="4024656207" sldId="279"/>
        </pc:sldMkLst>
      </pc:sldChg>
      <pc:sldChg chg="modNotes">
        <pc:chgData name="Mervyn Jones" userId="084824d524b4527f" providerId="LiveId" clId="{0A1CA444-18FB-4AC0-9DC3-58B21C6FDD6C}" dt="2022-11-25T13:12:58.243" v="520"/>
        <pc:sldMkLst>
          <pc:docMk/>
          <pc:sldMk cId="2638201190" sldId="297"/>
        </pc:sldMkLst>
      </pc:sldChg>
      <pc:sldChg chg="addSp delSp modSp mod modNotes">
        <pc:chgData name="Mervyn Jones" userId="084824d524b4527f" providerId="LiveId" clId="{0A1CA444-18FB-4AC0-9DC3-58B21C6FDD6C}" dt="2022-11-25T13:12:58.243" v="520"/>
        <pc:sldMkLst>
          <pc:docMk/>
          <pc:sldMk cId="1600900597" sldId="428"/>
        </pc:sldMkLst>
        <pc:spChg chg="del">
          <ac:chgData name="Mervyn Jones" userId="084824d524b4527f" providerId="LiveId" clId="{0A1CA444-18FB-4AC0-9DC3-58B21C6FDD6C}" dt="2022-11-25T11:25:37.344" v="280" actId="478"/>
          <ac:spMkLst>
            <pc:docMk/>
            <pc:sldMk cId="1600900597" sldId="428"/>
            <ac:spMk id="11" creationId="{43DD534C-0D6F-1E53-8AA5-65F1A854BB24}"/>
          </ac:spMkLst>
        </pc:spChg>
        <pc:spChg chg="add mod">
          <ac:chgData name="Mervyn Jones" userId="084824d524b4527f" providerId="LiveId" clId="{0A1CA444-18FB-4AC0-9DC3-58B21C6FDD6C}" dt="2022-11-25T11:25:38.078" v="281"/>
          <ac:spMkLst>
            <pc:docMk/>
            <pc:sldMk cId="1600900597" sldId="428"/>
            <ac:spMk id="14" creationId="{15B5C553-0AC2-3218-ABC3-3D93AB114B57}"/>
          </ac:spMkLst>
        </pc:spChg>
      </pc:sldChg>
      <pc:sldChg chg="modNotes modNotesTx">
        <pc:chgData name="Mervyn Jones" userId="084824d524b4527f" providerId="LiveId" clId="{0A1CA444-18FB-4AC0-9DC3-58B21C6FDD6C}" dt="2022-11-25T13:12:58.243" v="520"/>
        <pc:sldMkLst>
          <pc:docMk/>
          <pc:sldMk cId="1618319784" sldId="436"/>
        </pc:sldMkLst>
      </pc:sldChg>
      <pc:sldChg chg="modNotes">
        <pc:chgData name="Mervyn Jones" userId="084824d524b4527f" providerId="LiveId" clId="{0A1CA444-18FB-4AC0-9DC3-58B21C6FDD6C}" dt="2022-11-25T13:12:58.243" v="520"/>
        <pc:sldMkLst>
          <pc:docMk/>
          <pc:sldMk cId="4144149447" sldId="449"/>
        </pc:sldMkLst>
      </pc:sldChg>
      <pc:sldChg chg="modNotes">
        <pc:chgData name="Mervyn Jones" userId="084824d524b4527f" providerId="LiveId" clId="{0A1CA444-18FB-4AC0-9DC3-58B21C6FDD6C}" dt="2022-11-25T13:12:58.243" v="520"/>
        <pc:sldMkLst>
          <pc:docMk/>
          <pc:sldMk cId="3089355003" sldId="458"/>
        </pc:sldMkLst>
      </pc:sldChg>
      <pc:sldChg chg="modNotes">
        <pc:chgData name="Mervyn Jones" userId="084824d524b4527f" providerId="LiveId" clId="{0A1CA444-18FB-4AC0-9DC3-58B21C6FDD6C}" dt="2022-11-25T13:12:58.243" v="520"/>
        <pc:sldMkLst>
          <pc:docMk/>
          <pc:sldMk cId="3028436821" sldId="460"/>
        </pc:sldMkLst>
      </pc:sldChg>
      <pc:sldChg chg="modNotes">
        <pc:chgData name="Mervyn Jones" userId="084824d524b4527f" providerId="LiveId" clId="{0A1CA444-18FB-4AC0-9DC3-58B21C6FDD6C}" dt="2022-11-25T13:12:58.243" v="520"/>
        <pc:sldMkLst>
          <pc:docMk/>
          <pc:sldMk cId="431942837" sldId="464"/>
        </pc:sldMkLst>
      </pc:sldChg>
      <pc:sldChg chg="modNotes">
        <pc:chgData name="Mervyn Jones" userId="084824d524b4527f" providerId="LiveId" clId="{0A1CA444-18FB-4AC0-9DC3-58B21C6FDD6C}" dt="2022-11-25T13:12:58.243" v="520"/>
        <pc:sldMkLst>
          <pc:docMk/>
          <pc:sldMk cId="136450856" sldId="882"/>
        </pc:sldMkLst>
      </pc:sldChg>
      <pc:sldChg chg="modNotes">
        <pc:chgData name="Mervyn Jones" userId="084824d524b4527f" providerId="LiveId" clId="{0A1CA444-18FB-4AC0-9DC3-58B21C6FDD6C}" dt="2022-11-25T13:12:58.243" v="520"/>
        <pc:sldMkLst>
          <pc:docMk/>
          <pc:sldMk cId="1044333046" sldId="1207"/>
        </pc:sldMkLst>
      </pc:sldChg>
      <pc:sldChg chg="modNotes">
        <pc:chgData name="Mervyn Jones" userId="084824d524b4527f" providerId="LiveId" clId="{0A1CA444-18FB-4AC0-9DC3-58B21C6FDD6C}" dt="2022-11-25T13:12:58.243" v="520"/>
        <pc:sldMkLst>
          <pc:docMk/>
          <pc:sldMk cId="3307027432" sldId="1294"/>
        </pc:sldMkLst>
      </pc:sldChg>
      <pc:sldChg chg="modNotes">
        <pc:chgData name="Mervyn Jones" userId="084824d524b4527f" providerId="LiveId" clId="{0A1CA444-18FB-4AC0-9DC3-58B21C6FDD6C}" dt="2022-11-25T13:12:58.243" v="520"/>
        <pc:sldMkLst>
          <pc:docMk/>
          <pc:sldMk cId="1077235469" sldId="1471"/>
        </pc:sldMkLst>
      </pc:sldChg>
      <pc:sldChg chg="modNotes">
        <pc:chgData name="Mervyn Jones" userId="084824d524b4527f" providerId="LiveId" clId="{0A1CA444-18FB-4AC0-9DC3-58B21C6FDD6C}" dt="2022-11-25T13:12:58.243" v="520"/>
        <pc:sldMkLst>
          <pc:docMk/>
          <pc:sldMk cId="311807635" sldId="1472"/>
        </pc:sldMkLst>
      </pc:sldChg>
      <pc:sldChg chg="modNotes">
        <pc:chgData name="Mervyn Jones" userId="084824d524b4527f" providerId="LiveId" clId="{0A1CA444-18FB-4AC0-9DC3-58B21C6FDD6C}" dt="2022-11-25T13:12:58.243" v="520"/>
        <pc:sldMkLst>
          <pc:docMk/>
          <pc:sldMk cId="2452133718" sldId="1527"/>
        </pc:sldMkLst>
      </pc:sldChg>
      <pc:sldChg chg="modNotes">
        <pc:chgData name="Mervyn Jones" userId="084824d524b4527f" providerId="LiveId" clId="{0A1CA444-18FB-4AC0-9DC3-58B21C6FDD6C}" dt="2022-11-25T13:12:58.243" v="520"/>
        <pc:sldMkLst>
          <pc:docMk/>
          <pc:sldMk cId="3609903632" sldId="1529"/>
        </pc:sldMkLst>
      </pc:sldChg>
      <pc:sldChg chg="modNotes">
        <pc:chgData name="Mervyn Jones" userId="084824d524b4527f" providerId="LiveId" clId="{0A1CA444-18FB-4AC0-9DC3-58B21C6FDD6C}" dt="2022-11-25T13:12:58.243" v="520"/>
        <pc:sldMkLst>
          <pc:docMk/>
          <pc:sldMk cId="2287185130" sldId="1531"/>
        </pc:sldMkLst>
      </pc:sldChg>
      <pc:sldChg chg="modNotes">
        <pc:chgData name="Mervyn Jones" userId="084824d524b4527f" providerId="LiveId" clId="{0A1CA444-18FB-4AC0-9DC3-58B21C6FDD6C}" dt="2022-11-25T13:12:58.243" v="520"/>
        <pc:sldMkLst>
          <pc:docMk/>
          <pc:sldMk cId="2819044359" sldId="1537"/>
        </pc:sldMkLst>
      </pc:sldChg>
      <pc:sldChg chg="modNotes modNotesTx">
        <pc:chgData name="Mervyn Jones" userId="084824d524b4527f" providerId="LiveId" clId="{0A1CA444-18FB-4AC0-9DC3-58B21C6FDD6C}" dt="2022-11-25T13:23:28.135" v="583" actId="20577"/>
        <pc:sldMkLst>
          <pc:docMk/>
          <pc:sldMk cId="243539137" sldId="1545"/>
        </pc:sldMkLst>
      </pc:sldChg>
      <pc:sldChg chg="modNotes modNotesTx">
        <pc:chgData name="Mervyn Jones" userId="084824d524b4527f" providerId="LiveId" clId="{0A1CA444-18FB-4AC0-9DC3-58B21C6FDD6C}" dt="2022-11-25T13:16:54.013" v="527" actId="255"/>
        <pc:sldMkLst>
          <pc:docMk/>
          <pc:sldMk cId="4104549424" sldId="1551"/>
        </pc:sldMkLst>
      </pc:sldChg>
      <pc:sldChg chg="modNotes">
        <pc:chgData name="Mervyn Jones" userId="084824d524b4527f" providerId="LiveId" clId="{0A1CA444-18FB-4AC0-9DC3-58B21C6FDD6C}" dt="2022-11-25T13:12:58.243" v="520"/>
        <pc:sldMkLst>
          <pc:docMk/>
          <pc:sldMk cId="510790480" sldId="1552"/>
        </pc:sldMkLst>
      </pc:sldChg>
      <pc:sldChg chg="mod modClrScheme chgLayout modNotes">
        <pc:chgData name="Mervyn Jones" userId="084824d524b4527f" providerId="LiveId" clId="{0A1CA444-18FB-4AC0-9DC3-58B21C6FDD6C}" dt="2022-11-25T13:12:58.243" v="520"/>
        <pc:sldMkLst>
          <pc:docMk/>
          <pc:sldMk cId="2856363175" sldId="1563"/>
        </pc:sldMkLst>
      </pc:sldChg>
      <pc:sldChg chg="modNotes modNotesTx">
        <pc:chgData name="Mervyn Jones" userId="084824d524b4527f" providerId="LiveId" clId="{0A1CA444-18FB-4AC0-9DC3-58B21C6FDD6C}" dt="2022-11-25T13:12:58.243" v="520"/>
        <pc:sldMkLst>
          <pc:docMk/>
          <pc:sldMk cId="241350733" sldId="1564"/>
        </pc:sldMkLst>
      </pc:sldChg>
      <pc:sldChg chg="addSp modSp mod modNotes modNotesTx">
        <pc:chgData name="Mervyn Jones" userId="084824d524b4527f" providerId="LiveId" clId="{0A1CA444-18FB-4AC0-9DC3-58B21C6FDD6C}" dt="2022-11-25T13:12:58.243" v="520"/>
        <pc:sldMkLst>
          <pc:docMk/>
          <pc:sldMk cId="1993910792" sldId="1588"/>
        </pc:sldMkLst>
        <pc:spChg chg="add mod">
          <ac:chgData name="Mervyn Jones" userId="084824d524b4527f" providerId="LiveId" clId="{0A1CA444-18FB-4AC0-9DC3-58B21C6FDD6C}" dt="2022-11-25T11:01:30.700" v="163" actId="207"/>
          <ac:spMkLst>
            <pc:docMk/>
            <pc:sldMk cId="1993910792" sldId="1588"/>
            <ac:spMk id="15" creationId="{407D25B0-FCF0-5B28-D8A9-86123D1C14A5}"/>
          </ac:spMkLst>
        </pc:spChg>
      </pc:sldChg>
      <pc:sldChg chg="modNotes">
        <pc:chgData name="Mervyn Jones" userId="084824d524b4527f" providerId="LiveId" clId="{0A1CA444-18FB-4AC0-9DC3-58B21C6FDD6C}" dt="2022-11-25T13:12:58.243" v="520"/>
        <pc:sldMkLst>
          <pc:docMk/>
          <pc:sldMk cId="1066016108" sldId="1635"/>
        </pc:sldMkLst>
      </pc:sldChg>
      <pc:sldChg chg="modNotes modNotesTx">
        <pc:chgData name="Mervyn Jones" userId="084824d524b4527f" providerId="LiveId" clId="{0A1CA444-18FB-4AC0-9DC3-58B21C6FDD6C}" dt="2022-11-25T13:26:01.276" v="598" actId="20577"/>
        <pc:sldMkLst>
          <pc:docMk/>
          <pc:sldMk cId="3499793067" sldId="1644"/>
        </pc:sldMkLst>
      </pc:sldChg>
      <pc:sldChg chg="modNotes">
        <pc:chgData name="Mervyn Jones" userId="084824d524b4527f" providerId="LiveId" clId="{0A1CA444-18FB-4AC0-9DC3-58B21C6FDD6C}" dt="2022-11-25T13:12:58.243" v="520"/>
        <pc:sldMkLst>
          <pc:docMk/>
          <pc:sldMk cId="1663613417" sldId="2788"/>
        </pc:sldMkLst>
      </pc:sldChg>
      <pc:sldChg chg="modNotes">
        <pc:chgData name="Mervyn Jones" userId="084824d524b4527f" providerId="LiveId" clId="{0A1CA444-18FB-4AC0-9DC3-58B21C6FDD6C}" dt="2022-11-25T13:12:58.243" v="520"/>
        <pc:sldMkLst>
          <pc:docMk/>
          <pc:sldMk cId="2143818184" sldId="2789"/>
        </pc:sldMkLst>
      </pc:sldChg>
      <pc:sldChg chg="modSp mod modNotes">
        <pc:chgData name="Mervyn Jones" userId="084824d524b4527f" providerId="LiveId" clId="{0A1CA444-18FB-4AC0-9DC3-58B21C6FDD6C}" dt="2022-11-25T13:12:58.243" v="520"/>
        <pc:sldMkLst>
          <pc:docMk/>
          <pc:sldMk cId="1891908106" sldId="2791"/>
        </pc:sldMkLst>
        <pc:spChg chg="mod">
          <ac:chgData name="Mervyn Jones" userId="084824d524b4527f" providerId="LiveId" clId="{0A1CA444-18FB-4AC0-9DC3-58B21C6FDD6C}" dt="2022-11-25T10:46:40.474" v="18" actId="20577"/>
          <ac:spMkLst>
            <pc:docMk/>
            <pc:sldMk cId="1891908106" sldId="2791"/>
            <ac:spMk id="27" creationId="{0C20C4D3-EA5E-6636-7A00-4E3682D60DF4}"/>
          </ac:spMkLst>
        </pc:spChg>
      </pc:sldChg>
      <pc:sldChg chg="modNotes modNotesTx">
        <pc:chgData name="Mervyn Jones" userId="084824d524b4527f" providerId="LiveId" clId="{0A1CA444-18FB-4AC0-9DC3-58B21C6FDD6C}" dt="2022-11-25T13:12:58.243" v="520"/>
        <pc:sldMkLst>
          <pc:docMk/>
          <pc:sldMk cId="1960315515" sldId="2794"/>
        </pc:sldMkLst>
      </pc:sldChg>
      <pc:sldChg chg="modAnim modNotes modNotesTx">
        <pc:chgData name="Mervyn Jones" userId="084824d524b4527f" providerId="LiveId" clId="{0A1CA444-18FB-4AC0-9DC3-58B21C6FDD6C}" dt="2022-11-25T15:54:23.840" v="664"/>
        <pc:sldMkLst>
          <pc:docMk/>
          <pc:sldMk cId="4102221981" sldId="2795"/>
        </pc:sldMkLst>
      </pc:sldChg>
      <pc:sldChg chg="modNotes modNotesTx">
        <pc:chgData name="Mervyn Jones" userId="084824d524b4527f" providerId="LiveId" clId="{0A1CA444-18FB-4AC0-9DC3-58B21C6FDD6C}" dt="2022-11-25T13:18:12.734" v="531" actId="255"/>
        <pc:sldMkLst>
          <pc:docMk/>
          <pc:sldMk cId="4134936529" sldId="2796"/>
        </pc:sldMkLst>
      </pc:sldChg>
      <pc:sldChg chg="modNotes">
        <pc:chgData name="Mervyn Jones" userId="084824d524b4527f" providerId="LiveId" clId="{0A1CA444-18FB-4AC0-9DC3-58B21C6FDD6C}" dt="2022-11-25T13:12:58.243" v="520"/>
        <pc:sldMkLst>
          <pc:docMk/>
          <pc:sldMk cId="1254308609" sldId="2799"/>
        </pc:sldMkLst>
      </pc:sldChg>
      <pc:sldChg chg="modNotes">
        <pc:chgData name="Mervyn Jones" userId="084824d524b4527f" providerId="LiveId" clId="{0A1CA444-18FB-4AC0-9DC3-58B21C6FDD6C}" dt="2022-11-25T13:12:58.243" v="520"/>
        <pc:sldMkLst>
          <pc:docMk/>
          <pc:sldMk cId="780817702" sldId="2800"/>
        </pc:sldMkLst>
      </pc:sldChg>
      <pc:sldChg chg="modNotes">
        <pc:chgData name="Mervyn Jones" userId="084824d524b4527f" providerId="LiveId" clId="{0A1CA444-18FB-4AC0-9DC3-58B21C6FDD6C}" dt="2022-11-25T13:12:58.243" v="520"/>
        <pc:sldMkLst>
          <pc:docMk/>
          <pc:sldMk cId="3601507845" sldId="2804"/>
        </pc:sldMkLst>
      </pc:sldChg>
      <pc:sldChg chg="modNotes modNotesTx">
        <pc:chgData name="Mervyn Jones" userId="084824d524b4527f" providerId="LiveId" clId="{0A1CA444-18FB-4AC0-9DC3-58B21C6FDD6C}" dt="2022-11-25T13:12:58.243" v="520"/>
        <pc:sldMkLst>
          <pc:docMk/>
          <pc:sldMk cId="1256228360" sldId="2805"/>
        </pc:sldMkLst>
      </pc:sldChg>
      <pc:sldChg chg="modNotes">
        <pc:chgData name="Mervyn Jones" userId="084824d524b4527f" providerId="LiveId" clId="{0A1CA444-18FB-4AC0-9DC3-58B21C6FDD6C}" dt="2022-11-25T13:12:58.243" v="520"/>
        <pc:sldMkLst>
          <pc:docMk/>
          <pc:sldMk cId="2879399219" sldId="2809"/>
        </pc:sldMkLst>
      </pc:sldChg>
      <pc:sldChg chg="modNotes">
        <pc:chgData name="Mervyn Jones" userId="084824d524b4527f" providerId="LiveId" clId="{0A1CA444-18FB-4AC0-9DC3-58B21C6FDD6C}" dt="2022-11-25T13:12:58.243" v="520"/>
        <pc:sldMkLst>
          <pc:docMk/>
          <pc:sldMk cId="291574887" sldId="2813"/>
        </pc:sldMkLst>
      </pc:sldChg>
      <pc:sldChg chg="modNotes">
        <pc:chgData name="Mervyn Jones" userId="084824d524b4527f" providerId="LiveId" clId="{0A1CA444-18FB-4AC0-9DC3-58B21C6FDD6C}" dt="2022-11-25T13:12:58.243" v="520"/>
        <pc:sldMkLst>
          <pc:docMk/>
          <pc:sldMk cId="1507197250" sldId="2815"/>
        </pc:sldMkLst>
      </pc:sldChg>
      <pc:sldChg chg="modNotes">
        <pc:chgData name="Mervyn Jones" userId="084824d524b4527f" providerId="LiveId" clId="{0A1CA444-18FB-4AC0-9DC3-58B21C6FDD6C}" dt="2022-11-25T13:12:58.243" v="520"/>
        <pc:sldMkLst>
          <pc:docMk/>
          <pc:sldMk cId="2131152267" sldId="2816"/>
        </pc:sldMkLst>
      </pc:sldChg>
      <pc:sldChg chg="modSp mod modNotes">
        <pc:chgData name="Mervyn Jones" userId="084824d524b4527f" providerId="LiveId" clId="{0A1CA444-18FB-4AC0-9DC3-58B21C6FDD6C}" dt="2022-11-25T13:12:58.243" v="520"/>
        <pc:sldMkLst>
          <pc:docMk/>
          <pc:sldMk cId="658648760" sldId="2817"/>
        </pc:sldMkLst>
        <pc:spChg chg="mod">
          <ac:chgData name="Mervyn Jones" userId="084824d524b4527f" providerId="LiveId" clId="{0A1CA444-18FB-4AC0-9DC3-58B21C6FDD6C}" dt="2022-11-25T11:19:46.978" v="269" actId="552"/>
          <ac:spMkLst>
            <pc:docMk/>
            <pc:sldMk cId="658648760" sldId="2817"/>
            <ac:spMk id="3" creationId="{758E9EF7-C4D2-4429-6A0F-1BE3D08F0927}"/>
          </ac:spMkLst>
        </pc:spChg>
        <pc:spChg chg="mod">
          <ac:chgData name="Mervyn Jones" userId="084824d524b4527f" providerId="LiveId" clId="{0A1CA444-18FB-4AC0-9DC3-58B21C6FDD6C}" dt="2022-11-25T11:19:46.978" v="269" actId="552"/>
          <ac:spMkLst>
            <pc:docMk/>
            <pc:sldMk cId="658648760" sldId="2817"/>
            <ac:spMk id="5" creationId="{579F61B0-D3D3-A160-7F4B-85C58E2CA876}"/>
          </ac:spMkLst>
        </pc:spChg>
        <pc:spChg chg="mod">
          <ac:chgData name="Mervyn Jones" userId="084824d524b4527f" providerId="LiveId" clId="{0A1CA444-18FB-4AC0-9DC3-58B21C6FDD6C}" dt="2022-11-25T11:20:22.584" v="276" actId="14100"/>
          <ac:spMkLst>
            <pc:docMk/>
            <pc:sldMk cId="658648760" sldId="2817"/>
            <ac:spMk id="7" creationId="{2A2478EB-C843-CBD3-07BB-37DC3781D72E}"/>
          </ac:spMkLst>
        </pc:spChg>
        <pc:spChg chg="mod">
          <ac:chgData name="Mervyn Jones" userId="084824d524b4527f" providerId="LiveId" clId="{0A1CA444-18FB-4AC0-9DC3-58B21C6FDD6C}" dt="2022-11-25T11:20:32.132" v="277" actId="14100"/>
          <ac:spMkLst>
            <pc:docMk/>
            <pc:sldMk cId="658648760" sldId="2817"/>
            <ac:spMk id="9" creationId="{A7AA208C-CA89-4278-19BA-5BC8DE20B5B5}"/>
          </ac:spMkLst>
        </pc:spChg>
        <pc:spChg chg="mod">
          <ac:chgData name="Mervyn Jones" userId="084824d524b4527f" providerId="LiveId" clId="{0A1CA444-18FB-4AC0-9DC3-58B21C6FDD6C}" dt="2022-11-25T11:19:59.208" v="271" actId="14100"/>
          <ac:spMkLst>
            <pc:docMk/>
            <pc:sldMk cId="658648760" sldId="2817"/>
            <ac:spMk id="11" creationId="{83F4B7B0-2FAC-927C-C205-9D009624F06D}"/>
          </ac:spMkLst>
        </pc:spChg>
        <pc:spChg chg="mod">
          <ac:chgData name="Mervyn Jones" userId="084824d524b4527f" providerId="LiveId" clId="{0A1CA444-18FB-4AC0-9DC3-58B21C6FDD6C}" dt="2022-11-25T11:20:13.130" v="274" actId="14100"/>
          <ac:spMkLst>
            <pc:docMk/>
            <pc:sldMk cId="658648760" sldId="2817"/>
            <ac:spMk id="13" creationId="{DDC25331-A853-A2E6-B010-C126A0545AA2}"/>
          </ac:spMkLst>
        </pc:spChg>
        <pc:spChg chg="mod">
          <ac:chgData name="Mervyn Jones" userId="084824d524b4527f" providerId="LiveId" clId="{0A1CA444-18FB-4AC0-9DC3-58B21C6FDD6C}" dt="2022-11-25T11:20:19.419" v="275" actId="14100"/>
          <ac:spMkLst>
            <pc:docMk/>
            <pc:sldMk cId="658648760" sldId="2817"/>
            <ac:spMk id="15" creationId="{990584B2-87B3-CDB4-583F-08E042908339}"/>
          </ac:spMkLst>
        </pc:spChg>
      </pc:sldChg>
      <pc:sldChg chg="modNotes">
        <pc:chgData name="Mervyn Jones" userId="084824d524b4527f" providerId="LiveId" clId="{0A1CA444-18FB-4AC0-9DC3-58B21C6FDD6C}" dt="2022-11-25T13:12:58.243" v="520"/>
        <pc:sldMkLst>
          <pc:docMk/>
          <pc:sldMk cId="1939418085" sldId="2818"/>
        </pc:sldMkLst>
      </pc:sldChg>
      <pc:sldChg chg="modNotes">
        <pc:chgData name="Mervyn Jones" userId="084824d524b4527f" providerId="LiveId" clId="{0A1CA444-18FB-4AC0-9DC3-58B21C6FDD6C}" dt="2022-11-25T13:12:58.243" v="520"/>
        <pc:sldMkLst>
          <pc:docMk/>
          <pc:sldMk cId="51428054" sldId="2823"/>
        </pc:sldMkLst>
      </pc:sldChg>
      <pc:sldChg chg="modNotes">
        <pc:chgData name="Mervyn Jones" userId="084824d524b4527f" providerId="LiveId" clId="{0A1CA444-18FB-4AC0-9DC3-58B21C6FDD6C}" dt="2022-11-25T13:12:58.243" v="520"/>
        <pc:sldMkLst>
          <pc:docMk/>
          <pc:sldMk cId="1024718941" sldId="2824"/>
        </pc:sldMkLst>
      </pc:sldChg>
      <pc:sldChg chg="modSp mod modNotes modNotesTx">
        <pc:chgData name="Mervyn Jones" userId="084824d524b4527f" providerId="LiveId" clId="{0A1CA444-18FB-4AC0-9DC3-58B21C6FDD6C}" dt="2022-11-25T14:46:24.895" v="656" actId="20577"/>
        <pc:sldMkLst>
          <pc:docMk/>
          <pc:sldMk cId="2781871440" sldId="2827"/>
        </pc:sldMkLst>
        <pc:spChg chg="mod">
          <ac:chgData name="Mervyn Jones" userId="084824d524b4527f" providerId="LiveId" clId="{0A1CA444-18FB-4AC0-9DC3-58B21C6FDD6C}" dt="2022-11-25T11:25:16.093" v="279" actId="207"/>
          <ac:spMkLst>
            <pc:docMk/>
            <pc:sldMk cId="2781871440" sldId="2827"/>
            <ac:spMk id="5" creationId="{21704CCD-6C94-CD81-D5E2-3DBF5A592016}"/>
          </ac:spMkLst>
        </pc:spChg>
      </pc:sldChg>
      <pc:sldChg chg="addSp modSp new mod">
        <pc:chgData name="Mervyn Jones" userId="084824d524b4527f" providerId="LiveId" clId="{0A1CA444-18FB-4AC0-9DC3-58B21C6FDD6C}" dt="2022-11-25T19:06:56.779" v="675" actId="14100"/>
        <pc:sldMkLst>
          <pc:docMk/>
          <pc:sldMk cId="2677837814" sldId="2828"/>
        </pc:sldMkLst>
        <pc:picChg chg="add mod modCrop">
          <ac:chgData name="Mervyn Jones" userId="084824d524b4527f" providerId="LiveId" clId="{0A1CA444-18FB-4AC0-9DC3-58B21C6FDD6C}" dt="2022-11-25T19:06:16.631" v="670" actId="14100"/>
          <ac:picMkLst>
            <pc:docMk/>
            <pc:sldMk cId="2677837814" sldId="2828"/>
            <ac:picMk id="3" creationId="{2ECBF0C2-FB5F-CFB5-673C-5D4B47F66365}"/>
          </ac:picMkLst>
        </pc:picChg>
        <pc:picChg chg="add mod modCrop">
          <ac:chgData name="Mervyn Jones" userId="084824d524b4527f" providerId="LiveId" clId="{0A1CA444-18FB-4AC0-9DC3-58B21C6FDD6C}" dt="2022-11-25T19:06:56.779" v="675" actId="14100"/>
          <ac:picMkLst>
            <pc:docMk/>
            <pc:sldMk cId="2677837814" sldId="2828"/>
            <ac:picMk id="5" creationId="{0AFEF1BF-0C5B-46AB-AE84-69EAD29DD34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F254F5-B791-4E48-B45C-745A25652439}" type="doc">
      <dgm:prSet loTypeId="urn:microsoft.com/office/officeart/2005/8/layout/cycle6" loCatId="cycle" qsTypeId="urn:microsoft.com/office/officeart/2005/8/quickstyle/3d5" qsCatId="3D" csTypeId="urn:microsoft.com/office/officeart/2005/8/colors/colorful5" csCatId="colorful" phldr="1"/>
      <dgm:spPr/>
      <dgm:t>
        <a:bodyPr/>
        <a:lstStyle/>
        <a:p>
          <a:endParaRPr lang="en-GB"/>
        </a:p>
      </dgm:t>
    </dgm:pt>
    <dgm:pt modelId="{BC62014B-E622-46C4-8F4D-29E9D55ACD8F}">
      <dgm:prSet phldrT="[Text]" custT="1"/>
      <dgm:spPr/>
      <dgm:t>
        <a:bodyPr/>
        <a:lstStyle/>
        <a:p>
          <a:r>
            <a:rPr lang="en-GB" sz="1400" dirty="0"/>
            <a:t>DESIGN</a:t>
          </a:r>
        </a:p>
      </dgm:t>
    </dgm:pt>
    <dgm:pt modelId="{ED4A6312-4B70-4E64-BF30-F4D03BC6A541}" type="parTrans" cxnId="{4C0495C4-CEB4-4BD3-A880-43D72F2C0FD7}">
      <dgm:prSet/>
      <dgm:spPr/>
      <dgm:t>
        <a:bodyPr/>
        <a:lstStyle/>
        <a:p>
          <a:endParaRPr lang="en-GB"/>
        </a:p>
      </dgm:t>
    </dgm:pt>
    <dgm:pt modelId="{32BA0AE8-5A90-4875-BF71-50A6CFF7DD20}" type="sibTrans" cxnId="{4C0495C4-CEB4-4BD3-A880-43D72F2C0FD7}">
      <dgm:prSet/>
      <dgm:spPr/>
      <dgm:t>
        <a:bodyPr/>
        <a:lstStyle/>
        <a:p>
          <a:endParaRPr lang="en-GB"/>
        </a:p>
      </dgm:t>
    </dgm:pt>
    <dgm:pt modelId="{3E8D3103-2B4C-44F5-9975-09941ED2BB85}">
      <dgm:prSet phldrT="[Text]" custT="1"/>
      <dgm:spPr/>
      <dgm:t>
        <a:bodyPr/>
        <a:lstStyle/>
        <a:p>
          <a:r>
            <a:rPr lang="en-GB" sz="1400" dirty="0"/>
            <a:t>RE-USE &amp; REPAIR</a:t>
          </a:r>
        </a:p>
      </dgm:t>
    </dgm:pt>
    <dgm:pt modelId="{A46B82BC-8422-491E-BDB6-98692F4A9F20}" type="parTrans" cxnId="{387785C8-32EA-40AB-B3DC-8AA625821FEE}">
      <dgm:prSet/>
      <dgm:spPr/>
      <dgm:t>
        <a:bodyPr/>
        <a:lstStyle/>
        <a:p>
          <a:endParaRPr lang="en-GB"/>
        </a:p>
      </dgm:t>
    </dgm:pt>
    <dgm:pt modelId="{91A2F928-7499-4210-83A1-33EEBD25A2A9}" type="sibTrans" cxnId="{387785C8-32EA-40AB-B3DC-8AA625821FEE}">
      <dgm:prSet/>
      <dgm:spPr/>
      <dgm:t>
        <a:bodyPr/>
        <a:lstStyle/>
        <a:p>
          <a:endParaRPr lang="en-GB"/>
        </a:p>
      </dgm:t>
    </dgm:pt>
    <dgm:pt modelId="{27BE07EC-E411-43CF-9408-D31169B32432}">
      <dgm:prSet phldrT="[Text]" custT="1"/>
      <dgm:spPr/>
      <dgm:t>
        <a:bodyPr/>
        <a:lstStyle/>
        <a:p>
          <a:r>
            <a:rPr lang="en-GB" sz="1400" dirty="0"/>
            <a:t>REMANUFACTURING &amp; RE-USE</a:t>
          </a:r>
        </a:p>
      </dgm:t>
    </dgm:pt>
    <dgm:pt modelId="{CFCD00CD-DDBE-4A3F-AF3F-A2422745677A}" type="parTrans" cxnId="{AF56D19F-3564-4C4D-90B8-EBC5251B0164}">
      <dgm:prSet/>
      <dgm:spPr/>
      <dgm:t>
        <a:bodyPr/>
        <a:lstStyle/>
        <a:p>
          <a:endParaRPr lang="en-GB"/>
        </a:p>
      </dgm:t>
    </dgm:pt>
    <dgm:pt modelId="{94730C04-975E-40B6-822F-246CA68E2554}" type="sibTrans" cxnId="{AF56D19F-3564-4C4D-90B8-EBC5251B0164}">
      <dgm:prSet/>
      <dgm:spPr/>
      <dgm:t>
        <a:bodyPr/>
        <a:lstStyle/>
        <a:p>
          <a:endParaRPr lang="en-GB"/>
        </a:p>
      </dgm:t>
    </dgm:pt>
    <dgm:pt modelId="{93D5CB23-66FB-47BA-A6BE-F0107CE89F5B}">
      <dgm:prSet phldrT="[Text]" custT="1"/>
      <dgm:spPr/>
      <dgm:t>
        <a:bodyPr/>
        <a:lstStyle/>
        <a:p>
          <a:r>
            <a:rPr lang="en-GB" sz="1400" dirty="0"/>
            <a:t>CIRCULAR BUSINESS MODELS</a:t>
          </a:r>
        </a:p>
      </dgm:t>
    </dgm:pt>
    <dgm:pt modelId="{A00B3F08-4369-4A6C-AE8D-F03EF14C3DB0}" type="parTrans" cxnId="{DCA054B2-B04A-406C-91B4-58DF81E2F255}">
      <dgm:prSet/>
      <dgm:spPr/>
      <dgm:t>
        <a:bodyPr/>
        <a:lstStyle/>
        <a:p>
          <a:endParaRPr lang="en-GB"/>
        </a:p>
      </dgm:t>
    </dgm:pt>
    <dgm:pt modelId="{ECF8866C-083E-440A-8EE2-ACD351F42622}" type="sibTrans" cxnId="{DCA054B2-B04A-406C-91B4-58DF81E2F255}">
      <dgm:prSet/>
      <dgm:spPr/>
      <dgm:t>
        <a:bodyPr/>
        <a:lstStyle/>
        <a:p>
          <a:endParaRPr lang="en-GB"/>
        </a:p>
      </dgm:t>
    </dgm:pt>
    <dgm:pt modelId="{71E98918-83B4-410E-BF67-74EA3E5401DD}">
      <dgm:prSet phldrT="[Text]" custT="1"/>
      <dgm:spPr/>
      <dgm:t>
        <a:bodyPr/>
        <a:lstStyle/>
        <a:p>
          <a:r>
            <a:rPr lang="en-GB" sz="1400" dirty="0"/>
            <a:t>RECYCLING</a:t>
          </a:r>
        </a:p>
      </dgm:t>
    </dgm:pt>
    <dgm:pt modelId="{850E88B3-EAA4-485F-BF8F-337954BDCC9F}" type="parTrans" cxnId="{477901BB-11DC-43B4-8C21-2742E578281F}">
      <dgm:prSet/>
      <dgm:spPr/>
      <dgm:t>
        <a:bodyPr/>
        <a:lstStyle/>
        <a:p>
          <a:endParaRPr lang="en-GB"/>
        </a:p>
      </dgm:t>
    </dgm:pt>
    <dgm:pt modelId="{28BAAD93-A898-4062-AFA7-4EF75FAC994F}" type="sibTrans" cxnId="{477901BB-11DC-43B4-8C21-2742E578281F}">
      <dgm:prSet/>
      <dgm:spPr/>
      <dgm:t>
        <a:bodyPr/>
        <a:lstStyle/>
        <a:p>
          <a:endParaRPr lang="en-GB"/>
        </a:p>
      </dgm:t>
    </dgm:pt>
    <dgm:pt modelId="{E080F1CB-7B8A-44B9-972D-6427362E3CE9}" type="pres">
      <dgm:prSet presAssocID="{52F254F5-B791-4E48-B45C-745A25652439}" presName="cycle" presStyleCnt="0">
        <dgm:presLayoutVars>
          <dgm:dir/>
          <dgm:resizeHandles val="exact"/>
        </dgm:presLayoutVars>
      </dgm:prSet>
      <dgm:spPr/>
    </dgm:pt>
    <dgm:pt modelId="{35FDF185-5DA9-48AC-89F8-EEE23454B28B}" type="pres">
      <dgm:prSet presAssocID="{BC62014B-E622-46C4-8F4D-29E9D55ACD8F}" presName="node" presStyleLbl="node1" presStyleIdx="0" presStyleCnt="5" custScaleY="54551">
        <dgm:presLayoutVars>
          <dgm:bulletEnabled val="1"/>
        </dgm:presLayoutVars>
      </dgm:prSet>
      <dgm:spPr/>
    </dgm:pt>
    <dgm:pt modelId="{988B033C-AFB1-418F-916F-42A42057646F}" type="pres">
      <dgm:prSet presAssocID="{BC62014B-E622-46C4-8F4D-29E9D55ACD8F}" presName="spNode" presStyleCnt="0"/>
      <dgm:spPr/>
    </dgm:pt>
    <dgm:pt modelId="{B83E28C2-4AFF-4E77-89C8-6D9F57502434}" type="pres">
      <dgm:prSet presAssocID="{32BA0AE8-5A90-4875-BF71-50A6CFF7DD20}" presName="sibTrans" presStyleLbl="sibTrans1D1" presStyleIdx="0" presStyleCnt="5"/>
      <dgm:spPr/>
    </dgm:pt>
    <dgm:pt modelId="{51F5F8CB-6E1B-425C-ACD0-FEFDE4890876}" type="pres">
      <dgm:prSet presAssocID="{3E8D3103-2B4C-44F5-9975-09941ED2BB85}" presName="node" presStyleLbl="node1" presStyleIdx="1" presStyleCnt="5" custScaleY="53555">
        <dgm:presLayoutVars>
          <dgm:bulletEnabled val="1"/>
        </dgm:presLayoutVars>
      </dgm:prSet>
      <dgm:spPr/>
    </dgm:pt>
    <dgm:pt modelId="{45FFE765-030F-4FF7-AB04-83854F35A65C}" type="pres">
      <dgm:prSet presAssocID="{3E8D3103-2B4C-44F5-9975-09941ED2BB85}" presName="spNode" presStyleCnt="0"/>
      <dgm:spPr/>
    </dgm:pt>
    <dgm:pt modelId="{9A2F3649-8DFF-47AC-8D05-801BF51DDF02}" type="pres">
      <dgm:prSet presAssocID="{91A2F928-7499-4210-83A1-33EEBD25A2A9}" presName="sibTrans" presStyleLbl="sibTrans1D1" presStyleIdx="1" presStyleCnt="5"/>
      <dgm:spPr/>
    </dgm:pt>
    <dgm:pt modelId="{82F84EE0-2DBF-4708-A3E5-5E2EC62744E3}" type="pres">
      <dgm:prSet presAssocID="{27BE07EC-E411-43CF-9408-D31169B32432}" presName="node" presStyleLbl="node1" presStyleIdx="2" presStyleCnt="5" custScaleX="115158" custScaleY="66997">
        <dgm:presLayoutVars>
          <dgm:bulletEnabled val="1"/>
        </dgm:presLayoutVars>
      </dgm:prSet>
      <dgm:spPr/>
    </dgm:pt>
    <dgm:pt modelId="{EF1D0D84-222C-4111-8AB7-FFF7EFE09FD7}" type="pres">
      <dgm:prSet presAssocID="{27BE07EC-E411-43CF-9408-D31169B32432}" presName="spNode" presStyleCnt="0"/>
      <dgm:spPr/>
    </dgm:pt>
    <dgm:pt modelId="{FF7C5A57-DD5B-4A19-BB27-78FFC4AB5AD6}" type="pres">
      <dgm:prSet presAssocID="{94730C04-975E-40B6-822F-246CA68E2554}" presName="sibTrans" presStyleLbl="sibTrans1D1" presStyleIdx="2" presStyleCnt="5"/>
      <dgm:spPr/>
    </dgm:pt>
    <dgm:pt modelId="{898040DC-11B5-4E3E-9398-090C168E6E7E}" type="pres">
      <dgm:prSet presAssocID="{93D5CB23-66FB-47BA-A6BE-F0107CE89F5B}" presName="node" presStyleLbl="node1" presStyleIdx="3" presStyleCnt="5" custScaleX="124192" custScaleY="64495">
        <dgm:presLayoutVars>
          <dgm:bulletEnabled val="1"/>
        </dgm:presLayoutVars>
      </dgm:prSet>
      <dgm:spPr/>
    </dgm:pt>
    <dgm:pt modelId="{FB98CD34-00D5-4830-BDA7-33CF6566B767}" type="pres">
      <dgm:prSet presAssocID="{93D5CB23-66FB-47BA-A6BE-F0107CE89F5B}" presName="spNode" presStyleCnt="0"/>
      <dgm:spPr/>
    </dgm:pt>
    <dgm:pt modelId="{36048364-9D3E-4036-94D3-1D8AC937F5F7}" type="pres">
      <dgm:prSet presAssocID="{ECF8866C-083E-440A-8EE2-ACD351F42622}" presName="sibTrans" presStyleLbl="sibTrans1D1" presStyleIdx="3" presStyleCnt="5"/>
      <dgm:spPr/>
    </dgm:pt>
    <dgm:pt modelId="{146507A2-7236-4DEE-B69A-1C5B2F58E3EC}" type="pres">
      <dgm:prSet presAssocID="{71E98918-83B4-410E-BF67-74EA3E5401DD}" presName="node" presStyleLbl="node1" presStyleIdx="4" presStyleCnt="5" custScaleY="53556">
        <dgm:presLayoutVars>
          <dgm:bulletEnabled val="1"/>
        </dgm:presLayoutVars>
      </dgm:prSet>
      <dgm:spPr/>
    </dgm:pt>
    <dgm:pt modelId="{4ABD5315-1B53-4FCD-B188-2D37A8C452CD}" type="pres">
      <dgm:prSet presAssocID="{71E98918-83B4-410E-BF67-74EA3E5401DD}" presName="spNode" presStyleCnt="0"/>
      <dgm:spPr/>
    </dgm:pt>
    <dgm:pt modelId="{D5F5A40C-AF49-4A0C-B98E-B32E89CC6C86}" type="pres">
      <dgm:prSet presAssocID="{28BAAD93-A898-4062-AFA7-4EF75FAC994F}" presName="sibTrans" presStyleLbl="sibTrans1D1" presStyleIdx="4" presStyleCnt="5"/>
      <dgm:spPr/>
    </dgm:pt>
  </dgm:ptLst>
  <dgm:cxnLst>
    <dgm:cxn modelId="{33351A03-2760-4332-9A26-F92C46A37D6E}" type="presOf" srcId="{71E98918-83B4-410E-BF67-74EA3E5401DD}" destId="{146507A2-7236-4DEE-B69A-1C5B2F58E3EC}" srcOrd="0" destOrd="0" presId="urn:microsoft.com/office/officeart/2005/8/layout/cycle6"/>
    <dgm:cxn modelId="{B8AA870E-8D91-4DF1-973D-9C9243FF06A4}" type="presOf" srcId="{BC62014B-E622-46C4-8F4D-29E9D55ACD8F}" destId="{35FDF185-5DA9-48AC-89F8-EEE23454B28B}" srcOrd="0" destOrd="0" presId="urn:microsoft.com/office/officeart/2005/8/layout/cycle6"/>
    <dgm:cxn modelId="{10F74D14-9ABA-4921-98E9-BB7B089D02E0}" type="presOf" srcId="{94730C04-975E-40B6-822F-246CA68E2554}" destId="{FF7C5A57-DD5B-4A19-BB27-78FFC4AB5AD6}" srcOrd="0" destOrd="0" presId="urn:microsoft.com/office/officeart/2005/8/layout/cycle6"/>
    <dgm:cxn modelId="{76269617-502F-4339-8537-445F75272C7A}" type="presOf" srcId="{ECF8866C-083E-440A-8EE2-ACD351F42622}" destId="{36048364-9D3E-4036-94D3-1D8AC937F5F7}" srcOrd="0" destOrd="0" presId="urn:microsoft.com/office/officeart/2005/8/layout/cycle6"/>
    <dgm:cxn modelId="{6AB4713A-E2C1-4998-95CA-EAAB5325A936}" type="presOf" srcId="{32BA0AE8-5A90-4875-BF71-50A6CFF7DD20}" destId="{B83E28C2-4AFF-4E77-89C8-6D9F57502434}" srcOrd="0" destOrd="0" presId="urn:microsoft.com/office/officeart/2005/8/layout/cycle6"/>
    <dgm:cxn modelId="{D2D3375B-02F9-4DB3-B174-17DDBA243A03}" type="presOf" srcId="{52F254F5-B791-4E48-B45C-745A25652439}" destId="{E080F1CB-7B8A-44B9-972D-6427362E3CE9}" srcOrd="0" destOrd="0" presId="urn:microsoft.com/office/officeart/2005/8/layout/cycle6"/>
    <dgm:cxn modelId="{65CA3894-8FAE-48EE-B776-2615A5025682}" type="presOf" srcId="{27BE07EC-E411-43CF-9408-D31169B32432}" destId="{82F84EE0-2DBF-4708-A3E5-5E2EC62744E3}" srcOrd="0" destOrd="0" presId="urn:microsoft.com/office/officeart/2005/8/layout/cycle6"/>
    <dgm:cxn modelId="{008CC297-1733-476D-93BC-2330A8787FCC}" type="presOf" srcId="{3E8D3103-2B4C-44F5-9975-09941ED2BB85}" destId="{51F5F8CB-6E1B-425C-ACD0-FEFDE4890876}" srcOrd="0" destOrd="0" presId="urn:microsoft.com/office/officeart/2005/8/layout/cycle6"/>
    <dgm:cxn modelId="{AF56D19F-3564-4C4D-90B8-EBC5251B0164}" srcId="{52F254F5-B791-4E48-B45C-745A25652439}" destId="{27BE07EC-E411-43CF-9408-D31169B32432}" srcOrd="2" destOrd="0" parTransId="{CFCD00CD-DDBE-4A3F-AF3F-A2422745677A}" sibTransId="{94730C04-975E-40B6-822F-246CA68E2554}"/>
    <dgm:cxn modelId="{1F4C2CAB-3A6D-454A-9253-9C098F54C205}" type="presOf" srcId="{93D5CB23-66FB-47BA-A6BE-F0107CE89F5B}" destId="{898040DC-11B5-4E3E-9398-090C168E6E7E}" srcOrd="0" destOrd="0" presId="urn:microsoft.com/office/officeart/2005/8/layout/cycle6"/>
    <dgm:cxn modelId="{DCA054B2-B04A-406C-91B4-58DF81E2F255}" srcId="{52F254F5-B791-4E48-B45C-745A25652439}" destId="{93D5CB23-66FB-47BA-A6BE-F0107CE89F5B}" srcOrd="3" destOrd="0" parTransId="{A00B3F08-4369-4A6C-AE8D-F03EF14C3DB0}" sibTransId="{ECF8866C-083E-440A-8EE2-ACD351F42622}"/>
    <dgm:cxn modelId="{477901BB-11DC-43B4-8C21-2742E578281F}" srcId="{52F254F5-B791-4E48-B45C-745A25652439}" destId="{71E98918-83B4-410E-BF67-74EA3E5401DD}" srcOrd="4" destOrd="0" parTransId="{850E88B3-EAA4-485F-BF8F-337954BDCC9F}" sibTransId="{28BAAD93-A898-4062-AFA7-4EF75FAC994F}"/>
    <dgm:cxn modelId="{560768BF-2348-447A-93A7-0E6B937E793D}" type="presOf" srcId="{91A2F928-7499-4210-83A1-33EEBD25A2A9}" destId="{9A2F3649-8DFF-47AC-8D05-801BF51DDF02}" srcOrd="0" destOrd="0" presId="urn:microsoft.com/office/officeart/2005/8/layout/cycle6"/>
    <dgm:cxn modelId="{4C0495C4-CEB4-4BD3-A880-43D72F2C0FD7}" srcId="{52F254F5-B791-4E48-B45C-745A25652439}" destId="{BC62014B-E622-46C4-8F4D-29E9D55ACD8F}" srcOrd="0" destOrd="0" parTransId="{ED4A6312-4B70-4E64-BF30-F4D03BC6A541}" sibTransId="{32BA0AE8-5A90-4875-BF71-50A6CFF7DD20}"/>
    <dgm:cxn modelId="{387785C8-32EA-40AB-B3DC-8AA625821FEE}" srcId="{52F254F5-B791-4E48-B45C-745A25652439}" destId="{3E8D3103-2B4C-44F5-9975-09941ED2BB85}" srcOrd="1" destOrd="0" parTransId="{A46B82BC-8422-491E-BDB6-98692F4A9F20}" sibTransId="{91A2F928-7499-4210-83A1-33EEBD25A2A9}"/>
    <dgm:cxn modelId="{E06BA3D2-B7C0-4088-B114-52ECF107283E}" type="presOf" srcId="{28BAAD93-A898-4062-AFA7-4EF75FAC994F}" destId="{D5F5A40C-AF49-4A0C-B98E-B32E89CC6C86}" srcOrd="0" destOrd="0" presId="urn:microsoft.com/office/officeart/2005/8/layout/cycle6"/>
    <dgm:cxn modelId="{626B7A46-8834-4225-92AC-99427B5ED637}" type="presParOf" srcId="{E080F1CB-7B8A-44B9-972D-6427362E3CE9}" destId="{35FDF185-5DA9-48AC-89F8-EEE23454B28B}" srcOrd="0" destOrd="0" presId="urn:microsoft.com/office/officeart/2005/8/layout/cycle6"/>
    <dgm:cxn modelId="{3EE05DEC-D1E9-4914-80D1-E04A0A1FDCA0}" type="presParOf" srcId="{E080F1CB-7B8A-44B9-972D-6427362E3CE9}" destId="{988B033C-AFB1-418F-916F-42A42057646F}" srcOrd="1" destOrd="0" presId="urn:microsoft.com/office/officeart/2005/8/layout/cycle6"/>
    <dgm:cxn modelId="{4ACDBF7C-902B-4AFE-8E4B-3C7AFB3451D0}" type="presParOf" srcId="{E080F1CB-7B8A-44B9-972D-6427362E3CE9}" destId="{B83E28C2-4AFF-4E77-89C8-6D9F57502434}" srcOrd="2" destOrd="0" presId="urn:microsoft.com/office/officeart/2005/8/layout/cycle6"/>
    <dgm:cxn modelId="{B4F85405-B5F2-4F65-B48C-C74F89A61BF4}" type="presParOf" srcId="{E080F1CB-7B8A-44B9-972D-6427362E3CE9}" destId="{51F5F8CB-6E1B-425C-ACD0-FEFDE4890876}" srcOrd="3" destOrd="0" presId="urn:microsoft.com/office/officeart/2005/8/layout/cycle6"/>
    <dgm:cxn modelId="{31D94AF8-003A-41C9-8006-B35AE7C78943}" type="presParOf" srcId="{E080F1CB-7B8A-44B9-972D-6427362E3CE9}" destId="{45FFE765-030F-4FF7-AB04-83854F35A65C}" srcOrd="4" destOrd="0" presId="urn:microsoft.com/office/officeart/2005/8/layout/cycle6"/>
    <dgm:cxn modelId="{6159E3E5-6B81-4CAB-8C57-3658E6D1D9F2}" type="presParOf" srcId="{E080F1CB-7B8A-44B9-972D-6427362E3CE9}" destId="{9A2F3649-8DFF-47AC-8D05-801BF51DDF02}" srcOrd="5" destOrd="0" presId="urn:microsoft.com/office/officeart/2005/8/layout/cycle6"/>
    <dgm:cxn modelId="{FD081983-FD71-462A-8F6D-1498BC92C101}" type="presParOf" srcId="{E080F1CB-7B8A-44B9-972D-6427362E3CE9}" destId="{82F84EE0-2DBF-4708-A3E5-5E2EC62744E3}" srcOrd="6" destOrd="0" presId="urn:microsoft.com/office/officeart/2005/8/layout/cycle6"/>
    <dgm:cxn modelId="{816CB7DB-193A-460F-8FFF-8ECF34CD3623}" type="presParOf" srcId="{E080F1CB-7B8A-44B9-972D-6427362E3CE9}" destId="{EF1D0D84-222C-4111-8AB7-FFF7EFE09FD7}" srcOrd="7" destOrd="0" presId="urn:microsoft.com/office/officeart/2005/8/layout/cycle6"/>
    <dgm:cxn modelId="{375CE03A-3BF2-4E60-AF7A-4F2C10FAB14D}" type="presParOf" srcId="{E080F1CB-7B8A-44B9-972D-6427362E3CE9}" destId="{FF7C5A57-DD5B-4A19-BB27-78FFC4AB5AD6}" srcOrd="8" destOrd="0" presId="urn:microsoft.com/office/officeart/2005/8/layout/cycle6"/>
    <dgm:cxn modelId="{F53EC20A-BE06-4350-B212-A4FCA38A811F}" type="presParOf" srcId="{E080F1CB-7B8A-44B9-972D-6427362E3CE9}" destId="{898040DC-11B5-4E3E-9398-090C168E6E7E}" srcOrd="9" destOrd="0" presId="urn:microsoft.com/office/officeart/2005/8/layout/cycle6"/>
    <dgm:cxn modelId="{AC563599-15B6-47C8-A9A9-16E46B4F4F64}" type="presParOf" srcId="{E080F1CB-7B8A-44B9-972D-6427362E3CE9}" destId="{FB98CD34-00D5-4830-BDA7-33CF6566B767}" srcOrd="10" destOrd="0" presId="urn:microsoft.com/office/officeart/2005/8/layout/cycle6"/>
    <dgm:cxn modelId="{DB6726C8-6CE2-4EBC-85B0-7B019E51C0F4}" type="presParOf" srcId="{E080F1CB-7B8A-44B9-972D-6427362E3CE9}" destId="{36048364-9D3E-4036-94D3-1D8AC937F5F7}" srcOrd="11" destOrd="0" presId="urn:microsoft.com/office/officeart/2005/8/layout/cycle6"/>
    <dgm:cxn modelId="{412508A4-D7C2-42C1-BD98-C3E6347244EE}" type="presParOf" srcId="{E080F1CB-7B8A-44B9-972D-6427362E3CE9}" destId="{146507A2-7236-4DEE-B69A-1C5B2F58E3EC}" srcOrd="12" destOrd="0" presId="urn:microsoft.com/office/officeart/2005/8/layout/cycle6"/>
    <dgm:cxn modelId="{3F6BAEEC-03E6-4780-ADCF-AF4F06E4A231}" type="presParOf" srcId="{E080F1CB-7B8A-44B9-972D-6427362E3CE9}" destId="{4ABD5315-1B53-4FCD-B188-2D37A8C452CD}" srcOrd="13" destOrd="0" presId="urn:microsoft.com/office/officeart/2005/8/layout/cycle6"/>
    <dgm:cxn modelId="{ED53F7CE-8D1F-44F6-9D7E-3AB50AE72327}" type="presParOf" srcId="{E080F1CB-7B8A-44B9-972D-6427362E3CE9}" destId="{D5F5A40C-AF49-4A0C-B98E-B32E89CC6C86}" srcOrd="14"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FDF185-5DA9-48AC-89F8-EEE23454B28B}">
      <dsp:nvSpPr>
        <dsp:cNvPr id="0" name=""/>
        <dsp:cNvSpPr/>
      </dsp:nvSpPr>
      <dsp:spPr>
        <a:xfrm>
          <a:off x="2351980" y="116037"/>
          <a:ext cx="1537510" cy="545172"/>
        </a:xfrm>
        <a:prstGeom prst="roundRect">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DESIGN</a:t>
          </a:r>
        </a:p>
      </dsp:txBody>
      <dsp:txXfrm>
        <a:off x="2378593" y="142650"/>
        <a:ext cx="1484284" cy="491946"/>
      </dsp:txXfrm>
    </dsp:sp>
    <dsp:sp modelId="{B83E28C2-4AFF-4E77-89C8-6D9F57502434}">
      <dsp:nvSpPr>
        <dsp:cNvPr id="0" name=""/>
        <dsp:cNvSpPr/>
      </dsp:nvSpPr>
      <dsp:spPr>
        <a:xfrm>
          <a:off x="1125694" y="388623"/>
          <a:ext cx="3990082" cy="3990082"/>
        </a:xfrm>
        <a:custGeom>
          <a:avLst/>
          <a:gdLst/>
          <a:ahLst/>
          <a:cxnLst/>
          <a:rect l="0" t="0" r="0" b="0"/>
          <a:pathLst>
            <a:path>
              <a:moveTo>
                <a:pt x="2776681" y="159495"/>
              </a:moveTo>
              <a:arcTo wR="1995041" hR="1995041" stAng="17583961" swAng="2413625"/>
            </a:path>
          </a:pathLst>
        </a:custGeom>
        <a:noFill/>
        <a:ln w="6350" cap="flat" cmpd="sng" algn="ctr">
          <a:solidFill>
            <a:schemeClr val="accent5">
              <a:hueOff val="0"/>
              <a:satOff val="0"/>
              <a:lumOff val="0"/>
              <a:alphaOff val="0"/>
            </a:schemeClr>
          </a:solidFill>
          <a:prstDash val="solid"/>
          <a:miter lim="800000"/>
        </a:ln>
        <a:effectLst/>
        <a:sp3d z="-40000" prstMaterial="matte"/>
      </dsp:spPr>
      <dsp:style>
        <a:lnRef idx="1">
          <a:scrgbClr r="0" g="0" b="0"/>
        </a:lnRef>
        <a:fillRef idx="0">
          <a:scrgbClr r="0" g="0" b="0"/>
        </a:fillRef>
        <a:effectRef idx="0">
          <a:scrgbClr r="0" g="0" b="0"/>
        </a:effectRef>
        <a:fontRef idx="minor"/>
      </dsp:style>
    </dsp:sp>
    <dsp:sp modelId="{51F5F8CB-6E1B-425C-ACD0-FEFDE4890876}">
      <dsp:nvSpPr>
        <dsp:cNvPr id="0" name=""/>
        <dsp:cNvSpPr/>
      </dsp:nvSpPr>
      <dsp:spPr>
        <a:xfrm>
          <a:off x="4249376" y="1499553"/>
          <a:ext cx="1537510" cy="535219"/>
        </a:xfrm>
        <a:prstGeom prst="roundRect">
          <a:avLst/>
        </a:prstGeom>
        <a:solidFill>
          <a:schemeClr val="accent5">
            <a:hueOff val="-1838336"/>
            <a:satOff val="-2557"/>
            <a:lumOff val="-98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RE-USE &amp; REPAIR</a:t>
          </a:r>
        </a:p>
      </dsp:txBody>
      <dsp:txXfrm>
        <a:off x="4275503" y="1525680"/>
        <a:ext cx="1485256" cy="482965"/>
      </dsp:txXfrm>
    </dsp:sp>
    <dsp:sp modelId="{9A2F3649-8DFF-47AC-8D05-801BF51DDF02}">
      <dsp:nvSpPr>
        <dsp:cNvPr id="0" name=""/>
        <dsp:cNvSpPr/>
      </dsp:nvSpPr>
      <dsp:spPr>
        <a:xfrm>
          <a:off x="1125694" y="388623"/>
          <a:ext cx="3990082" cy="3990082"/>
        </a:xfrm>
        <a:custGeom>
          <a:avLst/>
          <a:gdLst/>
          <a:ahLst/>
          <a:cxnLst/>
          <a:rect l="0" t="0" r="0" b="0"/>
          <a:pathLst>
            <a:path>
              <a:moveTo>
                <a:pt x="3962214" y="1662749"/>
              </a:moveTo>
              <a:arcTo wR="1995041" hR="1995041" stAng="21024733" swAng="2939170"/>
            </a:path>
          </a:pathLst>
        </a:custGeom>
        <a:noFill/>
        <a:ln w="6350" cap="flat" cmpd="sng" algn="ctr">
          <a:solidFill>
            <a:schemeClr val="accent5">
              <a:hueOff val="-1838336"/>
              <a:satOff val="-2557"/>
              <a:lumOff val="-981"/>
              <a:alphaOff val="0"/>
            </a:schemeClr>
          </a:solidFill>
          <a:prstDash val="solid"/>
          <a:miter lim="800000"/>
        </a:ln>
        <a:effectLst/>
        <a:sp3d z="-40000" prstMaterial="matte"/>
      </dsp:spPr>
      <dsp:style>
        <a:lnRef idx="1">
          <a:scrgbClr r="0" g="0" b="0"/>
        </a:lnRef>
        <a:fillRef idx="0">
          <a:scrgbClr r="0" g="0" b="0"/>
        </a:fillRef>
        <a:effectRef idx="0">
          <a:scrgbClr r="0" g="0" b="0"/>
        </a:effectRef>
        <a:fontRef idx="minor"/>
      </dsp:style>
    </dsp:sp>
    <dsp:sp modelId="{82F84EE0-2DBF-4708-A3E5-5E2EC62744E3}">
      <dsp:nvSpPr>
        <dsp:cNvPr id="0" name=""/>
        <dsp:cNvSpPr/>
      </dsp:nvSpPr>
      <dsp:spPr>
        <a:xfrm>
          <a:off x="3408107" y="3662909"/>
          <a:ext cx="1770566" cy="669555"/>
        </a:xfrm>
        <a:prstGeom prst="roundRect">
          <a:avLst/>
        </a:prstGeom>
        <a:solidFill>
          <a:schemeClr val="accent5">
            <a:hueOff val="-3676672"/>
            <a:satOff val="-5114"/>
            <a:lumOff val="-196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REMANUFACTURING &amp; RE-USE</a:t>
          </a:r>
        </a:p>
      </dsp:txBody>
      <dsp:txXfrm>
        <a:off x="3440792" y="3695594"/>
        <a:ext cx="1705196" cy="604185"/>
      </dsp:txXfrm>
    </dsp:sp>
    <dsp:sp modelId="{FF7C5A57-DD5B-4A19-BB27-78FFC4AB5AD6}">
      <dsp:nvSpPr>
        <dsp:cNvPr id="0" name=""/>
        <dsp:cNvSpPr/>
      </dsp:nvSpPr>
      <dsp:spPr>
        <a:xfrm>
          <a:off x="1125694" y="388623"/>
          <a:ext cx="3990082" cy="3990082"/>
        </a:xfrm>
        <a:custGeom>
          <a:avLst/>
          <a:gdLst/>
          <a:ahLst/>
          <a:cxnLst/>
          <a:rect l="0" t="0" r="0" b="0"/>
          <a:pathLst>
            <a:path>
              <a:moveTo>
                <a:pt x="2413214" y="3945764"/>
              </a:moveTo>
              <a:arcTo wR="1995041" hR="1995041" stAng="4674042" swAng="1546619"/>
            </a:path>
          </a:pathLst>
        </a:custGeom>
        <a:noFill/>
        <a:ln w="6350" cap="flat" cmpd="sng" algn="ctr">
          <a:solidFill>
            <a:schemeClr val="accent5">
              <a:hueOff val="-3676672"/>
              <a:satOff val="-5114"/>
              <a:lumOff val="-1961"/>
              <a:alphaOff val="0"/>
            </a:schemeClr>
          </a:solidFill>
          <a:prstDash val="solid"/>
          <a:miter lim="800000"/>
        </a:ln>
        <a:effectLst/>
        <a:sp3d z="-40000" prstMaterial="matte"/>
      </dsp:spPr>
      <dsp:style>
        <a:lnRef idx="1">
          <a:scrgbClr r="0" g="0" b="0"/>
        </a:lnRef>
        <a:fillRef idx="0">
          <a:scrgbClr r="0" g="0" b="0"/>
        </a:fillRef>
        <a:effectRef idx="0">
          <a:scrgbClr r="0" g="0" b="0"/>
        </a:effectRef>
        <a:fontRef idx="minor"/>
      </dsp:style>
    </dsp:sp>
    <dsp:sp modelId="{898040DC-11B5-4E3E-9398-090C168E6E7E}">
      <dsp:nvSpPr>
        <dsp:cNvPr id="0" name=""/>
        <dsp:cNvSpPr/>
      </dsp:nvSpPr>
      <dsp:spPr>
        <a:xfrm>
          <a:off x="993347" y="3675411"/>
          <a:ext cx="1909465" cy="644551"/>
        </a:xfrm>
        <a:prstGeom prst="roundRect">
          <a:avLst/>
        </a:prstGeom>
        <a:solidFill>
          <a:schemeClr val="accent5">
            <a:hueOff val="-5515009"/>
            <a:satOff val="-7671"/>
            <a:lumOff val="-294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CIRCULAR BUSINESS MODELS</a:t>
          </a:r>
        </a:p>
      </dsp:txBody>
      <dsp:txXfrm>
        <a:off x="1024811" y="3706875"/>
        <a:ext cx="1846537" cy="581623"/>
      </dsp:txXfrm>
    </dsp:sp>
    <dsp:sp modelId="{36048364-9D3E-4036-94D3-1D8AC937F5F7}">
      <dsp:nvSpPr>
        <dsp:cNvPr id="0" name=""/>
        <dsp:cNvSpPr/>
      </dsp:nvSpPr>
      <dsp:spPr>
        <a:xfrm>
          <a:off x="1125694" y="388623"/>
          <a:ext cx="3990082" cy="3990082"/>
        </a:xfrm>
        <a:custGeom>
          <a:avLst/>
          <a:gdLst/>
          <a:ahLst/>
          <a:cxnLst/>
          <a:rect l="0" t="0" r="0" b="0"/>
          <a:pathLst>
            <a:path>
              <a:moveTo>
                <a:pt x="463703" y="3273788"/>
              </a:moveTo>
              <a:arcTo wR="1995041" hR="1995041" stAng="8408181" swAng="2966823"/>
            </a:path>
          </a:pathLst>
        </a:custGeom>
        <a:noFill/>
        <a:ln w="6350" cap="flat" cmpd="sng" algn="ctr">
          <a:solidFill>
            <a:schemeClr val="accent5">
              <a:hueOff val="-5515009"/>
              <a:satOff val="-7671"/>
              <a:lumOff val="-2942"/>
              <a:alphaOff val="0"/>
            </a:schemeClr>
          </a:solidFill>
          <a:prstDash val="solid"/>
          <a:miter lim="800000"/>
        </a:ln>
        <a:effectLst/>
        <a:sp3d z="-40000" prstMaterial="matte"/>
      </dsp:spPr>
      <dsp:style>
        <a:lnRef idx="1">
          <a:scrgbClr r="0" g="0" b="0"/>
        </a:lnRef>
        <a:fillRef idx="0">
          <a:scrgbClr r="0" g="0" b="0"/>
        </a:fillRef>
        <a:effectRef idx="0">
          <a:scrgbClr r="0" g="0" b="0"/>
        </a:effectRef>
        <a:fontRef idx="minor"/>
      </dsp:style>
    </dsp:sp>
    <dsp:sp modelId="{146507A2-7236-4DEE-B69A-1C5B2F58E3EC}">
      <dsp:nvSpPr>
        <dsp:cNvPr id="0" name=""/>
        <dsp:cNvSpPr/>
      </dsp:nvSpPr>
      <dsp:spPr>
        <a:xfrm>
          <a:off x="454583" y="1499548"/>
          <a:ext cx="1537510" cy="535229"/>
        </a:xfrm>
        <a:prstGeom prst="roundRect">
          <a:avLst/>
        </a:prstGeom>
        <a:solidFill>
          <a:schemeClr val="accent5">
            <a:hueOff val="-7353344"/>
            <a:satOff val="-10228"/>
            <a:lumOff val="-392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RECYCLING</a:t>
          </a:r>
        </a:p>
      </dsp:txBody>
      <dsp:txXfrm>
        <a:off x="480711" y="1525676"/>
        <a:ext cx="1485254" cy="482973"/>
      </dsp:txXfrm>
    </dsp:sp>
    <dsp:sp modelId="{D5F5A40C-AF49-4A0C-B98E-B32E89CC6C86}">
      <dsp:nvSpPr>
        <dsp:cNvPr id="0" name=""/>
        <dsp:cNvSpPr/>
      </dsp:nvSpPr>
      <dsp:spPr>
        <a:xfrm>
          <a:off x="1125694" y="388623"/>
          <a:ext cx="3990082" cy="3990082"/>
        </a:xfrm>
        <a:custGeom>
          <a:avLst/>
          <a:gdLst/>
          <a:ahLst/>
          <a:cxnLst/>
          <a:rect l="0" t="0" r="0" b="0"/>
          <a:pathLst>
            <a:path>
              <a:moveTo>
                <a:pt x="212839" y="1098411"/>
              </a:moveTo>
              <a:arcTo wR="1995041" hR="1995041" stAng="12402424" swAng="2413615"/>
            </a:path>
          </a:pathLst>
        </a:custGeom>
        <a:noFill/>
        <a:ln w="6350" cap="flat" cmpd="sng" algn="ctr">
          <a:solidFill>
            <a:schemeClr val="accent5">
              <a:hueOff val="-7353344"/>
              <a:satOff val="-10228"/>
              <a:lumOff val="-3922"/>
              <a:alphaOff val="0"/>
            </a:schemeClr>
          </a:solidFill>
          <a:prstDash val="solid"/>
          <a:miter lim="800000"/>
        </a:ln>
        <a:effectLst/>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4342129" cy="345604"/>
          </a:xfrm>
          <a:prstGeom prst="rect">
            <a:avLst/>
          </a:prstGeom>
        </p:spPr>
        <p:txBody>
          <a:bodyPr vert="horz" lIns="94762" tIns="47382" rIns="94762" bIns="47382" rtlCol="0"/>
          <a:lstStyle>
            <a:lvl1pPr algn="l">
              <a:defRPr sz="1200"/>
            </a:lvl1pPr>
          </a:lstStyle>
          <a:p>
            <a:endParaRPr lang="es-ES"/>
          </a:p>
        </p:txBody>
      </p:sp>
      <p:sp>
        <p:nvSpPr>
          <p:cNvPr id="3" name="Espace réservé de la date 2"/>
          <p:cNvSpPr>
            <a:spLocks noGrp="1"/>
          </p:cNvSpPr>
          <p:nvPr>
            <p:ph type="dt" sz="quarter" idx="1"/>
          </p:nvPr>
        </p:nvSpPr>
        <p:spPr>
          <a:xfrm>
            <a:off x="5675852" y="1"/>
            <a:ext cx="4342129" cy="345604"/>
          </a:xfrm>
          <a:prstGeom prst="rect">
            <a:avLst/>
          </a:prstGeom>
        </p:spPr>
        <p:txBody>
          <a:bodyPr vert="horz" lIns="94762" tIns="47382" rIns="94762" bIns="47382" rtlCol="0"/>
          <a:lstStyle>
            <a:lvl1pPr algn="r">
              <a:defRPr sz="1200"/>
            </a:lvl1pPr>
          </a:lstStyle>
          <a:p>
            <a:fld id="{94E332DC-62E7-4DF0-9299-1E7813D0D6C5}" type="datetimeFigureOut">
              <a:rPr lang="es-ES" smtClean="0"/>
              <a:t>12/1/23</a:t>
            </a:fld>
            <a:endParaRPr lang="es-ES"/>
          </a:p>
        </p:txBody>
      </p:sp>
      <p:sp>
        <p:nvSpPr>
          <p:cNvPr id="4" name="Espace réservé du pied de page 3"/>
          <p:cNvSpPr>
            <a:spLocks noGrp="1"/>
          </p:cNvSpPr>
          <p:nvPr>
            <p:ph type="ftr" sz="quarter" idx="2"/>
          </p:nvPr>
        </p:nvSpPr>
        <p:spPr>
          <a:xfrm>
            <a:off x="0" y="6542560"/>
            <a:ext cx="4342129" cy="345604"/>
          </a:xfrm>
          <a:prstGeom prst="rect">
            <a:avLst/>
          </a:prstGeom>
        </p:spPr>
        <p:txBody>
          <a:bodyPr vert="horz" lIns="94762" tIns="47382" rIns="94762" bIns="47382" rtlCol="0" anchor="b"/>
          <a:lstStyle>
            <a:lvl1pPr algn="l">
              <a:defRPr sz="1200"/>
            </a:lvl1pPr>
          </a:lstStyle>
          <a:p>
            <a:endParaRPr lang="es-ES"/>
          </a:p>
        </p:txBody>
      </p:sp>
      <p:sp>
        <p:nvSpPr>
          <p:cNvPr id="5" name="Espace réservé du numéro de diapositive 4"/>
          <p:cNvSpPr>
            <a:spLocks noGrp="1"/>
          </p:cNvSpPr>
          <p:nvPr>
            <p:ph type="sldNum" sz="quarter" idx="3"/>
          </p:nvPr>
        </p:nvSpPr>
        <p:spPr>
          <a:xfrm>
            <a:off x="5675852" y="6542560"/>
            <a:ext cx="4342129" cy="345604"/>
          </a:xfrm>
          <a:prstGeom prst="rect">
            <a:avLst/>
          </a:prstGeom>
        </p:spPr>
        <p:txBody>
          <a:bodyPr vert="horz" lIns="94762" tIns="47382" rIns="94762" bIns="47382" rtlCol="0" anchor="b"/>
          <a:lstStyle>
            <a:lvl1pPr algn="r">
              <a:defRPr sz="1200"/>
            </a:lvl1pPr>
          </a:lstStyle>
          <a:p>
            <a:fld id="{9B0BDF9D-FA5C-4F97-9625-63491DE0058D}" type="slidenum">
              <a:rPr lang="es-ES" smtClean="0"/>
              <a:t>‹#›</a:t>
            </a:fld>
            <a:endParaRPr lang="es-ES"/>
          </a:p>
        </p:txBody>
      </p:sp>
    </p:spTree>
    <p:extLst>
      <p:ext uri="{BB962C8B-B14F-4D97-AF65-F5344CB8AC3E}">
        <p14:creationId xmlns:p14="http://schemas.microsoft.com/office/powerpoint/2010/main" val="335633905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5T12:21:39.320"/>
    </inkml:context>
    <inkml:brush xml:id="br0">
      <inkml:brushProperty name="width" value="0.15556" units="cm"/>
      <inkml:brushProperty name="height" value="0.15556" units="cm"/>
      <inkml:brushProperty name="color" value="#ED1C24"/>
    </inkml:brush>
  </inkml:definitions>
  <inkml:trace contextRef="#ctx0" brushRef="#br0">27138 3719 9216,'-36'-18'3520,"9"9"-1920,0-9-1504,19 9 672,-10 1-320,-9-19 64,0 8-288,-9 2-129,-27-1-63,-8 9-127,-1 9 63,-8 0-32,0 9 0,-9 18 128,-10 0 32,10 8-33,-18 10-63,9 9 32,-1 8 32,-8 1-32,9 17 64,9-9 0,-10 19 32,9 0 64,2-1 32,-1 18 32,17-9 64,18 19-224,0-10-64,18 8 32,19 2 32,17-1-128,9-9-32,26 0 96,19 1 32,18-10 0,17 0-64,9 0 32,9-17 32,19 0-96,-1-10-64,27-9 64,-9-17 64,17-10 128,10-8 128,0-18 64,-1-9 32,10-18-64,0-8-32,35-27-32,-18-11 0,-8-24 0,-18-2 64,-18-9-96,-9-8 32,-27 0 32,-18 0 64,-9-1 192,-26 1 96,-9 0 32,-18 0-32,-27-9-128,-18 8-64,-19-7-352,-34 7-32,-19-8-352,-16 18-128,-29 0 0,-26 8 64,-26 19 224,-28 27 64,1 7-288,-19 29-160,1 8-320,-1 36-128,19 8-960,9 36-352,17 19-3103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5T12:21:39.321"/>
    </inkml:context>
    <inkml:brush xml:id="br0">
      <inkml:brushProperty name="width" value="0.15556" units="cm"/>
      <inkml:brushProperty name="height" value="0.15556" units="cm"/>
      <inkml:brushProperty name="color" value="#ED1C24"/>
    </inkml:brush>
  </inkml:definitions>
  <inkml:trace contextRef="#ctx0" brushRef="#br0">30789 10373 11904,'-120'-17'4480,"74"-2"-2433,-47 0-2591,48 11 640,-1-1-96,-46 0 224,0 9-96,-14 0 0,-17 9-64,-29 0-128,14 18 32,-14 1 160,-16 17 160,0 9 128,14-1 64,-12 20-256,13 9-64,0-10-96,16 17-64,15 2 32,14 17 32,17-9-32,0 0-32,15 18-192,29-18-32,0 9 32,33 0 96,14 0 0,14 1 32,3-10 64,13 9 64,17-9-96,-1-8 0,29-1 32,32 1 0,0-20 0,15 2 0,15-11 128,32-17 160,13 1-160,-13-19 0,30-9 128,-1-9 96,0-18-64,0-9 64,1-9-64,-1-19 0,-14-7-32,15-10 64,29-28-32,-30 1 0,-14 0-32,-47 0 64,1-9-32,-32-9 0,-13 8-96,-18-8-32,-29-1-32,-15 2 64,-31-10-256,-15 8-96,-31-8-256,-30 0-96,-16 9-128,-30 9-32,-46-1-320,-15 19-160,-30 9-736,-18 0-319,-28 27-2849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5T12:21:39.322"/>
    </inkml:context>
    <inkml:brush xml:id="br0">
      <inkml:brushProperty name="width" value="0.15556" units="cm"/>
      <inkml:brushProperty name="height" value="0.15556" units="cm"/>
      <inkml:brushProperty name="color" value="#ED1C24"/>
    </inkml:brush>
  </inkml:definitions>
  <inkml:trace contextRef="#ctx0" brushRef="#br0">26769 15944 12544,'-46'-24'4735,"28"1"-2559,-18-9-2528,16 16 704,-7-8-224,0 0 64,-28 0 0,8-8-32,-7 8-96,-11 0 32,-8 0 64,-19 0 0,1 8 0,-11 8-96,-8 0 32,0 8-128,-9 0-64,8 8-96,-8 8 32,9 8 160,0 0 64,-1 8-96,1 7 32,10 9-160,8 0 32,9 16-160,0 1 32,20 7-32,6 7 32,3 1 0,17 7 64,10 18 64,8-2-32,10 9 192,9 0 96,18-1-32,1 1 0,8-8-32,28 0 32,0-8-64,19-8 64,-9-16-64,26 0-32,-9-17 32,19 1-32,1-16 128,17-8 64,-9-8-64,9-16-32,28 0 32,9-8 0,-9-16 0,-9 0 0,0-8-64,-1-8 32,-18-1 64,1-14 64,-1-1 32,-8-7 64,-10-9-96,-1-8 32,2-17-160,-10 2 0,-10-9-96,-18-8-32,-9 1-32,1-9-64,-29-8-352,2 0-64,-29 1-672,0-10-160,-29 10-575,-17 7-129,-36 16-2336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5T12:21:39.323"/>
    </inkml:context>
    <inkml:brush xml:id="br0">
      <inkml:brushProperty name="width" value="0.15556" units="cm"/>
      <inkml:brushProperty name="height" value="0.15556" units="cm"/>
      <inkml:brushProperty name="color" value="#ED1C24"/>
    </inkml:brush>
  </inkml:definitions>
  <inkml:trace contextRef="#ctx0" brushRef="#br0">21417 17153 11776,'-69'-8'4480,"30"-1"-2433,-42-9-2239,41 18 800,-21-8-544,-18-1-96,-12 1-224,-19 8-64,1 0 160,-2 8 288,-20 18 160,11 8 64,-9 18 32,-2 17-64,12 9-32,-2 8-96,1 9 32,20 16-128,1 10-64,18-8-288,21 16-96,10 0-320,10 9-32,20-18 64,20 10 128,20-10 160,10-8 64,20-8 33,20-9-1,11-9-128,29-9-96,10-16 128,-1-18 64,12-9 0,19-17 32,0-8 288,0-9 128,10-26 128,0 1 160,0-18-64,0-10 32,1 2-160,-2-18 0,-8-9 191,-1 1 97,-20-1 96,10-7 0,-30-11-160,1 1-32,-1-34-128,-31 17 32,-19-8-128,-20 8 32,-9-1-224,-31 2-96,-20-2-192,-1 1-64,-18 9-352,-22-1-32,-8 18-288,-32 0-32,-9 9-831,-40 17-353,-30 16-1792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5T12:21:39.324"/>
    </inkml:context>
    <inkml:brush xml:id="br0">
      <inkml:brushProperty name="width" value="0.15556" units="cm"/>
      <inkml:brushProperty name="height" value="0.15556" units="cm"/>
      <inkml:brushProperty name="color" value="#ED1C24"/>
    </inkml:brush>
  </inkml:definitions>
  <inkml:trace contextRef="#ctx0" brushRef="#br0">16384 15115 11264,'-207'11'4224,"111"24"-2305,-76-1-2239,107-10 640,-45-2-416,-2 13 0,-31 23 64,1 12 64,-18 11 0,2 12-32,0-1 96,13 24-64,-13 0 64,15 23 0,32-11 96,0 22-32,16 1 0,31-1-192,17 0-32,15-11-64,32 23 96,15-11-224,33-1 32,16 2-128,30-13 64,19-13 1,29 1 95,1-22-32,47-12 0,2-12-32,29-11 64,17-12 64,1-34 64,31-13-128,0-35 64,15 1-160,18-46 32,-18-24-32,1 0 96,0-23 128,-15-11 96,-18 0 128,-16-24 128,-29 12 416,-18 0 256,-30-12 287,-18 12 97,-47-11 0,-16 12-64,-15-48-256,-48 12-160,-16 12-128,-48 12 0,-31 10-352,-33-10-128,-45 23-736,-35-25-320,-29 37-800,-51 11-256,-13 11-96,-49 35 0,2 34 865,-2 13 479,15 22 672,3 13 288,-3 34-800,3 0-384,-3 23-3200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5T12:21:39.325"/>
    </inkml:context>
    <inkml:brush xml:id="br0">
      <inkml:brushProperty name="width" value="0.15556" units="cm"/>
      <inkml:brushProperty name="height" value="0.15556" units="cm"/>
      <inkml:brushProperty name="color" value="#ED1C24"/>
    </inkml:brush>
  </inkml:definitions>
  <inkml:trace contextRef="#ctx0" brushRef="#br0">14940 10113 11136,'-123'0'4128,"47"9"-2241,-16 8-2207,31-8 704,-1 9-288,-31 7 96,17 10-96,-32 8 0,31 10-32,-15 8-64,0 9 32,0 16-32,15 10 0,0 8-96,0 10 64,15-2 96,16 19 32,1-1-32,28 1 32,-13 8-224,30-8-32,15-2-448,31-7-95,1-17 31,30-1 64,15-17 0,16-17 64,30-9 64,0-18 64,32-17 32,29-26 0,17-9 0,-17-25 64,32-19 128,0-16 32,-16-1 224,-1-17 192,-13-17 416,-2 0 224,-29-9 256,-1-1 128,-31-7 95,-31 8 97,-29-9-320,-32 0-64,-15 10-256,-31-2-128,-31 1-32,-31 8-32,-45-16-352,-32 16-160,-15 19-608,-45 8-160,-1 17-256,-31 18 0,-31 17 64,16 17 32,-30 26-832,15 17-287,-16 36-2945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5T12:21:39.326"/>
    </inkml:context>
    <inkml:brush xml:id="br0">
      <inkml:brushProperty name="width" value="0.15556" units="cm"/>
      <inkml:brushProperty name="height" value="0.15556" units="cm"/>
      <inkml:brushProperty name="color" value="#ED1C24"/>
    </inkml:brush>
  </inkml:definitions>
  <inkml:trace contextRef="#ctx0" brushRef="#br0">16007 3528 13440,'-88'-30'5087,"37"21"-2751,-11 18-2848,36 1 672,-24 10-416,-14-3 64,-24 22-448,-13 7-192,-12 20 416,-25 1-448,10 15-95,-22 14 63,11 7 128,-13 0 384,13 10 192,13 0 160,0 9 32,13 0 64,24-9 96,13 10 0,14-2 64,12 2-128,11-11-64,39 11-96,12-11-32,15-9-224,36-8-64,24-1-192,27-18-128,12-11-320,40-9-96,9-8-32,1-12 0,12-6 544,29-21 352,-3-9 256,13-9 96,26-11 224,-15-18 192,15 1-64,-26-29 64,0 1 192,-1-10 128,-24-1 160,-11-8 128,-27-11 96,-12 2 96,-27-11-1,-11-8-31,-13-30-192,-26 10-32,-35 1-416,-29-1-128,-11 1-224,-51-1-128,-11 0-224,-40 20-32,-37-10-320,-12 19-128,-39 9-224,-24 18-64,-25 20-128,-39 18 32,-12 19-63,-13 19-1,0 19-608,-37 28-160,12 20-1952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5T12:21:39.327"/>
    </inkml:context>
    <inkml:brush xml:id="br0">
      <inkml:brushProperty name="width" value="0.15556" units="cm"/>
      <inkml:brushProperty name="height" value="0.15556" units="cm"/>
      <inkml:brushProperty name="color" value="#ED1C24"/>
    </inkml:brush>
  </inkml:definitions>
  <inkml:trace contextRef="#ctx0" brushRef="#br0">21646 2531 8960,'-88'-12'3328,"57"12"-1792,-35 12-1856,34-12 512,-11 11 96,-1 12 96,-21 0-96,11 11-32,-1 2-128,1 21-224,-11 0-32,22 12 0,-1 12 64,12 11-256,9 11-96,2 25 128,0-13 160,10 23-128,11 12 32,11 0 160,10 0 192,12-12-224,10 0-64,12-12 0,9-11 96,23-11 32,0-11 96,11-13-96,10-23 0,11 1 32,12-24 0,-2-10-96,3-1 0,19-23-32,2-23 0,-2-12-128,1-11 0,0-12 128,0-22 128,-22-12 320,11 0 160,-21-12 256,-22-11 192,10 0 192,-32-12 160,-10 0-33,-13 1 1,-19-13-384,-25 2-160,-9-25-448,-21 0-192,-12 24-256,-32-12-128,-10 36-32,-34-2 32,-32 13-32,-22 34 0,-21 11 96,-12 11 96,1 36 0,0 22 128,0 24-160,-1 35 64,55-25-576,-77 105-255,2 24-2177,20 21-992,12 0 576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4342129" cy="203623"/>
          </a:xfrm>
          <a:prstGeom prst="rect">
            <a:avLst/>
          </a:prstGeom>
        </p:spPr>
        <p:txBody>
          <a:bodyPr vert="horz" lIns="94762" tIns="47382" rIns="94762" bIns="47382" rtlCol="0"/>
          <a:lstStyle>
            <a:lvl1pPr algn="l">
              <a:defRPr sz="1200"/>
            </a:lvl1pPr>
          </a:lstStyle>
          <a:p>
            <a:endParaRPr lang="es-ES" dirty="0"/>
          </a:p>
        </p:txBody>
      </p:sp>
      <p:sp>
        <p:nvSpPr>
          <p:cNvPr id="3" name="Espace réservé de la date 2"/>
          <p:cNvSpPr>
            <a:spLocks noGrp="1"/>
          </p:cNvSpPr>
          <p:nvPr>
            <p:ph type="dt" idx="1"/>
          </p:nvPr>
        </p:nvSpPr>
        <p:spPr>
          <a:xfrm>
            <a:off x="5675852" y="1"/>
            <a:ext cx="4342129" cy="203623"/>
          </a:xfrm>
          <a:prstGeom prst="rect">
            <a:avLst/>
          </a:prstGeom>
        </p:spPr>
        <p:txBody>
          <a:bodyPr vert="horz" lIns="94762" tIns="47382" rIns="94762" bIns="47382" rtlCol="0"/>
          <a:lstStyle>
            <a:lvl1pPr algn="r">
              <a:defRPr sz="1200"/>
            </a:lvl1pPr>
          </a:lstStyle>
          <a:p>
            <a:fld id="{E308B90C-BA2C-4D9F-A22B-6E7D9E7DAF1B}" type="datetimeFigureOut">
              <a:rPr lang="es-ES" smtClean="0"/>
              <a:t>12/1/23</a:t>
            </a:fld>
            <a:endParaRPr lang="es-ES"/>
          </a:p>
        </p:txBody>
      </p:sp>
      <p:sp>
        <p:nvSpPr>
          <p:cNvPr id="4" name="Espace réservé de l'image des diapositives 3"/>
          <p:cNvSpPr>
            <a:spLocks noGrp="1" noRot="1" noChangeAspect="1"/>
          </p:cNvSpPr>
          <p:nvPr>
            <p:ph type="sldImg" idx="2"/>
          </p:nvPr>
        </p:nvSpPr>
        <p:spPr>
          <a:xfrm>
            <a:off x="3228975" y="203200"/>
            <a:ext cx="3559175" cy="2001838"/>
          </a:xfrm>
          <a:prstGeom prst="rect">
            <a:avLst/>
          </a:prstGeom>
          <a:noFill/>
          <a:ln w="12700">
            <a:solidFill>
              <a:prstClr val="black"/>
            </a:solidFill>
          </a:ln>
        </p:spPr>
        <p:txBody>
          <a:bodyPr vert="horz" lIns="94762" tIns="47382" rIns="94762" bIns="47382" rtlCol="0" anchor="ctr"/>
          <a:lstStyle/>
          <a:p>
            <a:endParaRPr lang="es-ES"/>
          </a:p>
        </p:txBody>
      </p:sp>
      <p:sp>
        <p:nvSpPr>
          <p:cNvPr id="6" name="Espace réservé du pied de page 5"/>
          <p:cNvSpPr>
            <a:spLocks noGrp="1"/>
          </p:cNvSpPr>
          <p:nvPr>
            <p:ph type="ftr" sz="quarter" idx="4"/>
          </p:nvPr>
        </p:nvSpPr>
        <p:spPr>
          <a:xfrm>
            <a:off x="0" y="6684540"/>
            <a:ext cx="4342129" cy="203624"/>
          </a:xfrm>
          <a:prstGeom prst="rect">
            <a:avLst/>
          </a:prstGeom>
        </p:spPr>
        <p:txBody>
          <a:bodyPr vert="horz" lIns="94762" tIns="47382" rIns="94762" bIns="47382" rtlCol="0" anchor="b"/>
          <a:lstStyle>
            <a:lvl1pPr algn="l">
              <a:defRPr sz="1200"/>
            </a:lvl1pPr>
          </a:lstStyle>
          <a:p>
            <a:endParaRPr lang="es-ES"/>
          </a:p>
        </p:txBody>
      </p:sp>
      <p:sp>
        <p:nvSpPr>
          <p:cNvPr id="7" name="Espace réservé du numéro de diapositive 6"/>
          <p:cNvSpPr>
            <a:spLocks noGrp="1"/>
          </p:cNvSpPr>
          <p:nvPr>
            <p:ph type="sldNum" sz="quarter" idx="5"/>
          </p:nvPr>
        </p:nvSpPr>
        <p:spPr>
          <a:xfrm>
            <a:off x="5675852" y="6684540"/>
            <a:ext cx="4342129" cy="203624"/>
          </a:xfrm>
          <a:prstGeom prst="rect">
            <a:avLst/>
          </a:prstGeom>
        </p:spPr>
        <p:txBody>
          <a:bodyPr vert="horz" lIns="94762" tIns="47382" rIns="94762" bIns="47382" rtlCol="0" anchor="b"/>
          <a:lstStyle>
            <a:lvl1pPr algn="r">
              <a:defRPr sz="1200"/>
            </a:lvl1pPr>
          </a:lstStyle>
          <a:p>
            <a:fld id="{1EC1E6D7-BAFA-4050-B61E-24681966864C}" type="slidenum">
              <a:rPr lang="es-ES" smtClean="0"/>
              <a:t>‹#›</a:t>
            </a:fld>
            <a:endParaRPr lang="es-ES"/>
          </a:p>
        </p:txBody>
      </p:sp>
      <p:sp>
        <p:nvSpPr>
          <p:cNvPr id="8" name="Espace réservé des notes 4">
            <a:extLst>
              <a:ext uri="{FF2B5EF4-FFF2-40B4-BE49-F238E27FC236}">
                <a16:creationId xmlns:a16="http://schemas.microsoft.com/office/drawing/2014/main" id="{F0BFED3F-9F83-3E37-8488-4F1B030E39EB}"/>
              </a:ext>
            </a:extLst>
          </p:cNvPr>
          <p:cNvSpPr>
            <a:spLocks noGrp="1"/>
          </p:cNvSpPr>
          <p:nvPr>
            <p:ph type="body" sz="quarter" idx="3"/>
          </p:nvPr>
        </p:nvSpPr>
        <p:spPr>
          <a:xfrm>
            <a:off x="668020" y="2788024"/>
            <a:ext cx="8752462" cy="4100138"/>
          </a:xfrm>
          <a:prstGeom prst="rect">
            <a:avLst/>
          </a:prstGeom>
        </p:spPr>
        <p:txBody>
          <a:bodyPr vert="horz" lIns="94762" tIns="47382" rIns="94762" bIns="47382" rtlCol="0"/>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s-ES" dirty="0"/>
          </a:p>
        </p:txBody>
      </p:sp>
    </p:spTree>
    <p:extLst>
      <p:ext uri="{BB962C8B-B14F-4D97-AF65-F5344CB8AC3E}">
        <p14:creationId xmlns:p14="http://schemas.microsoft.com/office/powerpoint/2010/main" val="1498093081"/>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000" kern="1200">
        <a:solidFill>
          <a:schemeClr val="tx1"/>
        </a:solidFill>
        <a:latin typeface="+mn-lt"/>
        <a:ea typeface="+mn-ea"/>
        <a:cs typeface="+mn-cs"/>
      </a:defRPr>
    </a:lvl2pPr>
    <a:lvl3pPr marL="914400"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anada.ca/en/treasury-board-secretariat/services/innovation/greening-government/guidance-reduction-plastic-waste-meetings-events.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llenmacarthurfoundation.org/circular-examples/circular-economy-procurement-implementation-plan-and-framework-toronto"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institute.smartprosperity.ca/sites/default/files/Plastics_Best%20Practices.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institute.smartprosperity.ca/sites/default/files/Plastics_Best%20Practices.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institute.smartprosperity.ca/sites/default/files/Plastics_Best%20Practices.pdf"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institute.smartprosperity.ca/sites/default/files/Plastics_Best%20Practices.pdf"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020" y="3134034"/>
            <a:ext cx="8752462" cy="3594402"/>
          </a:xfrm>
          <a:prstGeom prst="rect">
            <a:avLst/>
          </a:prstGeom>
        </p:spPr>
        <p:txBody>
          <a:bodyPr/>
          <a:lstStyle/>
          <a:p>
            <a:endParaRPr lang="en-GB" dirty="0"/>
          </a:p>
        </p:txBody>
      </p:sp>
      <p:sp>
        <p:nvSpPr>
          <p:cNvPr id="4" name="Slide Number Placeholder 3"/>
          <p:cNvSpPr>
            <a:spLocks noGrp="1"/>
          </p:cNvSpPr>
          <p:nvPr>
            <p:ph type="sldNum" sz="quarter" idx="5"/>
          </p:nvPr>
        </p:nvSpPr>
        <p:spPr/>
        <p:txBody>
          <a:bodyPr/>
          <a:lstStyle/>
          <a:p>
            <a:fld id="{1EC1E6D7-BAFA-4050-B61E-24681966864C}" type="slidenum">
              <a:rPr lang="es-ES" smtClean="0"/>
              <a:t>1</a:t>
            </a:fld>
            <a:endParaRPr lang="es-ES"/>
          </a:p>
        </p:txBody>
      </p:sp>
    </p:spTree>
    <p:extLst>
      <p:ext uri="{BB962C8B-B14F-4D97-AF65-F5344CB8AC3E}">
        <p14:creationId xmlns:p14="http://schemas.microsoft.com/office/powerpoint/2010/main" val="840589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14638" y="530225"/>
            <a:ext cx="4721225" cy="2655888"/>
          </a:xfrm>
        </p:spPr>
      </p:sp>
      <p:sp>
        <p:nvSpPr>
          <p:cNvPr id="3" name="Notes Placeholder 2"/>
          <p:cNvSpPr>
            <a:spLocks noGrp="1"/>
          </p:cNvSpPr>
          <p:nvPr>
            <p:ph type="body" idx="1"/>
          </p:nvPr>
        </p:nvSpPr>
        <p:spPr>
          <a:xfrm>
            <a:off x="668020" y="3134034"/>
            <a:ext cx="8752462" cy="3594402"/>
          </a:xfrm>
          <a:prstGeom prst="rect">
            <a:avLst/>
          </a:prstGeom>
        </p:spPr>
        <p:txBody>
          <a:bodyPr/>
          <a:lstStyle/>
          <a:p>
            <a:r>
              <a:rPr lang="en-US" b="1" dirty="0"/>
              <a:t>This is an important slide as it: </a:t>
            </a:r>
          </a:p>
          <a:p>
            <a:endParaRPr lang="en-US" sz="1100" dirty="0"/>
          </a:p>
          <a:p>
            <a:r>
              <a:rPr lang="en-US" sz="1100" dirty="0"/>
              <a:t>Highlights the priority sectors/ categories where plastics waste arises (it does not relate to procurement as such but identifies priority sectors at a macro-economic level). Module 2 considers procurement specific sectors/categories:</a:t>
            </a:r>
          </a:p>
          <a:p>
            <a:endParaRPr lang="en-US" sz="1100" dirty="0"/>
          </a:p>
          <a:p>
            <a:r>
              <a:rPr lang="en-US" sz="1100" dirty="0"/>
              <a:t>Discuss the main markets for plastic products in Canada (based on 2016 data) - on the left.</a:t>
            </a:r>
          </a:p>
          <a:p>
            <a:r>
              <a:rPr lang="en-US" sz="1100" dirty="0"/>
              <a:t>The data on the left highlights where waste plastics mainly arises.</a:t>
            </a:r>
          </a:p>
          <a:p>
            <a:r>
              <a:rPr lang="en-US" sz="1100" dirty="0"/>
              <a:t>The main generating sectors for plastic waste are packaging (47 percent of total plastic waste), automotive (9 percent), textiles (7 percent), and electrical and electronic equipment (EEE 7 percent). The construction sector, while an important end-use market (accounting for 26 percent of plastic put on the market), is not yet a large plastic waste generator (5 percent), given the fairly recent incorporation of plastics in construction (in the 1980s and 90s) that remains ‘stocked’ in houses and buildings; this situation could change in future years with construction renewal.</a:t>
            </a:r>
          </a:p>
          <a:p>
            <a:endParaRPr lang="en-GB" sz="1100" dirty="0"/>
          </a:p>
        </p:txBody>
      </p:sp>
      <p:sp>
        <p:nvSpPr>
          <p:cNvPr id="4" name="Slide Number Placeholder 3"/>
          <p:cNvSpPr>
            <a:spLocks noGrp="1"/>
          </p:cNvSpPr>
          <p:nvPr>
            <p:ph type="sldNum" sz="quarter" idx="5"/>
          </p:nvPr>
        </p:nvSpPr>
        <p:spPr/>
        <p:txBody>
          <a:bodyPr/>
          <a:lstStyle/>
          <a:p>
            <a:pPr>
              <a:defRPr/>
            </a:pPr>
            <a:fld id="{207BE422-7BBF-4C5D-84E7-42DC2330AB06}" type="slidenum">
              <a:rPr lang="en-US" altLang="en-US" smtClean="0"/>
              <a:pPr>
                <a:defRPr/>
              </a:pPr>
              <a:t>11</a:t>
            </a:fld>
            <a:endParaRPr lang="en-US" altLang="en-US"/>
          </a:p>
        </p:txBody>
      </p:sp>
    </p:spTree>
    <p:extLst>
      <p:ext uri="{BB962C8B-B14F-4D97-AF65-F5344CB8AC3E}">
        <p14:creationId xmlns:p14="http://schemas.microsoft.com/office/powerpoint/2010/main" val="500727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020" y="3134034"/>
            <a:ext cx="8752462" cy="3594402"/>
          </a:xfrm>
          <a:prstGeom prst="rect">
            <a:avLst/>
          </a:prstGeom>
        </p:spPr>
        <p:txBody>
          <a:bodyPr/>
          <a:lstStyle/>
          <a:p>
            <a:r>
              <a:rPr lang="en-GB" sz="1100" dirty="0"/>
              <a:t>The problem with plastics is that there are so many types and procurers typically purchase products containing plastic rather than the plastic itself.</a:t>
            </a:r>
          </a:p>
          <a:p>
            <a:endParaRPr lang="en-GB" sz="1100" dirty="0"/>
          </a:p>
          <a:p>
            <a:r>
              <a:rPr lang="en-GB" sz="1100" dirty="0"/>
              <a:t>Most plastics are technically recyclable but whether they are actually recycled depends on a number of factors. Plastics can be problematic for a number of reasons and in some cases, e.g. depending of recycling infrastructure, what is a problem plastic in one place may not be a problem elsewhere. Some factors however, are universally problematic e.g. poor design or composite materials that make even recyclable plastics difficult or impossible to recycle.</a:t>
            </a:r>
          </a:p>
          <a:p>
            <a:endParaRPr lang="en-GB" sz="1100" dirty="0"/>
          </a:p>
          <a:p>
            <a:r>
              <a:rPr lang="en-GB" sz="1100" dirty="0"/>
              <a:t>Leakage (in the form of macro- and micro-plastics) either through poor management of collection and recycling, or through littering or inadequate collection infrastructure is a key factor.</a:t>
            </a:r>
          </a:p>
        </p:txBody>
      </p:sp>
      <p:sp>
        <p:nvSpPr>
          <p:cNvPr id="4" name="Slide Number Placeholder 3"/>
          <p:cNvSpPr>
            <a:spLocks noGrp="1"/>
          </p:cNvSpPr>
          <p:nvPr>
            <p:ph type="sldNum" sz="quarter" idx="5"/>
          </p:nvPr>
        </p:nvSpPr>
        <p:spPr/>
        <p:txBody>
          <a:bodyPr/>
          <a:lstStyle/>
          <a:p>
            <a:fld id="{1EC1E6D7-BAFA-4050-B61E-24681966864C}" type="slidenum">
              <a:rPr lang="es-ES" smtClean="0"/>
              <a:t>12</a:t>
            </a:fld>
            <a:endParaRPr lang="es-ES"/>
          </a:p>
        </p:txBody>
      </p:sp>
    </p:spTree>
    <p:extLst>
      <p:ext uri="{BB962C8B-B14F-4D97-AF65-F5344CB8AC3E}">
        <p14:creationId xmlns:p14="http://schemas.microsoft.com/office/powerpoint/2010/main" val="112027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4975" y="287338"/>
            <a:ext cx="4137025" cy="2327275"/>
          </a:xfrm>
        </p:spPr>
      </p:sp>
      <p:sp>
        <p:nvSpPr>
          <p:cNvPr id="3" name="Notes Placeholder 2"/>
          <p:cNvSpPr>
            <a:spLocks noGrp="1"/>
          </p:cNvSpPr>
          <p:nvPr>
            <p:ph type="body" idx="1"/>
          </p:nvPr>
        </p:nvSpPr>
        <p:spPr>
          <a:xfrm>
            <a:off x="668020" y="3134034"/>
            <a:ext cx="8752462" cy="3594402"/>
          </a:xfrm>
          <a:prstGeom prst="rect">
            <a:avLst/>
          </a:prstGeom>
        </p:spPr>
        <p:txBody>
          <a:bodyPr/>
          <a:lstStyle/>
          <a:p>
            <a:r>
              <a:rPr lang="en-GB" sz="1000" b="1" dirty="0"/>
              <a:t>Initial icebreaker </a:t>
            </a:r>
            <a:r>
              <a:rPr lang="en-GB" sz="1000" dirty="0"/>
              <a:t>to get delegates to think about sources of plastics waste.</a:t>
            </a:r>
          </a:p>
          <a:p>
            <a:endParaRPr lang="en-GB" sz="1000" dirty="0"/>
          </a:p>
          <a:p>
            <a:r>
              <a:rPr lang="en-GB" sz="1000" dirty="0"/>
              <a:t>Ask them to select top 5 ways that plastics waste arises within their organisation from the poll options.</a:t>
            </a:r>
          </a:p>
          <a:p>
            <a:endParaRPr lang="en-GB" sz="1000" dirty="0"/>
          </a:p>
          <a:p>
            <a:r>
              <a:rPr lang="en-GB" sz="1000" dirty="0"/>
              <a:t>See </a:t>
            </a:r>
            <a:r>
              <a:rPr lang="en-GB" sz="1000" dirty="0" err="1"/>
              <a:t>Slido</a:t>
            </a:r>
            <a:r>
              <a:rPr lang="en-GB" sz="1000" dirty="0"/>
              <a:t> poll questions and options (incorporated into training materials online). </a:t>
            </a:r>
          </a:p>
          <a:p>
            <a:endParaRPr lang="en-GB" sz="1000" dirty="0"/>
          </a:p>
          <a:p>
            <a:r>
              <a:rPr lang="en-GB" sz="1000" dirty="0"/>
              <a:t>Discuss after poll what elements are needed to move to more circularity – stress the link to the waste hierarchy.</a:t>
            </a:r>
          </a:p>
          <a:p>
            <a:endParaRPr lang="en-GB" sz="1000" dirty="0"/>
          </a:p>
          <a:p>
            <a:pPr defTabSz="941375">
              <a:defRPr/>
            </a:pPr>
            <a:r>
              <a:rPr lang="en-GB" sz="1000" dirty="0"/>
              <a:t>Reduce use of single use plastics </a:t>
            </a:r>
          </a:p>
          <a:p>
            <a:pPr defTabSz="941375">
              <a:defRPr/>
            </a:pPr>
            <a:r>
              <a:rPr lang="en-GB" sz="1000" dirty="0"/>
              <a:t>Products to be designed to be disassembled, to avoid SUPs, to ensure plastics used are easily recyclable</a:t>
            </a:r>
          </a:p>
          <a:p>
            <a:r>
              <a:rPr lang="en-GB" sz="1000" dirty="0"/>
              <a:t>Polymers are in theory recyclable – but products may be difficult to recycle. R</a:t>
            </a:r>
            <a:r>
              <a:rPr lang="en-US" sz="1000" dirty="0" err="1">
                <a:solidFill>
                  <a:srgbClr val="474747"/>
                </a:solidFill>
              </a:rPr>
              <a:t>ecycling</a:t>
            </a:r>
            <a:r>
              <a:rPr lang="en-US" sz="1000" dirty="0">
                <a:solidFill>
                  <a:srgbClr val="474747"/>
                </a:solidFill>
              </a:rPr>
              <a:t> plastics is complicated by the variety of chemical compositions of polymers.</a:t>
            </a:r>
            <a:endParaRPr lang="en-GB" sz="1000" dirty="0"/>
          </a:p>
          <a:p>
            <a:pPr>
              <a:buFont typeface="Wingdings" panose="05000000000000000000" pitchFamily="2" charset="2"/>
              <a:buNone/>
            </a:pPr>
            <a:r>
              <a:rPr lang="en-GB" sz="1000" dirty="0"/>
              <a:t>Recycling infrastructure to be in place</a:t>
            </a:r>
          </a:p>
          <a:p>
            <a:pPr>
              <a:buFont typeface="Wingdings" panose="05000000000000000000" pitchFamily="2" charset="2"/>
              <a:buNone/>
            </a:pPr>
            <a:r>
              <a:rPr lang="en-GB" sz="1000" dirty="0"/>
              <a:t>Cost effective</a:t>
            </a:r>
          </a:p>
          <a:p>
            <a:pPr>
              <a:buFont typeface="Wingdings" panose="05000000000000000000" pitchFamily="2" charset="2"/>
              <a:buNone/>
            </a:pPr>
            <a:r>
              <a:rPr lang="en-GB" sz="1000" dirty="0"/>
              <a:t>Compostable plastics</a:t>
            </a:r>
          </a:p>
          <a:p>
            <a:pPr>
              <a:buFont typeface="Wingdings" panose="05000000000000000000" pitchFamily="2" charset="2"/>
              <a:buNone/>
            </a:pPr>
            <a:r>
              <a:rPr lang="en-GB" sz="1000" dirty="0"/>
              <a:t>Others…</a:t>
            </a:r>
          </a:p>
          <a:p>
            <a:pPr>
              <a:buFont typeface="Wingdings" panose="05000000000000000000" pitchFamily="2" charset="2"/>
              <a:buNone/>
            </a:pPr>
            <a:endParaRPr lang="en-GB" sz="1000" dirty="0"/>
          </a:p>
          <a:p>
            <a:pPr>
              <a:buFont typeface="Wingdings" panose="05000000000000000000" pitchFamily="2" charset="2"/>
              <a:buNone/>
            </a:pPr>
            <a:r>
              <a:rPr lang="en-GB" sz="1000" b="1" dirty="0"/>
              <a:t>Beware of unintended consequences.</a:t>
            </a:r>
          </a:p>
          <a:p>
            <a:pPr>
              <a:buFont typeface="Wingdings" panose="05000000000000000000" pitchFamily="2" charset="2"/>
              <a:buNone/>
            </a:pPr>
            <a:r>
              <a:rPr lang="en-US" sz="1000" dirty="0">
                <a:solidFill>
                  <a:srgbClr val="474747"/>
                </a:solidFill>
              </a:rPr>
              <a:t>Recycling label #1 and Label#2 plastic bottles are accepted in nearly all recycling programs across Canada. Although label #6 (polystyrene) plastic – commonly used for coffee cup lids and foam take-out containers - has a recyclable symbol, it is difficult to recycle and Canadian recycling programs do not typically accept it.</a:t>
            </a:r>
            <a:endParaRPr lang="en-GB" sz="1000" dirty="0"/>
          </a:p>
          <a:p>
            <a:endParaRPr lang="en-GB" dirty="0"/>
          </a:p>
        </p:txBody>
      </p:sp>
      <p:sp>
        <p:nvSpPr>
          <p:cNvPr id="4" name="Slide Number Placeholder 3"/>
          <p:cNvSpPr>
            <a:spLocks noGrp="1"/>
          </p:cNvSpPr>
          <p:nvPr>
            <p:ph type="sldNum" sz="quarter" idx="5"/>
          </p:nvPr>
        </p:nvSpPr>
        <p:spPr/>
        <p:txBody>
          <a:bodyPr/>
          <a:lstStyle/>
          <a:p>
            <a:fld id="{1EC1E6D7-BAFA-4050-B61E-24681966864C}" type="slidenum">
              <a:rPr lang="es-ES" smtClean="0"/>
              <a:t>13</a:t>
            </a:fld>
            <a:endParaRPr lang="es-ES"/>
          </a:p>
        </p:txBody>
      </p:sp>
    </p:spTree>
    <p:extLst>
      <p:ext uri="{BB962C8B-B14F-4D97-AF65-F5344CB8AC3E}">
        <p14:creationId xmlns:p14="http://schemas.microsoft.com/office/powerpoint/2010/main" val="2240101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4975" y="287338"/>
            <a:ext cx="4137025" cy="2327275"/>
          </a:xfrm>
        </p:spPr>
      </p:sp>
      <p:sp>
        <p:nvSpPr>
          <p:cNvPr id="3" name="Notes Placeholder 2"/>
          <p:cNvSpPr>
            <a:spLocks noGrp="1"/>
          </p:cNvSpPr>
          <p:nvPr>
            <p:ph type="body" idx="1"/>
          </p:nvPr>
        </p:nvSpPr>
        <p:spPr>
          <a:xfrm>
            <a:off x="668020" y="3134034"/>
            <a:ext cx="8752462" cy="3594402"/>
          </a:xfrm>
          <a:prstGeom prst="rect">
            <a:avLst/>
          </a:prstGeom>
        </p:spPr>
        <p:txBody>
          <a:bodyPr/>
          <a:lstStyle/>
          <a:p>
            <a:pPr>
              <a:spcAft>
                <a:spcPts val="618"/>
              </a:spcAft>
            </a:pPr>
            <a:r>
              <a:rPr lang="en-US" sz="900" b="0" dirty="0"/>
              <a:t>Introduce briefly the measures being taken at government level in Canada to reduce plastics waste – of which this training is part. </a:t>
            </a:r>
          </a:p>
          <a:p>
            <a:pPr>
              <a:spcAft>
                <a:spcPts val="618"/>
              </a:spcAft>
            </a:pPr>
            <a:r>
              <a:rPr lang="en-US" sz="900" b="1" dirty="0"/>
              <a:t>While there are different levels of government the actions to reduce plastics waste that can be taken at these levels are broadly the same. </a:t>
            </a:r>
            <a:endParaRPr lang="en-US" sz="900" b="0" dirty="0"/>
          </a:p>
          <a:p>
            <a:pPr>
              <a:spcAft>
                <a:spcPts val="618"/>
              </a:spcAft>
            </a:pPr>
            <a:r>
              <a:rPr lang="en-US" sz="900" dirty="0"/>
              <a:t>The Canada wide action plan on zero plastic waste has 2 phases:</a:t>
            </a:r>
          </a:p>
          <a:p>
            <a:pPr>
              <a:spcAft>
                <a:spcPts val="618"/>
              </a:spcAft>
            </a:pPr>
            <a:r>
              <a:rPr lang="en-US" sz="900" b="1" dirty="0"/>
              <a:t>PHASE 1:</a:t>
            </a:r>
          </a:p>
          <a:p>
            <a:pPr marL="353016" indent="-353016">
              <a:spcAft>
                <a:spcPts val="0"/>
              </a:spcAft>
              <a:buAutoNum type="arabicParenR"/>
            </a:pPr>
            <a:r>
              <a:rPr lang="en-US" sz="900" dirty="0"/>
              <a:t>extended producer responsibility. </a:t>
            </a:r>
          </a:p>
          <a:p>
            <a:pPr marL="353016" indent="-353016">
              <a:spcAft>
                <a:spcPts val="0"/>
              </a:spcAft>
              <a:buAutoNum type="arabicParenR"/>
            </a:pPr>
            <a:r>
              <a:rPr lang="en-US" sz="900" dirty="0"/>
              <a:t>single-use and disposable products. </a:t>
            </a:r>
          </a:p>
          <a:p>
            <a:pPr marL="353016" indent="-353016">
              <a:spcAft>
                <a:spcPts val="0"/>
              </a:spcAft>
              <a:buAutoNum type="arabicParenR"/>
            </a:pPr>
            <a:r>
              <a:rPr lang="en-US" sz="900" dirty="0"/>
              <a:t>national performance requirements and standards.</a:t>
            </a:r>
          </a:p>
          <a:p>
            <a:pPr marL="353016" indent="-353016">
              <a:spcAft>
                <a:spcPts val="0"/>
              </a:spcAft>
              <a:buAutoNum type="arabicParenR"/>
            </a:pPr>
            <a:r>
              <a:rPr lang="en-US" sz="900" dirty="0"/>
              <a:t>incentives for a circular economy. </a:t>
            </a:r>
          </a:p>
          <a:p>
            <a:pPr marL="353016" indent="-353016">
              <a:spcAft>
                <a:spcPts val="0"/>
              </a:spcAft>
              <a:buAutoNum type="arabicParenR"/>
            </a:pPr>
            <a:r>
              <a:rPr lang="en-US" sz="900" dirty="0"/>
              <a:t>infrastructure and innovation investments. </a:t>
            </a:r>
          </a:p>
          <a:p>
            <a:pPr marL="353016" indent="-353016">
              <a:spcAft>
                <a:spcPts val="0"/>
              </a:spcAft>
              <a:buAutoNum type="arabicParenR"/>
            </a:pPr>
            <a:r>
              <a:rPr lang="en-US" sz="900" dirty="0"/>
              <a:t>public procurement and green operations.</a:t>
            </a:r>
          </a:p>
          <a:p>
            <a:r>
              <a:rPr lang="en-US" sz="900" b="1" dirty="0"/>
              <a:t>PHASE 2: </a:t>
            </a:r>
          </a:p>
          <a:p>
            <a:pPr marL="353016" indent="-353016">
              <a:buFont typeface="+mj-lt"/>
              <a:buAutoNum type="arabicParenR"/>
            </a:pPr>
            <a:r>
              <a:rPr lang="en-US" sz="900" dirty="0"/>
              <a:t>improve consumer, business and institutional awareness to prevent and manage plastic waste responsibly. </a:t>
            </a:r>
          </a:p>
          <a:p>
            <a:pPr marL="353016" indent="-353016">
              <a:buFont typeface="+mj-lt"/>
              <a:buAutoNum type="arabicParenR"/>
            </a:pPr>
            <a:r>
              <a:rPr lang="en-US" sz="900" dirty="0"/>
              <a:t>reduce plastic waste and pollution generated by aquatic activities. </a:t>
            </a:r>
          </a:p>
          <a:p>
            <a:pPr marL="353016" indent="-353016">
              <a:buFont typeface="+mj-lt"/>
              <a:buAutoNum type="arabicParenR"/>
            </a:pPr>
            <a:r>
              <a:rPr lang="en-US" sz="900" dirty="0"/>
              <a:t>advance plastics science to inform decision-making and measure performance over time. </a:t>
            </a:r>
          </a:p>
          <a:p>
            <a:pPr marL="353016" indent="-353016">
              <a:buFont typeface="+mj-lt"/>
              <a:buAutoNum type="arabicParenR"/>
            </a:pPr>
            <a:r>
              <a:rPr lang="en-US" sz="900" dirty="0"/>
              <a:t>address plastics in the environment through capture and clean-up. </a:t>
            </a:r>
          </a:p>
          <a:p>
            <a:pPr marL="353016" indent="-353016">
              <a:buFont typeface="+mj-lt"/>
              <a:buAutoNum type="arabicParenR"/>
            </a:pPr>
            <a:r>
              <a:rPr lang="en-US" sz="900" dirty="0"/>
              <a:t>contribute to global action on plastic pollution reduction.</a:t>
            </a:r>
          </a:p>
          <a:p>
            <a:pPr marL="353016" indent="-353016">
              <a:buFont typeface="+mj-lt"/>
              <a:buAutoNum type="arabicParenR"/>
            </a:pPr>
            <a:endParaRPr lang="en-US" sz="900" dirty="0"/>
          </a:p>
          <a:p>
            <a:pPr defTabSz="941375">
              <a:defRPr/>
            </a:pPr>
            <a:r>
              <a:rPr lang="en-US" sz="900" dirty="0">
                <a:solidFill>
                  <a:srgbClr val="474747"/>
                </a:solidFill>
              </a:rPr>
              <a:t>In 2018, the Canadian Plastics Industry Association, the Chemistry Industry Association of Canada and the American Chemistry Council, committed to an interim goal that 100% of plastic packaging be recyclable or recoverable by 2030, with an ultimate goal that 100% of plastic packaging being reused, recycled or recovered by 2040.</a:t>
            </a:r>
          </a:p>
          <a:p>
            <a:pPr defTabSz="941375">
              <a:defRPr/>
            </a:pPr>
            <a:r>
              <a:rPr lang="en-US" sz="900" dirty="0">
                <a:solidFill>
                  <a:srgbClr val="474747"/>
                </a:solidFill>
              </a:rPr>
              <a:t>It is recognized that plastics waste reduction is an aim of all levels of government in Canada, at Federal level, provinces (e.g. see Provincial Resources link) and municipal.</a:t>
            </a:r>
          </a:p>
          <a:p>
            <a:pPr defTabSz="941375">
              <a:defRPr/>
            </a:pPr>
            <a:r>
              <a:rPr lang="en-US" sz="900" dirty="0">
                <a:solidFill>
                  <a:srgbClr val="474747"/>
                </a:solidFill>
              </a:rPr>
              <a:t>This supports for example the Federal Sustainable Development Strategy and local government sustainable/ climate strategy and sustainable procurement policies.</a:t>
            </a:r>
          </a:p>
        </p:txBody>
      </p:sp>
      <p:sp>
        <p:nvSpPr>
          <p:cNvPr id="4" name="Slide Number Placeholder 3"/>
          <p:cNvSpPr>
            <a:spLocks noGrp="1"/>
          </p:cNvSpPr>
          <p:nvPr>
            <p:ph type="sldNum" sz="quarter" idx="5"/>
          </p:nvPr>
        </p:nvSpPr>
        <p:spPr/>
        <p:txBody>
          <a:bodyPr/>
          <a:lstStyle/>
          <a:p>
            <a:fld id="{1EC1E6D7-BAFA-4050-B61E-24681966864C}" type="slidenum">
              <a:rPr lang="es-ES" smtClean="0"/>
              <a:t>14</a:t>
            </a:fld>
            <a:endParaRPr lang="es-ES"/>
          </a:p>
        </p:txBody>
      </p:sp>
    </p:spTree>
    <p:extLst>
      <p:ext uri="{BB962C8B-B14F-4D97-AF65-F5344CB8AC3E}">
        <p14:creationId xmlns:p14="http://schemas.microsoft.com/office/powerpoint/2010/main" val="2789198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4975" y="287338"/>
            <a:ext cx="4137025" cy="2327275"/>
          </a:xfrm>
        </p:spPr>
      </p:sp>
      <p:sp>
        <p:nvSpPr>
          <p:cNvPr id="3" name="Notes Placeholder 2"/>
          <p:cNvSpPr>
            <a:spLocks noGrp="1"/>
          </p:cNvSpPr>
          <p:nvPr>
            <p:ph type="body" idx="1"/>
          </p:nvPr>
        </p:nvSpPr>
        <p:spPr>
          <a:xfrm>
            <a:off x="668020" y="3134034"/>
            <a:ext cx="8752462" cy="3594402"/>
          </a:xfrm>
          <a:prstGeom prst="rect">
            <a:avLst/>
          </a:prstGeom>
        </p:spPr>
        <p:txBody>
          <a:bodyPr/>
          <a:lstStyle/>
          <a:p>
            <a:pPr defTabSz="941375">
              <a:defRPr/>
            </a:pPr>
            <a:r>
              <a:rPr lang="en-US" sz="800" dirty="0">
                <a:latin typeface="+mn-lt"/>
              </a:rPr>
              <a:t>A plastic waste target is in line with, and supports, the Greening Government Strategy commitment to “divert at least 75% by weight of all non-hazardous operational waste by 2030.” This target will support the Ocean Plastics Charter commitments to increase the efficient use of resources while strengthening waste diversion systems and infrastructure to collect and process plastic materials.</a:t>
            </a:r>
          </a:p>
          <a:p>
            <a:r>
              <a:rPr lang="en-US" sz="800" dirty="0">
                <a:latin typeface="+mn-lt"/>
              </a:rPr>
              <a:t>Single-use plastic items, such as disposable straws, utensils, beverage bottles, disposable hot and cold drink cups, and plastic bags, are a visible component of the plastic waste stream and constitute a significant portion of the plastic litter in terrestrial and marine environments and can be difficult to collect and recycle. Single-use plastics may sometimes be necessary for accessibility, health, safety or security reasons, in many situations they can be avoided entirely or replaced by more reusable, compostable or recyclable alternatives. </a:t>
            </a:r>
          </a:p>
          <a:p>
            <a:r>
              <a:rPr lang="en-US" sz="800" dirty="0">
                <a:latin typeface="+mn-lt"/>
              </a:rPr>
              <a:t>To learn more, read the </a:t>
            </a:r>
            <a:r>
              <a:rPr lang="en-US" sz="800" u="sng" dirty="0">
                <a:solidFill>
                  <a:srgbClr val="284162"/>
                </a:solidFill>
                <a:latin typeface="+mn-lt"/>
                <a:hlinkClick r:id="rId3"/>
              </a:rPr>
              <a:t>Guidance for the Reduction of Plastic Waste in Meetings and Events</a:t>
            </a:r>
            <a:r>
              <a:rPr lang="en-US" sz="800" dirty="0">
                <a:latin typeface="+mn-lt"/>
              </a:rPr>
              <a:t>.</a:t>
            </a:r>
          </a:p>
          <a:p>
            <a:r>
              <a:rPr lang="en-US" sz="800" dirty="0">
                <a:latin typeface="+mn-lt"/>
              </a:rPr>
              <a:t>Public procurement can support markets for more sustainable plastics products, such as reused, repaired, remanufactured or refurbished, and made with recycled plastic content, or be readily recycled or composted at their end of life.</a:t>
            </a:r>
          </a:p>
          <a:p>
            <a:r>
              <a:rPr lang="en-US" sz="800" dirty="0">
                <a:latin typeface="+mn-lt"/>
              </a:rPr>
              <a:t>The government approach for these initiatives will take into consideration the availability of plastic waste recycling and diversion options, health, accessibility, and national safety and security exemptions.</a:t>
            </a:r>
          </a:p>
          <a:p>
            <a:pPr>
              <a:spcAft>
                <a:spcPts val="618"/>
              </a:spcAft>
            </a:pPr>
            <a:r>
              <a:rPr lang="en-US" sz="800" dirty="0">
                <a:solidFill>
                  <a:srgbClr val="171717"/>
                </a:solidFill>
                <a:latin typeface="+mn-lt"/>
              </a:rPr>
              <a:t>The ban includes checkout bags, cutlery, straws and food-service ware made from or containing plastics that are hard to recycle, with a few exceptions for medical reasons.</a:t>
            </a:r>
          </a:p>
          <a:p>
            <a:pPr>
              <a:spcAft>
                <a:spcPts val="618"/>
              </a:spcAft>
            </a:pPr>
            <a:r>
              <a:rPr lang="en-US" sz="800" dirty="0">
                <a:solidFill>
                  <a:srgbClr val="171717"/>
                </a:solidFill>
                <a:latin typeface="+mn-lt"/>
              </a:rPr>
              <a:t>It will come into effect in December 2022, and the sale of those plastic items will be prohibited as of December 2023, the government said.</a:t>
            </a:r>
          </a:p>
          <a:p>
            <a:pPr defTabSz="941375">
              <a:spcAft>
                <a:spcPts val="618"/>
              </a:spcAft>
              <a:defRPr/>
            </a:pPr>
            <a:r>
              <a:rPr lang="en-US" sz="800" dirty="0">
                <a:solidFill>
                  <a:srgbClr val="1A1A1A"/>
                </a:solidFill>
                <a:latin typeface="+mn-lt"/>
              </a:rPr>
              <a:t>Priority actions will include the implementation of Extended Producer Responsibility programmes, strengthening of disposable plastic product management, creation of national performance requirements and standards and incentives for a circular economy, development of infrastructure and innovation investments, and public procurement and green operations.</a:t>
            </a:r>
            <a:endParaRPr lang="en-US" sz="800" b="0" i="0" dirty="0">
              <a:solidFill>
                <a:srgbClr val="171717"/>
              </a:solidFill>
              <a:effectLst/>
              <a:latin typeface="+mn-lt"/>
            </a:endParaRPr>
          </a:p>
          <a:p>
            <a:pPr defTabSz="941375">
              <a:spcAft>
                <a:spcPts val="618"/>
              </a:spcAft>
              <a:defRPr/>
            </a:pPr>
            <a:r>
              <a:rPr lang="en-US" sz="800" b="0" i="0" dirty="0">
                <a:solidFill>
                  <a:srgbClr val="1A1A1A"/>
                </a:solidFill>
                <a:effectLst/>
                <a:latin typeface="+mn-lt"/>
              </a:rPr>
              <a:t>Also mention Canada Plastics Pact - https://roadmap.plasticspact.ca/wp-content/uploads/2021/10/CPP_Roadmap_V1_Oct2021.pdf   </a:t>
            </a:r>
          </a:p>
          <a:p>
            <a:r>
              <a:rPr lang="en-GB" sz="800" dirty="0">
                <a:latin typeface="+mn-lt"/>
              </a:rPr>
              <a:t>Canada Plastics Pact: </a:t>
            </a:r>
          </a:p>
          <a:p>
            <a:r>
              <a:rPr lang="en-US" sz="800" dirty="0">
                <a:latin typeface="+mn-lt"/>
              </a:rPr>
              <a:t>1 plastics packaging represents nearly 50% of the plastics produced in Canada each year;</a:t>
            </a:r>
          </a:p>
          <a:p>
            <a:r>
              <a:rPr lang="en-US" sz="800" dirty="0">
                <a:latin typeface="+mn-lt"/>
              </a:rPr>
              <a:t>2 after it’s short first-use cycle, an estimated 95% of plastics packaging material value is lost;</a:t>
            </a:r>
          </a:p>
          <a:p>
            <a:r>
              <a:rPr lang="en-US" sz="800" dirty="0">
                <a:latin typeface="+mn-lt"/>
              </a:rPr>
              <a:t>3 there is both a clear path and momentum from key businesses, governments and organizations across Canada for addressing the challenge of plastics packaging.</a:t>
            </a:r>
          </a:p>
          <a:p>
            <a:endParaRPr lang="en-US" sz="800" dirty="0">
              <a:latin typeface="+mn-lt"/>
            </a:endParaRPr>
          </a:p>
          <a:p>
            <a:r>
              <a:rPr lang="en-US" sz="800" dirty="0">
                <a:latin typeface="+mn-lt"/>
              </a:rPr>
              <a:t>4 targets:</a:t>
            </a:r>
          </a:p>
          <a:p>
            <a:pPr marL="228600" indent="-228600">
              <a:buFont typeface="+mj-lt"/>
              <a:buAutoNum type="arabicPeriod"/>
            </a:pPr>
            <a:r>
              <a:rPr lang="en-US" sz="800" dirty="0">
                <a:latin typeface="+mn-lt"/>
              </a:rPr>
              <a:t>Define a list of plastic packaging that is to be designated as problematic or unnecessary and take measures to eliminate them by 2025.  </a:t>
            </a:r>
          </a:p>
          <a:p>
            <a:pPr marL="228600" indent="-228600">
              <a:buFont typeface="+mj-lt"/>
              <a:buAutoNum type="arabicPeriod"/>
            </a:pPr>
            <a:r>
              <a:rPr lang="en-US" sz="800" dirty="0">
                <a:latin typeface="+mn-lt"/>
              </a:rPr>
              <a:t>Support efforts towards 100% of plastic packaging being designed to be reusable, recyclable or compostable by 2025.  </a:t>
            </a:r>
          </a:p>
          <a:p>
            <a:pPr marL="228600" indent="-228600">
              <a:buFont typeface="+mj-lt"/>
              <a:buAutoNum type="arabicPeriod"/>
            </a:pPr>
            <a:r>
              <a:rPr lang="en-US" sz="800" dirty="0">
                <a:latin typeface="+mn-lt"/>
              </a:rPr>
              <a:t>Undertake ambitious actions to ensure that at least 50% of plastic packaging is effectively recycled or composted by 2025.  </a:t>
            </a:r>
          </a:p>
          <a:p>
            <a:pPr marL="228600" indent="-228600">
              <a:buFont typeface="+mj-lt"/>
              <a:buAutoNum type="arabicPeriod"/>
            </a:pPr>
            <a:r>
              <a:rPr lang="en-US" sz="800" dirty="0">
                <a:latin typeface="+mn-lt"/>
              </a:rPr>
              <a:t>Ensure an average of at least 30% recycled content across all plastic packaging (by weight) by 2025. </a:t>
            </a:r>
            <a:endParaRPr lang="en-GB" sz="800" dirty="0">
              <a:latin typeface="+mn-lt"/>
            </a:endParaRPr>
          </a:p>
        </p:txBody>
      </p:sp>
      <p:sp>
        <p:nvSpPr>
          <p:cNvPr id="4" name="Slide Number Placeholder 3"/>
          <p:cNvSpPr>
            <a:spLocks noGrp="1"/>
          </p:cNvSpPr>
          <p:nvPr>
            <p:ph type="sldNum" sz="quarter" idx="5"/>
          </p:nvPr>
        </p:nvSpPr>
        <p:spPr/>
        <p:txBody>
          <a:bodyPr/>
          <a:lstStyle/>
          <a:p>
            <a:fld id="{1EC1E6D7-BAFA-4050-B61E-24681966864C}" type="slidenum">
              <a:rPr lang="es-ES" smtClean="0"/>
              <a:t>15</a:t>
            </a:fld>
            <a:endParaRPr lang="es-ES"/>
          </a:p>
        </p:txBody>
      </p:sp>
    </p:spTree>
    <p:extLst>
      <p:ext uri="{BB962C8B-B14F-4D97-AF65-F5344CB8AC3E}">
        <p14:creationId xmlns:p14="http://schemas.microsoft.com/office/powerpoint/2010/main" val="3063471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020" y="3134034"/>
            <a:ext cx="8752462" cy="3594402"/>
          </a:xfrm>
          <a:prstGeom prst="rect">
            <a:avLst/>
          </a:prstGeom>
        </p:spPr>
        <p:txBody>
          <a:bodyPr/>
          <a:lstStyle/>
          <a:p>
            <a:r>
              <a:rPr lang="en-GB" dirty="0"/>
              <a:t>Set out how the first section set the scene for the role of procurement in delivering plastics waste reduction. </a:t>
            </a:r>
          </a:p>
        </p:txBody>
      </p:sp>
      <p:sp>
        <p:nvSpPr>
          <p:cNvPr id="4" name="Slide Number Placeholder 3"/>
          <p:cNvSpPr>
            <a:spLocks noGrp="1"/>
          </p:cNvSpPr>
          <p:nvPr>
            <p:ph type="sldNum" sz="quarter" idx="5"/>
          </p:nvPr>
        </p:nvSpPr>
        <p:spPr/>
        <p:txBody>
          <a:bodyPr/>
          <a:lstStyle/>
          <a:p>
            <a:fld id="{1EC1E6D7-BAFA-4050-B61E-24681966864C}" type="slidenum">
              <a:rPr lang="es-ES" smtClean="0"/>
              <a:t>17</a:t>
            </a:fld>
            <a:endParaRPr lang="es-ES"/>
          </a:p>
        </p:txBody>
      </p:sp>
    </p:spTree>
    <p:extLst>
      <p:ext uri="{BB962C8B-B14F-4D97-AF65-F5344CB8AC3E}">
        <p14:creationId xmlns:p14="http://schemas.microsoft.com/office/powerpoint/2010/main" val="2937478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14638" y="530225"/>
            <a:ext cx="4721225" cy="2655888"/>
          </a:xfrm>
        </p:spPr>
      </p:sp>
      <p:sp>
        <p:nvSpPr>
          <p:cNvPr id="3" name="Notes Placeholder 2"/>
          <p:cNvSpPr>
            <a:spLocks noGrp="1"/>
          </p:cNvSpPr>
          <p:nvPr>
            <p:ph type="body" idx="1"/>
          </p:nvPr>
        </p:nvSpPr>
        <p:spPr>
          <a:xfrm>
            <a:off x="668020" y="3134034"/>
            <a:ext cx="8752462" cy="3594402"/>
          </a:xfrm>
          <a:prstGeom prst="rect">
            <a:avLst/>
          </a:prstGeom>
        </p:spPr>
        <p:txBody>
          <a:bodyPr/>
          <a:lstStyle/>
          <a:p>
            <a:pPr defTabSz="941375">
              <a:defRPr/>
            </a:pPr>
            <a:r>
              <a:rPr lang="en-US" sz="1100" dirty="0">
                <a:solidFill>
                  <a:srgbClr val="474747"/>
                </a:solidFill>
              </a:rPr>
              <a:t>Alignment of Federal SD Strategy and Greening Gov Commitments with UN SDGs – the national action plan for zero plastic waste – provincial and municipal economic, social and environmental objectives.</a:t>
            </a:r>
          </a:p>
          <a:p>
            <a:pPr defTabSz="941375">
              <a:defRPr/>
            </a:pPr>
            <a:endParaRPr lang="en-US" sz="1100" dirty="0">
              <a:solidFill>
                <a:srgbClr val="474747"/>
              </a:solidFill>
            </a:endParaRPr>
          </a:p>
          <a:p>
            <a:pPr defTabSz="941375">
              <a:defRPr/>
            </a:pPr>
            <a:r>
              <a:rPr lang="en-US" sz="1100" dirty="0">
                <a:solidFill>
                  <a:srgbClr val="474747"/>
                </a:solidFill>
              </a:rPr>
              <a:t>These will be supported by a focus on sustainable /green procurement (e.g. provinces and municipalities will have sustainable procurement policies – these may be old/ not reference plastics specifically but they set out the commitment to reducing emissions and waste). All provinces and many municipalities have sustainable/ green procurement policies and will have a commitment to reduce plastics waste – procurement is an essential mechanism to help achieve this.</a:t>
            </a:r>
          </a:p>
          <a:p>
            <a:pPr defTabSz="941375">
              <a:defRPr/>
            </a:pPr>
            <a:r>
              <a:rPr lang="en-US" sz="1100" dirty="0">
                <a:solidFill>
                  <a:srgbClr val="474747"/>
                </a:solidFill>
              </a:rPr>
              <a:t>Discuss with delegates the aim that by the end of this training they will be able to develop an action plan to best focus on reduction in plastics waste through procurement. </a:t>
            </a:r>
          </a:p>
          <a:p>
            <a:endParaRPr lang="en-GB" dirty="0"/>
          </a:p>
        </p:txBody>
      </p:sp>
      <p:sp>
        <p:nvSpPr>
          <p:cNvPr id="4" name="Slide Number Placeholder 3"/>
          <p:cNvSpPr>
            <a:spLocks noGrp="1"/>
          </p:cNvSpPr>
          <p:nvPr>
            <p:ph type="sldNum" sz="quarter" idx="5"/>
          </p:nvPr>
        </p:nvSpPr>
        <p:spPr/>
        <p:txBody>
          <a:bodyPr/>
          <a:lstStyle/>
          <a:p>
            <a:pPr>
              <a:defRPr/>
            </a:pPr>
            <a:fld id="{207BE422-7BBF-4C5D-84E7-42DC2330AB06}" type="slidenum">
              <a:rPr lang="en-US" altLang="en-US" smtClean="0"/>
              <a:pPr>
                <a:defRPr/>
              </a:pPr>
              <a:t>18</a:t>
            </a:fld>
            <a:endParaRPr lang="en-US" altLang="en-US"/>
          </a:p>
        </p:txBody>
      </p:sp>
    </p:spTree>
    <p:extLst>
      <p:ext uri="{BB962C8B-B14F-4D97-AF65-F5344CB8AC3E}">
        <p14:creationId xmlns:p14="http://schemas.microsoft.com/office/powerpoint/2010/main" val="1722223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020" y="3134034"/>
            <a:ext cx="8752462" cy="3594402"/>
          </a:xfrm>
          <a:prstGeom prst="rect">
            <a:avLst/>
          </a:prstGeom>
        </p:spPr>
        <p:txBody>
          <a:bodyPr/>
          <a:lstStyle/>
          <a:p>
            <a:r>
              <a:rPr lang="en-GB" sz="1100" dirty="0"/>
              <a:t>Introduce the key principles when applying circular approaches:</a:t>
            </a:r>
          </a:p>
          <a:p>
            <a:endParaRPr lang="en-GB" sz="1100" dirty="0"/>
          </a:p>
          <a:p>
            <a:pPr marL="176508" indent="-176508">
              <a:buFont typeface="Arial" panose="020B0604020202020204" pitchFamily="34" charset="0"/>
              <a:buChar char="•"/>
            </a:pPr>
            <a:r>
              <a:rPr lang="en-GB" sz="1100" b="1" dirty="0"/>
              <a:t>Set ambitions </a:t>
            </a:r>
            <a:r>
              <a:rPr lang="en-GB" sz="1100" dirty="0"/>
              <a:t>– ensure policies commit to plastics waste reduction and set ambitions; ensure this clearly sets out the role of procurement and a focus on priorities (such as those sectors/ categories shown above).</a:t>
            </a:r>
          </a:p>
          <a:p>
            <a:pPr marL="176508" indent="-176508">
              <a:buFont typeface="Arial" panose="020B0604020202020204" pitchFamily="34" charset="0"/>
              <a:buChar char="•"/>
            </a:pPr>
            <a:r>
              <a:rPr lang="en-GB" sz="1100" b="1" dirty="0"/>
              <a:t>Consider alternatives </a:t>
            </a:r>
            <a:r>
              <a:rPr lang="en-GB" sz="1100" dirty="0"/>
              <a:t>– ensure the environment is in place to consider alternatives to the norm/ what has historically been procured; challenge in a positive way the norm and ask ‘Why’ do we procure what we do. Is there a better way of delivering the required function. </a:t>
            </a:r>
          </a:p>
          <a:p>
            <a:pPr marL="176508" indent="-176508">
              <a:buFont typeface="Arial" panose="020B0604020202020204" pitchFamily="34" charset="0"/>
              <a:buChar char="•"/>
            </a:pPr>
            <a:r>
              <a:rPr lang="en-GB" sz="1100" b="1" dirty="0"/>
              <a:t>Start early </a:t>
            </a:r>
            <a:r>
              <a:rPr lang="en-GB" sz="1100" dirty="0"/>
              <a:t>– making the right choices means early consideration in conjunction with key stakeholders.</a:t>
            </a:r>
          </a:p>
          <a:p>
            <a:pPr marL="176508" indent="-176508">
              <a:buFont typeface="Arial" panose="020B0604020202020204" pitchFamily="34" charset="0"/>
              <a:buChar char="•"/>
            </a:pPr>
            <a:r>
              <a:rPr lang="en-GB" sz="1100" b="1" dirty="0"/>
              <a:t>Collaboration – </a:t>
            </a:r>
            <a:r>
              <a:rPr lang="en-GB" sz="1100" dirty="0"/>
              <a:t>with key internal, external and market stakeholders.</a:t>
            </a:r>
          </a:p>
          <a:p>
            <a:endParaRPr lang="en-GB" sz="1100" dirty="0"/>
          </a:p>
          <a:p>
            <a:r>
              <a:rPr lang="en-GB" sz="1100" dirty="0"/>
              <a:t>These are considered in more detail below.</a:t>
            </a:r>
          </a:p>
        </p:txBody>
      </p:sp>
      <p:sp>
        <p:nvSpPr>
          <p:cNvPr id="4" name="Slide Number Placeholder 3"/>
          <p:cNvSpPr>
            <a:spLocks noGrp="1"/>
          </p:cNvSpPr>
          <p:nvPr>
            <p:ph type="sldNum" sz="quarter" idx="5"/>
          </p:nvPr>
        </p:nvSpPr>
        <p:spPr/>
        <p:txBody>
          <a:bodyPr/>
          <a:lstStyle/>
          <a:p>
            <a:fld id="{1EC1E6D7-BAFA-4050-B61E-24681966864C}" type="slidenum">
              <a:rPr lang="es-ES" smtClean="0"/>
              <a:t>19</a:t>
            </a:fld>
            <a:endParaRPr lang="es-ES"/>
          </a:p>
        </p:txBody>
      </p:sp>
    </p:spTree>
    <p:extLst>
      <p:ext uri="{BB962C8B-B14F-4D97-AF65-F5344CB8AC3E}">
        <p14:creationId xmlns:p14="http://schemas.microsoft.com/office/powerpoint/2010/main" val="3405107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4975" y="287338"/>
            <a:ext cx="4137025" cy="2327275"/>
          </a:xfrm>
        </p:spPr>
      </p:sp>
      <p:sp>
        <p:nvSpPr>
          <p:cNvPr id="3" name="Notes Placeholder 2"/>
          <p:cNvSpPr>
            <a:spLocks noGrp="1"/>
          </p:cNvSpPr>
          <p:nvPr>
            <p:ph type="body" idx="1"/>
          </p:nvPr>
        </p:nvSpPr>
        <p:spPr>
          <a:xfrm>
            <a:off x="668020" y="3134034"/>
            <a:ext cx="8752462" cy="3594402"/>
          </a:xfrm>
          <a:prstGeom prst="rect">
            <a:avLst/>
          </a:prstGeom>
        </p:spPr>
        <p:txBody>
          <a:bodyPr/>
          <a:lstStyle/>
          <a:p>
            <a:pPr>
              <a:lnSpc>
                <a:spcPct val="100000"/>
              </a:lnSpc>
            </a:pPr>
            <a:r>
              <a:rPr lang="en-GB" sz="800" dirty="0">
                <a:solidFill>
                  <a:srgbClr val="FF0000"/>
                </a:solidFill>
              </a:rPr>
              <a:t>General approach to objective setting but remind participants that objectives around plastics need to be integrated with wider procurement objectives and corporate sustainability and circular goals.</a:t>
            </a:r>
            <a:endParaRPr lang="en-GB" sz="800" dirty="0"/>
          </a:p>
          <a:p>
            <a:pPr>
              <a:lnSpc>
                <a:spcPct val="100000"/>
              </a:lnSpc>
            </a:pPr>
            <a:endParaRPr lang="en-GB" sz="800" dirty="0"/>
          </a:p>
          <a:p>
            <a:pPr>
              <a:lnSpc>
                <a:spcPct val="100000"/>
              </a:lnSpc>
            </a:pPr>
            <a:r>
              <a:rPr lang="en-GB" sz="800" b="1" dirty="0"/>
              <a:t>Broad Procurement Objective 1</a:t>
            </a:r>
            <a:r>
              <a:rPr lang="en-GB" sz="800" dirty="0"/>
              <a:t>: VALUE DRIVERS</a:t>
            </a:r>
          </a:p>
          <a:p>
            <a:pPr>
              <a:lnSpc>
                <a:spcPct val="100000"/>
              </a:lnSpc>
            </a:pPr>
            <a:r>
              <a:rPr lang="en-GB" sz="800" dirty="0"/>
              <a:t>Cost Savings and Risk Mitigation are usually the two major value drivers. Smart procurement will adopt technologies for insights into supply market, supplier performance, and business buying behaviour.</a:t>
            </a:r>
          </a:p>
          <a:p>
            <a:pPr>
              <a:lnSpc>
                <a:spcPct val="100000"/>
              </a:lnSpc>
            </a:pPr>
            <a:r>
              <a:rPr lang="en-GB" sz="800" dirty="0"/>
              <a:t>The shift in this objective from Cost Savings &amp; Mitigation to a Carbon and policy delivery mechanism implies leveraging procurement insight about spends, suppliers, and markets to identify new sources of value generation. Better data means procurement can also fulfil its role in supplier relationship and risk management.</a:t>
            </a:r>
          </a:p>
          <a:p>
            <a:pPr>
              <a:lnSpc>
                <a:spcPct val="100000"/>
              </a:lnSpc>
            </a:pPr>
            <a:r>
              <a:rPr lang="en-GB" sz="800" b="1" dirty="0"/>
              <a:t>Procurement Objective 2: PROCUREMENT’S ROLE</a:t>
            </a:r>
          </a:p>
          <a:p>
            <a:pPr>
              <a:lnSpc>
                <a:spcPct val="100000"/>
              </a:lnSpc>
            </a:pPr>
            <a:r>
              <a:rPr lang="en-GB" sz="800" dirty="0"/>
              <a:t>Secondly commissioners should transform to sourcing advisors. At present, if an organization’s procurement team is limited to sourcing as instructed then there is little scope for strategic procurement to deliver better outcomes.</a:t>
            </a:r>
          </a:p>
          <a:p>
            <a:pPr>
              <a:lnSpc>
                <a:spcPct val="100000"/>
              </a:lnSpc>
            </a:pPr>
            <a:r>
              <a:rPr lang="en-GB" sz="800" dirty="0"/>
              <a:t>This shift requires skills and training around the links with other policy objectives e.g. carbon. Category managers can focus on the top-tier purchases while developing newer strategies in category management.</a:t>
            </a:r>
          </a:p>
          <a:p>
            <a:pPr>
              <a:lnSpc>
                <a:spcPct val="100000"/>
              </a:lnSpc>
            </a:pPr>
            <a:r>
              <a:rPr lang="en-GB" sz="800" b="1" dirty="0"/>
              <a:t>Procurement Objective 3: BUSINESS ROLE</a:t>
            </a:r>
          </a:p>
          <a:p>
            <a:pPr>
              <a:lnSpc>
                <a:spcPct val="100000"/>
              </a:lnSpc>
            </a:pPr>
            <a:r>
              <a:rPr lang="en-GB" sz="800" dirty="0"/>
              <a:t>The third change in paradigm is that of the role businesses are to play. So far, the procurement function has been a simple vehicle to fulfil a business requirement. But a smarter procurement objective wherein procurement will act as a disciplined sourcing agent to other functions offers better outcomes. This entails greater responsibility in making the right sourcing decision, ownership of consequences, and vendor relationship management.</a:t>
            </a:r>
          </a:p>
          <a:p>
            <a:pPr>
              <a:lnSpc>
                <a:spcPct val="100000"/>
              </a:lnSpc>
            </a:pPr>
            <a:r>
              <a:rPr lang="en-GB" sz="800" b="1" dirty="0"/>
              <a:t>Procurement Objective 4: DELIVERY MODEL</a:t>
            </a:r>
          </a:p>
          <a:p>
            <a:pPr>
              <a:lnSpc>
                <a:spcPct val="100000"/>
              </a:lnSpc>
            </a:pPr>
            <a:r>
              <a:rPr lang="en-GB" sz="800" dirty="0"/>
              <a:t>The fourth procurement objective is a transition; from a standalone corporate function to a integrated category management approach wherein the category managers will define the scope, strategy and policy delivery in major purchases while the remaining procurement would provide purchasing assistance to the business.</a:t>
            </a:r>
          </a:p>
          <a:p>
            <a:pPr>
              <a:lnSpc>
                <a:spcPct val="100000"/>
              </a:lnSpc>
            </a:pPr>
            <a:r>
              <a:rPr lang="en-GB" sz="800" dirty="0"/>
              <a:t>This new delivery model implies less transactional work and increased business-partner management. This implies a greater focus on process excellence than limiting to category knowledge (current objective) and enforcement of sourcing discipline.</a:t>
            </a:r>
          </a:p>
          <a:p>
            <a:pPr>
              <a:lnSpc>
                <a:spcPct val="100000"/>
              </a:lnSpc>
            </a:pPr>
            <a:r>
              <a:rPr lang="en-GB" sz="800" b="1" dirty="0"/>
              <a:t>Procurement Objective 5: RESOURCES</a:t>
            </a:r>
            <a:endParaRPr lang="en-GB" sz="800" dirty="0"/>
          </a:p>
          <a:p>
            <a:pPr>
              <a:lnSpc>
                <a:spcPct val="100000"/>
              </a:lnSpc>
            </a:pPr>
            <a:r>
              <a:rPr lang="en-GB" sz="800" dirty="0"/>
              <a:t>Broadening responsibility for procurement based outcomes will help embed capability across the whole procurement cycle and bring utilisation and responsibility for end-of-life decisions into play earlier within the organisation.</a:t>
            </a:r>
          </a:p>
          <a:p>
            <a:pPr marL="353016" indent="-353016">
              <a:lnSpc>
                <a:spcPct val="100000"/>
              </a:lnSpc>
              <a:buFont typeface="+mj-lt"/>
              <a:buAutoNum type="arabicPeriod"/>
            </a:pPr>
            <a:r>
              <a:rPr lang="en-GB" sz="800" dirty="0"/>
              <a:t>Understand your procurement impacts and review against need</a:t>
            </a:r>
          </a:p>
          <a:p>
            <a:pPr marL="353016" indent="-353016">
              <a:lnSpc>
                <a:spcPct val="100000"/>
              </a:lnSpc>
              <a:buFont typeface="+mj-lt"/>
              <a:buAutoNum type="arabicPeriod"/>
            </a:pPr>
            <a:r>
              <a:rPr lang="en-GB" sz="800" dirty="0"/>
              <a:t>Set measurable long-term goals supported by practical actions</a:t>
            </a:r>
          </a:p>
          <a:p>
            <a:pPr marL="353016" indent="-353016">
              <a:lnSpc>
                <a:spcPct val="100000"/>
              </a:lnSpc>
              <a:buFont typeface="+mj-lt"/>
              <a:buAutoNum type="arabicPeriod"/>
            </a:pPr>
            <a:r>
              <a:rPr lang="en-GB" sz="800" dirty="0"/>
              <a:t>Inform others internally and externally of their role (RACI)</a:t>
            </a:r>
          </a:p>
          <a:p>
            <a:pPr marL="353016" indent="-353016">
              <a:lnSpc>
                <a:spcPct val="100000"/>
              </a:lnSpc>
              <a:buFont typeface="+mj-lt"/>
              <a:buAutoNum type="arabicPeriod"/>
            </a:pPr>
            <a:r>
              <a:rPr lang="en-GB" sz="800" dirty="0"/>
              <a:t>Use a mix of near-term solutions to create momentum and mitigate risks. </a:t>
            </a:r>
          </a:p>
          <a:p>
            <a:pPr marL="353016" indent="-353016">
              <a:lnSpc>
                <a:spcPct val="100000"/>
              </a:lnSpc>
              <a:buFont typeface="+mj-lt"/>
              <a:buAutoNum type="arabicPeriod"/>
            </a:pPr>
            <a:r>
              <a:rPr lang="en-GB" sz="800" dirty="0"/>
              <a:t>Keep abreast of innovation and options through market engagement</a:t>
            </a:r>
          </a:p>
          <a:p>
            <a:endParaRPr lang="en-GB" dirty="0"/>
          </a:p>
        </p:txBody>
      </p:sp>
      <p:sp>
        <p:nvSpPr>
          <p:cNvPr id="4" name="Slide Number Placeholder 3"/>
          <p:cNvSpPr>
            <a:spLocks noGrp="1"/>
          </p:cNvSpPr>
          <p:nvPr>
            <p:ph type="sldNum" sz="quarter" idx="5"/>
          </p:nvPr>
        </p:nvSpPr>
        <p:spPr/>
        <p:txBody>
          <a:bodyPr/>
          <a:lstStyle/>
          <a:p>
            <a:pPr defTabSz="941375">
              <a:defRPr/>
            </a:pPr>
            <a:fld id="{6396E422-91D8-4EBA-B12A-8AE3FBCBFD00}" type="slidenum">
              <a:rPr lang="en-GB" sz="1300">
                <a:solidFill>
                  <a:prstClr val="black"/>
                </a:solidFill>
                <a:latin typeface="Calibri" panose="020F0502020204030204"/>
              </a:rPr>
              <a:pPr defTabSz="941375">
                <a:defRPr/>
              </a:pPr>
              <a:t>20</a:t>
            </a:fld>
            <a:endParaRPr lang="en-GB" sz="1300">
              <a:solidFill>
                <a:prstClr val="black"/>
              </a:solidFill>
              <a:latin typeface="Calibri" panose="020F0502020204030204"/>
            </a:endParaRPr>
          </a:p>
        </p:txBody>
      </p:sp>
    </p:spTree>
    <p:extLst>
      <p:ext uri="{BB962C8B-B14F-4D97-AF65-F5344CB8AC3E}">
        <p14:creationId xmlns:p14="http://schemas.microsoft.com/office/powerpoint/2010/main" val="710500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14638" y="530225"/>
            <a:ext cx="4721225" cy="2655888"/>
          </a:xfrm>
        </p:spPr>
      </p:sp>
      <p:sp>
        <p:nvSpPr>
          <p:cNvPr id="3" name="Notes Placeholder 2"/>
          <p:cNvSpPr>
            <a:spLocks noGrp="1"/>
          </p:cNvSpPr>
          <p:nvPr>
            <p:ph type="body" idx="1"/>
          </p:nvPr>
        </p:nvSpPr>
        <p:spPr>
          <a:xfrm>
            <a:off x="668020" y="3134034"/>
            <a:ext cx="8752462" cy="3594402"/>
          </a:xfrm>
          <a:prstGeom prst="rect">
            <a:avLst/>
          </a:prstGeom>
        </p:spPr>
        <p:txBody>
          <a:bodyPr/>
          <a:lstStyle/>
          <a:p>
            <a:r>
              <a:rPr lang="en-GB" sz="1100" dirty="0"/>
              <a:t>This slide emphasises the circular procurement principles (or strategies) of:</a:t>
            </a:r>
          </a:p>
          <a:p>
            <a:endParaRPr lang="en-GB" sz="1100" dirty="0"/>
          </a:p>
          <a:p>
            <a:pPr marL="176508" indent="-176508">
              <a:buFont typeface="Arial" panose="020B0604020202020204" pitchFamily="34" charset="0"/>
              <a:buChar char="•"/>
            </a:pPr>
            <a:r>
              <a:rPr lang="en-GB" sz="1100" dirty="0"/>
              <a:t>Avoid  </a:t>
            </a:r>
          </a:p>
          <a:p>
            <a:pPr marL="176508" indent="-176508">
              <a:buFont typeface="Arial" panose="020B0604020202020204" pitchFamily="34" charset="0"/>
              <a:buChar char="•"/>
            </a:pPr>
            <a:r>
              <a:rPr lang="en-GB" sz="1100" dirty="0"/>
              <a:t>Lifetime Optimisation –</a:t>
            </a:r>
          </a:p>
          <a:p>
            <a:pPr marL="176508" indent="-176508">
              <a:buFont typeface="Arial" panose="020B0604020202020204" pitchFamily="34" charset="0"/>
              <a:buChar char="•"/>
            </a:pPr>
            <a:r>
              <a:rPr lang="en-GB" sz="1100" dirty="0"/>
              <a:t>Lifetime Extension  </a:t>
            </a:r>
          </a:p>
          <a:p>
            <a:pPr marL="176508" indent="-176508">
              <a:buFont typeface="Arial" panose="020B0604020202020204" pitchFamily="34" charset="0"/>
              <a:buChar char="•"/>
            </a:pPr>
            <a:r>
              <a:rPr lang="en-GB" sz="1100" dirty="0"/>
              <a:t>Close Loops.</a:t>
            </a:r>
          </a:p>
          <a:p>
            <a:endParaRPr lang="en-GB" sz="1100" dirty="0"/>
          </a:p>
          <a:p>
            <a:r>
              <a:rPr lang="en-GB" sz="1100" dirty="0"/>
              <a:t>Explain what they mean and what benefits can arise internally and more widely.</a:t>
            </a:r>
          </a:p>
        </p:txBody>
      </p:sp>
      <p:sp>
        <p:nvSpPr>
          <p:cNvPr id="4" name="Slide Number Placeholder 3"/>
          <p:cNvSpPr>
            <a:spLocks noGrp="1"/>
          </p:cNvSpPr>
          <p:nvPr>
            <p:ph type="sldNum" sz="quarter" idx="5"/>
          </p:nvPr>
        </p:nvSpPr>
        <p:spPr/>
        <p:txBody>
          <a:bodyPr/>
          <a:lstStyle/>
          <a:p>
            <a:pPr>
              <a:defRPr/>
            </a:pPr>
            <a:fld id="{207BE422-7BBF-4C5D-84E7-42DC2330AB06}" type="slidenum">
              <a:rPr lang="en-US" altLang="en-US" smtClean="0"/>
              <a:pPr>
                <a:defRPr/>
              </a:pPr>
              <a:t>21</a:t>
            </a:fld>
            <a:endParaRPr lang="en-US" altLang="en-US"/>
          </a:p>
        </p:txBody>
      </p:sp>
    </p:spTree>
    <p:extLst>
      <p:ext uri="{BB962C8B-B14F-4D97-AF65-F5344CB8AC3E}">
        <p14:creationId xmlns:p14="http://schemas.microsoft.com/office/powerpoint/2010/main" val="1879022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4975" y="287338"/>
            <a:ext cx="4137025" cy="2327275"/>
          </a:xfrm>
        </p:spPr>
      </p:sp>
      <p:sp>
        <p:nvSpPr>
          <p:cNvPr id="3" name="Notes Placeholder 2"/>
          <p:cNvSpPr>
            <a:spLocks noGrp="1"/>
          </p:cNvSpPr>
          <p:nvPr>
            <p:ph type="body" idx="1"/>
          </p:nvPr>
        </p:nvSpPr>
        <p:spPr>
          <a:xfrm>
            <a:off x="668020" y="3134034"/>
            <a:ext cx="8752462" cy="3594402"/>
          </a:xfrm>
          <a:prstGeom prst="rect">
            <a:avLst/>
          </a:prstGeom>
        </p:spPr>
        <p:txBody>
          <a:bodyPr/>
          <a:lstStyle/>
          <a:p>
            <a:pPr>
              <a:spcAft>
                <a:spcPts val="618"/>
              </a:spcAft>
            </a:pPr>
            <a:r>
              <a:rPr lang="en-GB" sz="1100" dirty="0"/>
              <a:t>Introduce the background to this training:</a:t>
            </a:r>
          </a:p>
          <a:p>
            <a:pPr>
              <a:spcAft>
                <a:spcPts val="0"/>
              </a:spcAft>
            </a:pPr>
            <a:endParaRPr lang="en-US" sz="1100" dirty="0"/>
          </a:p>
          <a:p>
            <a:pPr>
              <a:spcAft>
                <a:spcPts val="618"/>
              </a:spcAft>
            </a:pPr>
            <a:r>
              <a:rPr lang="en-US" sz="1100" dirty="0"/>
              <a:t>The </a:t>
            </a:r>
            <a:r>
              <a:rPr lang="en-US" sz="1100" dirty="0">
                <a:solidFill>
                  <a:schemeClr val="accent5">
                    <a:lumMod val="75000"/>
                  </a:schemeClr>
                </a:solidFill>
              </a:rPr>
              <a:t>EU-Canada Project was l</a:t>
            </a:r>
            <a:r>
              <a:rPr lang="en-US" sz="1100" dirty="0"/>
              <a:t>aunched in 2021. The two-year project Reducing Plastic Waste in Canada will broaden the interactions between Canadian and European decision-makers and influencers in the public, private and non-profit sectors by facilitating peer-to-peer exchanges and supporting the development of knowledge and innovative practices across many sectors of the economy. </a:t>
            </a:r>
          </a:p>
          <a:p>
            <a:pPr>
              <a:spcAft>
                <a:spcPts val="0"/>
              </a:spcAft>
            </a:pPr>
            <a:endParaRPr lang="en-US" sz="1100" dirty="0"/>
          </a:p>
          <a:p>
            <a:pPr>
              <a:spcAft>
                <a:spcPts val="618"/>
              </a:spcAft>
            </a:pPr>
            <a:r>
              <a:rPr lang="en-US" sz="1100" dirty="0"/>
              <a:t>The activities will stimulate EU-Canadian collaborations in areas key to a circular economy for plastics, such as: </a:t>
            </a:r>
          </a:p>
          <a:p>
            <a:pPr>
              <a:spcAft>
                <a:spcPts val="0"/>
              </a:spcAft>
            </a:pPr>
            <a:r>
              <a:rPr lang="en-US" sz="1100" dirty="0"/>
              <a:t>• extended-producer responsibility </a:t>
            </a:r>
          </a:p>
          <a:p>
            <a:pPr>
              <a:spcAft>
                <a:spcPts val="0"/>
              </a:spcAft>
            </a:pPr>
            <a:r>
              <a:rPr lang="en-US" sz="1100" dirty="0"/>
              <a:t>• awareness-raising and consumer education </a:t>
            </a:r>
          </a:p>
          <a:p>
            <a:pPr>
              <a:spcAft>
                <a:spcPts val="0"/>
              </a:spcAft>
            </a:pPr>
            <a:r>
              <a:rPr lang="en-US" sz="1100" dirty="0"/>
              <a:t>• best practices and advancement in product design to reduce waste </a:t>
            </a:r>
          </a:p>
          <a:p>
            <a:pPr>
              <a:spcAft>
                <a:spcPts val="0"/>
              </a:spcAft>
            </a:pPr>
            <a:r>
              <a:rPr lang="en-US" sz="1100" dirty="0"/>
              <a:t>• innovative and advanced recycling technologies </a:t>
            </a:r>
          </a:p>
          <a:p>
            <a:pPr>
              <a:spcAft>
                <a:spcPts val="0"/>
              </a:spcAft>
            </a:pPr>
            <a:r>
              <a:rPr lang="en-US" sz="1100" dirty="0"/>
              <a:t>• business models and policies for value retention </a:t>
            </a:r>
          </a:p>
          <a:p>
            <a:pPr>
              <a:spcAft>
                <a:spcPts val="0"/>
              </a:spcAft>
            </a:pPr>
            <a:r>
              <a:rPr lang="en-US" sz="1100" dirty="0"/>
              <a:t>• green and circular procurement practices and tools. </a:t>
            </a:r>
          </a:p>
          <a:p>
            <a:pPr>
              <a:spcAft>
                <a:spcPts val="618"/>
              </a:spcAft>
            </a:pPr>
            <a:endParaRPr lang="en-US" sz="1100" dirty="0"/>
          </a:p>
          <a:p>
            <a:pPr>
              <a:spcAft>
                <a:spcPts val="618"/>
              </a:spcAft>
            </a:pPr>
            <a:r>
              <a:rPr lang="en-US" sz="1100" dirty="0"/>
              <a:t>The project is also part of the Program Circular Plastics in the Americas, supporting action and similar exchanges between the European Union and Brazil, Colombia, and Chile, altogether bringing new opportunities for global impact.</a:t>
            </a:r>
            <a:endParaRPr lang="en-GB" sz="1100" dirty="0"/>
          </a:p>
        </p:txBody>
      </p:sp>
      <p:sp>
        <p:nvSpPr>
          <p:cNvPr id="4" name="Slide Number Placeholder 3"/>
          <p:cNvSpPr>
            <a:spLocks noGrp="1"/>
          </p:cNvSpPr>
          <p:nvPr>
            <p:ph type="sldNum" sz="quarter" idx="5"/>
          </p:nvPr>
        </p:nvSpPr>
        <p:spPr/>
        <p:txBody>
          <a:bodyPr/>
          <a:lstStyle/>
          <a:p>
            <a:fld id="{1EC1E6D7-BAFA-4050-B61E-24681966864C}" type="slidenum">
              <a:rPr lang="es-ES" smtClean="0"/>
              <a:t>2</a:t>
            </a:fld>
            <a:endParaRPr lang="es-ES"/>
          </a:p>
        </p:txBody>
      </p:sp>
    </p:spTree>
    <p:extLst>
      <p:ext uri="{BB962C8B-B14F-4D97-AF65-F5344CB8AC3E}">
        <p14:creationId xmlns:p14="http://schemas.microsoft.com/office/powerpoint/2010/main" val="773061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100" dirty="0"/>
              <a:t>Using procurement as enabling mechanism to reduce waste. This means applying a hierarchy approach as above.</a:t>
            </a:r>
          </a:p>
          <a:p>
            <a:pPr marL="342900" indent="-342900">
              <a:buAutoNum type="arabicPeriod"/>
            </a:pPr>
            <a:r>
              <a:rPr lang="en-US" sz="1100" dirty="0"/>
              <a:t>Reducing demand for conventional, virgin plastics </a:t>
            </a:r>
          </a:p>
          <a:p>
            <a:pPr marL="342900" indent="-342900">
              <a:buAutoNum type="arabicPeriod"/>
            </a:pPr>
            <a:r>
              <a:rPr lang="en-US" sz="1100" dirty="0"/>
              <a:t>Expanding waste management capacity by deploying sustainable waste infrastructure to handle current volumes sustainably.</a:t>
            </a:r>
          </a:p>
          <a:p>
            <a:pPr marL="0" indent="0">
              <a:buNone/>
            </a:pPr>
            <a:r>
              <a:rPr lang="en-US" sz="1100" dirty="0"/>
              <a:t>Both strategies can be fostered through one public sector instrument: public procurement. To implement the waste reduction targets, public procurement plays an important role in creating opportunities for municipalities and their capacities to realize the new circular economy. </a:t>
            </a:r>
          </a:p>
          <a:p>
            <a:pPr marL="0" indent="0">
              <a:buNone/>
            </a:pPr>
            <a:r>
              <a:rPr lang="en-US" sz="1100" dirty="0"/>
              <a:t>Various stages of the public procurement cycle can be tweaked to reduce the generation of plastic waste. </a:t>
            </a:r>
          </a:p>
          <a:p>
            <a:pPr marL="0" indent="0">
              <a:buNone/>
            </a:pPr>
            <a:r>
              <a:rPr lang="en-US" sz="1100" dirty="0"/>
              <a:t>This ranges from prioritizing recyclable products as well as products with remanufactured or refurbished elements, through defining specifications that encourage the use of plastic substitutes, to </a:t>
            </a:r>
            <a:r>
              <a:rPr lang="en-US" sz="1100" dirty="0" err="1"/>
              <a:t>favouring</a:t>
            </a:r>
            <a:r>
              <a:rPr lang="en-US" sz="1100" dirty="0"/>
              <a:t> holistic business models that complement product delivery by waste reduction services during the use and end-of-life phases. </a:t>
            </a:r>
          </a:p>
          <a:p>
            <a:pPr marL="0" indent="0">
              <a:buNone/>
            </a:pPr>
            <a:r>
              <a:rPr lang="en-US" sz="1100" dirty="0"/>
              <a:t>Beyond tenders for circular goods and services, the public sector will need to invest in appropriate infrastructure to divert waste streams and create feedback mechanisms to “close the loops” for the circular economy. </a:t>
            </a:r>
          </a:p>
          <a:p>
            <a:pPr marL="342900" indent="-342900">
              <a:buAutoNum type="arabicPeriod"/>
            </a:pPr>
            <a:endParaRPr lang="en-US" sz="1100" dirty="0"/>
          </a:p>
          <a:p>
            <a:pPr>
              <a:spcBef>
                <a:spcPts val="0"/>
              </a:spcBef>
              <a:spcAft>
                <a:spcPts val="634"/>
              </a:spcAft>
            </a:pPr>
            <a:r>
              <a:rPr lang="en-GB" sz="1100" dirty="0"/>
              <a:t>Adopting a circular approach, whereby resources are kept in use for as long as possible, the maximum value is extracted from them whilst in use and then products and materials are recovered and regenerated at the end of a product’s viable life cycle can deliver a range of benefits for: </a:t>
            </a:r>
          </a:p>
          <a:p>
            <a:pPr marL="301981" indent="-301981">
              <a:spcBef>
                <a:spcPts val="0"/>
              </a:spcBef>
              <a:spcAft>
                <a:spcPts val="634"/>
              </a:spcAft>
              <a:buFont typeface="Arial" panose="020B0604020202020204" pitchFamily="34" charset="0"/>
              <a:buChar char="•"/>
            </a:pPr>
            <a:r>
              <a:rPr lang="en-GB" sz="1100" dirty="0"/>
              <a:t>the environment, by cutting waste, the use of virgin materials and related carbon emissions; </a:t>
            </a:r>
          </a:p>
          <a:p>
            <a:pPr marL="301981" indent="-301981">
              <a:spcBef>
                <a:spcPts val="0"/>
              </a:spcBef>
              <a:spcAft>
                <a:spcPts val="634"/>
              </a:spcAft>
              <a:buFont typeface="Arial" panose="020B0604020202020204" pitchFamily="34" charset="0"/>
              <a:buChar char="•"/>
            </a:pPr>
            <a:r>
              <a:rPr lang="en-GB" sz="1100" dirty="0"/>
              <a:t>the economy, by improving productivity and opening up new markets, and; </a:t>
            </a:r>
          </a:p>
          <a:p>
            <a:pPr marL="301981" indent="-301981">
              <a:spcBef>
                <a:spcPts val="0"/>
              </a:spcBef>
              <a:spcAft>
                <a:spcPts val="634"/>
              </a:spcAft>
              <a:buFont typeface="Arial" panose="020B0604020202020204" pitchFamily="34" charset="0"/>
              <a:buChar char="•"/>
            </a:pPr>
            <a:r>
              <a:rPr lang="en-GB" sz="1100" dirty="0"/>
              <a:t>communities, by providing local employment opportunities and lower cost options to access the goods we need.</a:t>
            </a:r>
          </a:p>
          <a:p>
            <a:pPr marL="301981" indent="-301981">
              <a:spcBef>
                <a:spcPts val="0"/>
              </a:spcBef>
              <a:spcAft>
                <a:spcPts val="634"/>
              </a:spcAft>
              <a:buFont typeface="Arial" panose="020B0604020202020204" pitchFamily="34" charset="0"/>
              <a:buChar char="•"/>
            </a:pPr>
            <a:r>
              <a:rPr lang="en-GB" sz="1100" dirty="0"/>
              <a:t>It also has the potential to help address supply chain disruption – reducing reliance on new materials and products reduces supply chain risks.</a:t>
            </a:r>
          </a:p>
          <a:p>
            <a:pPr marL="301981" indent="-301981">
              <a:spcBef>
                <a:spcPts val="0"/>
              </a:spcBef>
              <a:spcAft>
                <a:spcPts val="634"/>
              </a:spcAft>
              <a:buFont typeface="Arial" panose="020B0604020202020204" pitchFamily="34" charset="0"/>
              <a:buChar char="•"/>
            </a:pPr>
            <a:r>
              <a:rPr lang="en-GB" sz="1100" dirty="0"/>
              <a:t>Circular approaches can therefore be part of the solution to addressing the climate emergency</a:t>
            </a:r>
          </a:p>
          <a:p>
            <a:pPr>
              <a:spcBef>
                <a:spcPts val="0"/>
              </a:spcBef>
              <a:spcAft>
                <a:spcPts val="634"/>
              </a:spcAft>
            </a:pPr>
            <a:endParaRPr lang="en-GB" sz="1100" dirty="0"/>
          </a:p>
          <a:p>
            <a:pPr marL="342900" indent="-342900">
              <a:buAutoNum type="arabicPeriod"/>
            </a:pPr>
            <a:endParaRPr lang="en-GB" sz="110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C1E6D7-BAFA-4050-B61E-24681966864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335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020" y="3134034"/>
            <a:ext cx="8752462" cy="3594402"/>
          </a:xfrm>
          <a:prstGeom prst="rect">
            <a:avLst/>
          </a:prstGeom>
        </p:spPr>
        <p:txBody>
          <a:bodyPr/>
          <a:lstStyle/>
          <a:p>
            <a:r>
              <a:rPr lang="en-GB" sz="1100" dirty="0"/>
              <a:t>Circular procurement lifecycle principles are about asking simple questions early on in the procurement cycle. Setting objectives and ambitions means applying a life cycle approach.</a:t>
            </a:r>
          </a:p>
          <a:p>
            <a:endParaRPr lang="en-GB" sz="1100" dirty="0"/>
          </a:p>
          <a:p>
            <a:r>
              <a:rPr lang="en-GB" sz="1100" dirty="0"/>
              <a:t>Following the procurement lifecycle stages, particularly around rethinking the need to buy at all (e.g. are there alternative circular business models to ownership), then addressing the five key questions across the whole product / service lifecycle will enable a more circular outcome and identify potential for savings.</a:t>
            </a:r>
          </a:p>
          <a:p>
            <a:endParaRPr lang="en-GB" sz="1100" dirty="0"/>
          </a:p>
          <a:p>
            <a:r>
              <a:rPr lang="en-GB" sz="1100" dirty="0"/>
              <a:t>It is important to consider the life cycle of the product/ service or works so that opportunities for plastics waste reduction can be identified.</a:t>
            </a:r>
          </a:p>
          <a:p>
            <a:pPr defTabSz="470687" eaLnBrk="0" fontAlgn="base" hangingPunct="0">
              <a:spcBef>
                <a:spcPct val="30000"/>
              </a:spcBef>
              <a:spcAft>
                <a:spcPct val="0"/>
              </a:spcAft>
              <a:defRPr/>
            </a:pPr>
            <a:r>
              <a:rPr lang="en-GB" sz="1100" dirty="0"/>
              <a:t>Introduce link between achieving different goals and the lifecycle of a device. Think about impacts across whole life cycle as early as possible.</a:t>
            </a:r>
          </a:p>
          <a:p>
            <a:r>
              <a:rPr lang="en-GB" sz="1100" dirty="0"/>
              <a:t>Consideration at initial purchase will help in the procurement of repair and maintenance services as well as waste management/end of life services at end of life, according to ownership decisions.</a:t>
            </a:r>
          </a:p>
          <a:p>
            <a:pPr marL="294180" indent="-294180">
              <a:spcAft>
                <a:spcPts val="618"/>
              </a:spcAft>
              <a:buFont typeface="Arial" panose="020B0604020202020204" pitchFamily="34" charset="0"/>
              <a:buChar char="•"/>
            </a:pPr>
            <a:r>
              <a:rPr lang="en-GB" sz="1100" dirty="0"/>
              <a:t>Keep resources in use for as long as possible.</a:t>
            </a:r>
          </a:p>
          <a:p>
            <a:pPr marL="294180" indent="-294180">
              <a:spcAft>
                <a:spcPts val="618"/>
              </a:spcAft>
              <a:buFont typeface="Arial" panose="020B0604020202020204" pitchFamily="34" charset="0"/>
              <a:buChar char="•"/>
            </a:pPr>
            <a:r>
              <a:rPr lang="en-GB" sz="1100" dirty="0"/>
              <a:t>Extract maximum value from them whilst in use.</a:t>
            </a:r>
          </a:p>
          <a:p>
            <a:pPr marL="294180" indent="-294180">
              <a:spcAft>
                <a:spcPts val="618"/>
              </a:spcAft>
              <a:buFont typeface="Arial" panose="020B0604020202020204" pitchFamily="34" charset="0"/>
              <a:buChar char="•"/>
            </a:pPr>
            <a:r>
              <a:rPr lang="en-GB" sz="1100" dirty="0"/>
              <a:t>At the end of a product, material or asset’s viable life cycle they are recovered and regenerated.</a:t>
            </a:r>
          </a:p>
          <a:p>
            <a:pPr marL="294180" indent="-294180">
              <a:spcAft>
                <a:spcPts val="618"/>
              </a:spcAft>
              <a:buFont typeface="Arial" panose="020B0604020202020204" pitchFamily="34" charset="0"/>
              <a:buChar char="•"/>
            </a:pPr>
            <a:r>
              <a:rPr lang="en-GB" sz="1100" dirty="0"/>
              <a:t>Closing energy and material loops at the maximum value within supply chains across whole life cycle.</a:t>
            </a:r>
          </a:p>
          <a:p>
            <a:pPr>
              <a:spcAft>
                <a:spcPts val="618"/>
              </a:spcAft>
            </a:pPr>
            <a:endParaRPr lang="en-GB" sz="1100" dirty="0"/>
          </a:p>
          <a:p>
            <a:pPr>
              <a:spcAft>
                <a:spcPts val="618"/>
              </a:spcAft>
            </a:pPr>
            <a:r>
              <a:rPr lang="en-GB" sz="1100" dirty="0"/>
              <a:t>Introduce Life Cycle Impact Mapping as a tool (it can be simple as well as more complex depending on the approach taken) that could be used to start the consideration of risks and opportunities.</a:t>
            </a:r>
          </a:p>
        </p:txBody>
      </p:sp>
      <p:sp>
        <p:nvSpPr>
          <p:cNvPr id="4" name="Slide Number Placeholder 3"/>
          <p:cNvSpPr>
            <a:spLocks noGrp="1"/>
          </p:cNvSpPr>
          <p:nvPr>
            <p:ph type="sldNum" sz="quarter" idx="10"/>
          </p:nvPr>
        </p:nvSpPr>
        <p:spPr/>
        <p:txBody>
          <a:bodyPr/>
          <a:lstStyle/>
          <a:p>
            <a:pPr defTabSz="994657">
              <a:defRPr/>
            </a:pPr>
            <a:fld id="{EDDDEFCA-BA80-42DE-A08A-770A6CEF1D9D}" type="slidenum">
              <a:rPr lang="en-GB" altLang="en-US">
                <a:solidFill>
                  <a:prstClr val="black"/>
                </a:solidFill>
                <a:latin typeface="Calibri" panose="020F0502020204030204"/>
                <a:cs typeface="Arial" panose="020B0604020202020204" pitchFamily="34" charset="0"/>
              </a:rPr>
              <a:pPr defTabSz="994657">
                <a:defRPr/>
              </a:pPr>
              <a:t>23</a:t>
            </a:fld>
            <a:endParaRPr lang="en-GB" altLang="en-US" dirty="0">
              <a:solidFill>
                <a:prstClr val="black"/>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1197549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020" y="3134034"/>
            <a:ext cx="8752462" cy="3594402"/>
          </a:xfrm>
          <a:prstGeom prst="rect">
            <a:avLst/>
          </a:prstGeom>
        </p:spPr>
        <p:txBody>
          <a:bodyPr/>
          <a:lstStyle/>
          <a:p>
            <a:pPr defTabSz="941375">
              <a:defRPr/>
            </a:pPr>
            <a:r>
              <a:rPr lang="en-GB" dirty="0"/>
              <a:t>The City of Toronto’s development of circular procurement principles with support from the Circular Innovation Council and Dutch government has now been recognised by the Ellen MacArthur Foundation as a global case study. </a:t>
            </a:r>
            <a:r>
              <a:rPr lang="en-GB" dirty="0">
                <a:hlinkClick r:id="rId3"/>
              </a:rPr>
              <a:t>Circular economy procurement plan and framework: Toronto (ellenmacarthurfoundation.org)</a:t>
            </a:r>
            <a:endParaRPr lang="en-GB" dirty="0"/>
          </a:p>
          <a:p>
            <a:pPr defTabSz="941375">
              <a:defRPr/>
            </a:pPr>
            <a:endParaRPr lang="en-GB" dirty="0"/>
          </a:p>
        </p:txBody>
      </p:sp>
      <p:sp>
        <p:nvSpPr>
          <p:cNvPr id="4" name="Slide Number Placeholder 3"/>
          <p:cNvSpPr>
            <a:spLocks noGrp="1"/>
          </p:cNvSpPr>
          <p:nvPr>
            <p:ph type="sldNum" sz="quarter" idx="5"/>
          </p:nvPr>
        </p:nvSpPr>
        <p:spPr/>
        <p:txBody>
          <a:bodyPr/>
          <a:lstStyle/>
          <a:p>
            <a:fld id="{1EC1E6D7-BAFA-4050-B61E-24681966864C}" type="slidenum">
              <a:rPr lang="es-ES" smtClean="0"/>
              <a:t>24</a:t>
            </a:fld>
            <a:endParaRPr lang="es-ES"/>
          </a:p>
        </p:txBody>
      </p:sp>
    </p:spTree>
    <p:extLst>
      <p:ext uri="{BB962C8B-B14F-4D97-AF65-F5344CB8AC3E}">
        <p14:creationId xmlns:p14="http://schemas.microsoft.com/office/powerpoint/2010/main" val="663767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020" y="3134034"/>
            <a:ext cx="8752462" cy="3594402"/>
          </a:xfrm>
          <a:prstGeom prst="rect">
            <a:avLst/>
          </a:prstGeom>
        </p:spPr>
        <p:txBody>
          <a:bodyPr/>
          <a:lstStyle/>
          <a:p>
            <a:pPr defTabSz="941375">
              <a:defRPr/>
            </a:pPr>
            <a:r>
              <a:rPr lang="en-GB" dirty="0"/>
              <a:t>Discuss how does this reduce plastics waste?</a:t>
            </a:r>
          </a:p>
          <a:p>
            <a:endParaRPr lang="en-US" dirty="0"/>
          </a:p>
          <a:p>
            <a:r>
              <a:rPr lang="en-US" dirty="0"/>
              <a:t>Ensuring plastics waste that would otherwise enter waste stream can be recycled. </a:t>
            </a:r>
          </a:p>
          <a:p>
            <a:endParaRPr lang="en-US" dirty="0"/>
          </a:p>
          <a:p>
            <a:r>
              <a:rPr lang="en-US" dirty="0"/>
              <a:t>Discuss with delegates the above example and the extent or otherwise to which it gets to the root cause of the problem.</a:t>
            </a:r>
            <a:endParaRPr lang="en-GB" dirty="0"/>
          </a:p>
        </p:txBody>
      </p:sp>
      <p:sp>
        <p:nvSpPr>
          <p:cNvPr id="4" name="Slide Number Placeholder 3"/>
          <p:cNvSpPr>
            <a:spLocks noGrp="1"/>
          </p:cNvSpPr>
          <p:nvPr>
            <p:ph type="sldNum" sz="quarter" idx="5"/>
          </p:nvPr>
        </p:nvSpPr>
        <p:spPr/>
        <p:txBody>
          <a:bodyPr/>
          <a:lstStyle/>
          <a:p>
            <a:fld id="{1EC1E6D7-BAFA-4050-B61E-24681966864C}" type="slidenum">
              <a:rPr lang="es-ES" smtClean="0"/>
              <a:t>25</a:t>
            </a:fld>
            <a:endParaRPr lang="es-ES"/>
          </a:p>
        </p:txBody>
      </p:sp>
    </p:spTree>
    <p:extLst>
      <p:ext uri="{BB962C8B-B14F-4D97-AF65-F5344CB8AC3E}">
        <p14:creationId xmlns:p14="http://schemas.microsoft.com/office/powerpoint/2010/main" val="3048309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020" y="3134034"/>
            <a:ext cx="8752462" cy="3594402"/>
          </a:xfrm>
          <a:prstGeom prst="rect">
            <a:avLst/>
          </a:prstGeom>
        </p:spPr>
        <p:txBody>
          <a:bodyPr/>
          <a:lstStyle/>
          <a:p>
            <a:r>
              <a:rPr lang="en-GB" sz="1100" dirty="0"/>
              <a:t>Stress the importance of considering alternatives and not defaulting to historic procurement without asking ‘Why?’</a:t>
            </a:r>
          </a:p>
          <a:p>
            <a:endParaRPr lang="en-GB" sz="1100" dirty="0"/>
          </a:p>
          <a:p>
            <a:r>
              <a:rPr lang="en-GB" sz="1100" dirty="0"/>
              <a:t>It is recognised that this needs to involve key stakeholders – for example finance (as some choices may mean shifting from capital to revenue budgets and it is important to understand the full life cycle costs of planned procurements e.g. waste costs that may be within someone else’s budget or fall in some time to come). </a:t>
            </a:r>
          </a:p>
        </p:txBody>
      </p:sp>
      <p:sp>
        <p:nvSpPr>
          <p:cNvPr id="4" name="Slide Number Placeholder 3"/>
          <p:cNvSpPr>
            <a:spLocks noGrp="1"/>
          </p:cNvSpPr>
          <p:nvPr>
            <p:ph type="sldNum" sz="quarter" idx="5"/>
          </p:nvPr>
        </p:nvSpPr>
        <p:spPr/>
        <p:txBody>
          <a:bodyPr/>
          <a:lstStyle/>
          <a:p>
            <a:pPr>
              <a:defRPr/>
            </a:pPr>
            <a:fld id="{207BE422-7BBF-4C5D-84E7-42DC2330AB06}" type="slidenum">
              <a:rPr lang="en-US" altLang="en-US" smtClean="0"/>
              <a:pPr>
                <a:defRPr/>
              </a:pPr>
              <a:t>26</a:t>
            </a:fld>
            <a:endParaRPr lang="en-US" altLang="en-US"/>
          </a:p>
        </p:txBody>
      </p:sp>
    </p:spTree>
    <p:extLst>
      <p:ext uri="{BB962C8B-B14F-4D97-AF65-F5344CB8AC3E}">
        <p14:creationId xmlns:p14="http://schemas.microsoft.com/office/powerpoint/2010/main" val="3595226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020" y="3134034"/>
            <a:ext cx="8752462" cy="3594402"/>
          </a:xfrm>
          <a:prstGeom prst="rect">
            <a:avLst/>
          </a:prstGeom>
        </p:spPr>
        <p:txBody>
          <a:bodyPr/>
          <a:lstStyle/>
          <a:p>
            <a:r>
              <a:rPr lang="en-GB" sz="1100" dirty="0"/>
              <a:t>Innovation is an important element of the shift to a circular economy and plastics waste reduction.</a:t>
            </a:r>
          </a:p>
          <a:p>
            <a:r>
              <a:rPr lang="en-GB" sz="1100" dirty="0"/>
              <a:t>This includes:</a:t>
            </a:r>
          </a:p>
          <a:p>
            <a:pPr defTabSz="941375">
              <a:defRPr/>
            </a:pPr>
            <a:r>
              <a:rPr lang="en-GB" sz="1100" b="1" dirty="0"/>
              <a:t>Canadian Plastics Innovation Challenges – Environment and Climate Change Canada </a:t>
            </a:r>
          </a:p>
          <a:p>
            <a:endParaRPr lang="en-GB" sz="1100" dirty="0"/>
          </a:p>
          <a:p>
            <a:r>
              <a:rPr lang="en-GB" sz="1100" dirty="0"/>
              <a:t>Other examples include Canadian Ontario example </a:t>
            </a:r>
            <a:r>
              <a:rPr lang="en-GB" sz="1100" dirty="0" err="1"/>
              <a:t>GreenMantra</a:t>
            </a:r>
            <a:r>
              <a:rPr lang="en-GB" sz="1100" dirty="0"/>
              <a:t> (https://greenmantra.com/) and the Scottish example </a:t>
            </a:r>
            <a:r>
              <a:rPr lang="en-GB" sz="1100" dirty="0" err="1"/>
              <a:t>MacRebur</a:t>
            </a:r>
            <a:r>
              <a:rPr lang="en-GB" sz="1100" dirty="0"/>
              <a:t> plastic and aggregate mix (https://macrebur.com/) – waste plastics is added to aggregate mix (improves structure and bonding). How circular is this, given that it is taking waste plastics and reusing it, with limited ability to extract value when road is re-laid? Does it reduce plastic waste?</a:t>
            </a:r>
          </a:p>
          <a:p>
            <a:endParaRPr lang="en-GB" sz="1100" dirty="0"/>
          </a:p>
          <a:p>
            <a:r>
              <a:rPr lang="en-GB" sz="1100" dirty="0"/>
              <a:t>In reality this is one of many solutions needed.</a:t>
            </a:r>
          </a:p>
        </p:txBody>
      </p:sp>
      <p:sp>
        <p:nvSpPr>
          <p:cNvPr id="4" name="Slide Number Placeholder 3"/>
          <p:cNvSpPr>
            <a:spLocks noGrp="1"/>
          </p:cNvSpPr>
          <p:nvPr>
            <p:ph type="sldNum" sz="quarter" idx="5"/>
          </p:nvPr>
        </p:nvSpPr>
        <p:spPr/>
        <p:txBody>
          <a:bodyPr/>
          <a:lstStyle/>
          <a:p>
            <a:pPr>
              <a:defRPr/>
            </a:pPr>
            <a:fld id="{207BE422-7BBF-4C5D-84E7-42DC2330AB06}" type="slidenum">
              <a:rPr lang="en-US" altLang="en-US" smtClean="0"/>
              <a:pPr>
                <a:defRPr/>
              </a:pPr>
              <a:t>27</a:t>
            </a:fld>
            <a:endParaRPr lang="en-US" altLang="en-US"/>
          </a:p>
        </p:txBody>
      </p:sp>
    </p:spTree>
    <p:extLst>
      <p:ext uri="{BB962C8B-B14F-4D97-AF65-F5344CB8AC3E}">
        <p14:creationId xmlns:p14="http://schemas.microsoft.com/office/powerpoint/2010/main" val="3434788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020" y="3134034"/>
            <a:ext cx="8752462" cy="3594402"/>
          </a:xfrm>
          <a:prstGeom prst="rect">
            <a:avLst/>
          </a:prstGeom>
        </p:spPr>
        <p:txBody>
          <a:bodyPr/>
          <a:lstStyle/>
          <a:p>
            <a:pPr defTabSz="941375">
              <a:defRPr/>
            </a:pPr>
            <a:r>
              <a:rPr lang="en-US" sz="1100" dirty="0">
                <a:solidFill>
                  <a:srgbClr val="000000"/>
                </a:solidFill>
              </a:rPr>
              <a:t>Buyers must understand the maturity of markets regarding circularity and how they may reduce plastics waste. This includes:</a:t>
            </a:r>
          </a:p>
          <a:p>
            <a:pPr defTabSz="941375">
              <a:defRPr/>
            </a:pPr>
            <a:r>
              <a:rPr lang="en-US" sz="1100" b="1" dirty="0">
                <a:solidFill>
                  <a:srgbClr val="000000"/>
                </a:solidFill>
              </a:rPr>
              <a:t>Design</a:t>
            </a:r>
            <a:br>
              <a:rPr lang="en-US" sz="1100" dirty="0">
                <a:solidFill>
                  <a:srgbClr val="000000"/>
                </a:solidFill>
              </a:rPr>
            </a:br>
            <a:r>
              <a:rPr lang="en-US" sz="1100" dirty="0">
                <a:solidFill>
                  <a:srgbClr val="000000"/>
                </a:solidFill>
              </a:rPr>
              <a:t>Products are made using regenerative materials and modular design techniques in order to be longer-lasting and easier to disassemble and repair, in essence, to design out waste.</a:t>
            </a:r>
            <a:endParaRPr lang="en-US" sz="1100" dirty="0">
              <a:solidFill>
                <a:prstClr val="black"/>
              </a:solidFill>
            </a:endParaRPr>
          </a:p>
          <a:p>
            <a:pPr defTabSz="941375">
              <a:defRPr/>
            </a:pPr>
            <a:r>
              <a:rPr lang="en-US" sz="1100" b="1" dirty="0">
                <a:solidFill>
                  <a:srgbClr val="000000"/>
                </a:solidFill>
              </a:rPr>
              <a:t>Re-use and repair</a:t>
            </a:r>
            <a:br>
              <a:rPr lang="en-US" sz="1100" dirty="0">
                <a:solidFill>
                  <a:srgbClr val="000000"/>
                </a:solidFill>
              </a:rPr>
            </a:br>
            <a:r>
              <a:rPr lang="en-US" sz="1100" dirty="0">
                <a:solidFill>
                  <a:srgbClr val="000000"/>
                </a:solidFill>
              </a:rPr>
              <a:t>Product life cycles are extended by maintenance and repair, so they remain in their original use for as long as possible. This could include manufacturers retaining ownership of their products and implementing re-use and repair services.</a:t>
            </a:r>
          </a:p>
          <a:p>
            <a:pPr defTabSz="941375">
              <a:defRPr/>
            </a:pPr>
            <a:r>
              <a:rPr lang="en-US" sz="1100" b="1" dirty="0">
                <a:solidFill>
                  <a:srgbClr val="000000"/>
                </a:solidFill>
              </a:rPr>
              <a:t>Remanufacturing and Reuse</a:t>
            </a:r>
            <a:br>
              <a:rPr lang="en-US" sz="1100" dirty="0">
                <a:solidFill>
                  <a:srgbClr val="000000"/>
                </a:solidFill>
              </a:rPr>
            </a:br>
            <a:r>
              <a:rPr lang="en-US" sz="1100" dirty="0">
                <a:solidFill>
                  <a:srgbClr val="000000"/>
                </a:solidFill>
              </a:rPr>
              <a:t>Extending the lifetime of products at the end of their ‘first life’ by repurposing them or enabling other, subsequent uses.</a:t>
            </a:r>
          </a:p>
          <a:p>
            <a:pPr defTabSz="941375">
              <a:defRPr/>
            </a:pPr>
            <a:r>
              <a:rPr lang="en-US" sz="1100" b="1" dirty="0">
                <a:solidFill>
                  <a:srgbClr val="000000"/>
                </a:solidFill>
              </a:rPr>
              <a:t>Recycling</a:t>
            </a:r>
            <a:br>
              <a:rPr lang="en-US" sz="1100" dirty="0">
                <a:solidFill>
                  <a:srgbClr val="000000"/>
                </a:solidFill>
              </a:rPr>
            </a:br>
            <a:r>
              <a:rPr lang="en-US" sz="1100" dirty="0">
                <a:solidFill>
                  <a:srgbClr val="000000"/>
                </a:solidFill>
              </a:rPr>
              <a:t>Products can be easily separated into component parts and materials, enabling reprocessing of existing materials in new products, retaining value and displacing the use of virgin raw materials.</a:t>
            </a:r>
          </a:p>
          <a:p>
            <a:pPr defTabSz="941375">
              <a:defRPr/>
            </a:pPr>
            <a:r>
              <a:rPr lang="en-US" sz="1100" b="1" dirty="0">
                <a:solidFill>
                  <a:srgbClr val="000000"/>
                </a:solidFill>
              </a:rPr>
              <a:t>Circular Business Models </a:t>
            </a:r>
            <a:r>
              <a:rPr lang="en-US" sz="1100" dirty="0">
                <a:solidFill>
                  <a:srgbClr val="000000"/>
                </a:solidFill>
              </a:rPr>
              <a:t>which may include ownership remaining with the supplier/ manufacturer – enabling greater control over the production and management of a product or asset, and therefore a built in incentive to produce a product or asset that lasts. More details are provided later in this module.</a:t>
            </a:r>
            <a:endParaRPr lang="en-US" sz="1100" dirty="0">
              <a:solidFill>
                <a:prstClr val="black"/>
              </a:solidFill>
            </a:endParaRPr>
          </a:p>
          <a:p>
            <a:pPr defTabSz="941375">
              <a:defRPr/>
            </a:pPr>
            <a:endParaRPr lang="en-US" sz="800" dirty="0">
              <a:solidFill>
                <a:prstClr val="black"/>
              </a:solidFill>
              <a:latin typeface="Microsoft Sans Serif" panose="020B0604020202020204" pitchFamily="34" charset="0"/>
            </a:endParaRPr>
          </a:p>
          <a:p>
            <a:pPr defTabSz="941375">
              <a:defRPr/>
            </a:pPr>
            <a:endParaRPr lang="en-US" sz="800" dirty="0">
              <a:solidFill>
                <a:prstClr val="black"/>
              </a:solidFill>
              <a:latin typeface="Microsoft Sans Serif" panose="020B0604020202020204" pitchFamily="34" charset="0"/>
            </a:endParaRPr>
          </a:p>
          <a:p>
            <a:pPr defTabSz="941375">
              <a:defRPr/>
            </a:pPr>
            <a:endParaRPr lang="en-US" sz="800" dirty="0">
              <a:solidFill>
                <a:prstClr val="black"/>
              </a:solidFill>
              <a:latin typeface="Microsoft Sans Serif"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1EC1E6D7-BAFA-4050-B61E-24681966864C}" type="slidenum">
              <a:rPr lang="es-ES" smtClean="0"/>
              <a:t>28</a:t>
            </a:fld>
            <a:endParaRPr lang="es-ES"/>
          </a:p>
        </p:txBody>
      </p:sp>
    </p:spTree>
    <p:extLst>
      <p:ext uri="{BB962C8B-B14F-4D97-AF65-F5344CB8AC3E}">
        <p14:creationId xmlns:p14="http://schemas.microsoft.com/office/powerpoint/2010/main" val="10555004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020" y="3134034"/>
            <a:ext cx="8752462" cy="3594402"/>
          </a:xfrm>
          <a:prstGeom prst="rect">
            <a:avLst/>
          </a:prstGeom>
        </p:spPr>
        <p:txBody>
          <a:bodyPr/>
          <a:lstStyle/>
          <a:p>
            <a:r>
              <a:rPr lang="en-GB" dirty="0"/>
              <a:t>CFS+ is a community based programme from the Government Innovation, Science and Economic Development Canada ( ISED ) which works with Canadians in all areas of the economy and in all parts of the country.</a:t>
            </a:r>
          </a:p>
          <a:p>
            <a:endParaRPr lang="en-GB" dirty="0"/>
          </a:p>
          <a:p>
            <a:r>
              <a:rPr lang="en-GB" dirty="0"/>
              <a:t>GC Surplus sells surplus federal government assets such as furniture, cars, trucks, boats, farm equipment, and large-volume materials, such as metal, wood, or textiles. It doesn’t sell used computer and electronic equipment yet.</a:t>
            </a:r>
          </a:p>
          <a:p>
            <a:endParaRPr lang="en-GB" dirty="0"/>
          </a:p>
          <a:p>
            <a:r>
              <a:rPr lang="en-GB" dirty="0"/>
              <a:t>Discuss how does this reduce plastics waste?</a:t>
            </a:r>
          </a:p>
          <a:p>
            <a:endParaRPr lang="en-GB" dirty="0"/>
          </a:p>
          <a:p>
            <a:r>
              <a:rPr lang="en-GB" dirty="0"/>
              <a:t>Avoids otherwise redundant items entering waste streams.  Extends product lifetimes. Displaces virgin materials and associated energy costs.</a:t>
            </a:r>
          </a:p>
          <a:p>
            <a:r>
              <a:rPr lang="en-GB" dirty="0"/>
              <a:t>Social value – skills and job opportunities.</a:t>
            </a:r>
          </a:p>
        </p:txBody>
      </p:sp>
      <p:sp>
        <p:nvSpPr>
          <p:cNvPr id="4" name="Slide Number Placeholder 3"/>
          <p:cNvSpPr>
            <a:spLocks noGrp="1"/>
          </p:cNvSpPr>
          <p:nvPr>
            <p:ph type="sldNum" sz="quarter" idx="5"/>
          </p:nvPr>
        </p:nvSpPr>
        <p:spPr/>
        <p:txBody>
          <a:bodyPr/>
          <a:lstStyle/>
          <a:p>
            <a:fld id="{1EC1E6D7-BAFA-4050-B61E-24681966864C}" type="slidenum">
              <a:rPr lang="es-ES" smtClean="0"/>
              <a:t>29</a:t>
            </a:fld>
            <a:endParaRPr lang="es-ES"/>
          </a:p>
        </p:txBody>
      </p:sp>
    </p:spTree>
    <p:extLst>
      <p:ext uri="{BB962C8B-B14F-4D97-AF65-F5344CB8AC3E}">
        <p14:creationId xmlns:p14="http://schemas.microsoft.com/office/powerpoint/2010/main" val="4954211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020" y="3134034"/>
            <a:ext cx="8752462" cy="3594402"/>
          </a:xfrm>
          <a:prstGeom prst="rect">
            <a:avLst/>
          </a:prstGeom>
        </p:spPr>
        <p:txBody>
          <a:bodyPr/>
          <a:lstStyle/>
          <a:p>
            <a:pPr defTabSz="941375">
              <a:defRPr/>
            </a:pPr>
            <a:r>
              <a:rPr lang="en-GB" dirty="0"/>
              <a:t>Discuss how does this reduce plastics waste? E.g. substitution and reducing dependency on fossil-based plastics.</a:t>
            </a:r>
          </a:p>
          <a:p>
            <a:endParaRPr lang="en-GB" dirty="0"/>
          </a:p>
          <a:p>
            <a:r>
              <a:rPr lang="en-GB" dirty="0"/>
              <a:t>Innovation in bio-based and compostable materials to reduce embodied carbon within packaging/ avoid waste through composting. </a:t>
            </a:r>
          </a:p>
        </p:txBody>
      </p:sp>
      <p:sp>
        <p:nvSpPr>
          <p:cNvPr id="4" name="Slide Number Placeholder 3"/>
          <p:cNvSpPr>
            <a:spLocks noGrp="1"/>
          </p:cNvSpPr>
          <p:nvPr>
            <p:ph type="sldNum" sz="quarter" idx="5"/>
          </p:nvPr>
        </p:nvSpPr>
        <p:spPr/>
        <p:txBody>
          <a:bodyPr/>
          <a:lstStyle/>
          <a:p>
            <a:fld id="{1EC1E6D7-BAFA-4050-B61E-24681966864C}" type="slidenum">
              <a:rPr lang="es-ES" smtClean="0"/>
              <a:t>30</a:t>
            </a:fld>
            <a:endParaRPr lang="es-ES"/>
          </a:p>
        </p:txBody>
      </p:sp>
    </p:spTree>
    <p:extLst>
      <p:ext uri="{BB962C8B-B14F-4D97-AF65-F5344CB8AC3E}">
        <p14:creationId xmlns:p14="http://schemas.microsoft.com/office/powerpoint/2010/main" val="1194836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4975" y="287338"/>
            <a:ext cx="4137025" cy="2327275"/>
          </a:xfrm>
        </p:spPr>
      </p:sp>
      <p:sp>
        <p:nvSpPr>
          <p:cNvPr id="3" name="Notes Placeholder 2"/>
          <p:cNvSpPr>
            <a:spLocks noGrp="1"/>
          </p:cNvSpPr>
          <p:nvPr>
            <p:ph type="body" idx="1"/>
          </p:nvPr>
        </p:nvSpPr>
        <p:spPr>
          <a:xfrm>
            <a:off x="668020" y="3134034"/>
            <a:ext cx="8752462" cy="3594402"/>
          </a:xfrm>
          <a:prstGeom prst="rect">
            <a:avLst/>
          </a:prstGeom>
        </p:spPr>
        <p:txBody>
          <a:bodyPr/>
          <a:lstStyle/>
          <a:p>
            <a:r>
              <a:rPr lang="en-GB" sz="1000" dirty="0">
                <a:latin typeface="+mn-lt"/>
              </a:rPr>
              <a:t>This slide shows that in terms of resource effort, most is commonly focussed on the tender stages where value added is least but effort is greatest. Effort up front can also potentially reduce time in tender stages.</a:t>
            </a:r>
          </a:p>
          <a:p>
            <a:endParaRPr lang="en-GB" sz="1000" dirty="0">
              <a:latin typeface="+mn-lt"/>
            </a:endParaRPr>
          </a:p>
          <a:p>
            <a:r>
              <a:rPr lang="en-GB" sz="1000" dirty="0">
                <a:latin typeface="+mn-lt"/>
              </a:rPr>
              <a:t>It is another way of presenting the earlier fishtail slide shown in module 1 but also highlights that contract management is typically poorly resourced but high in value add.</a:t>
            </a:r>
          </a:p>
          <a:p>
            <a:endParaRPr lang="en-GB" sz="1000" dirty="0">
              <a:latin typeface="+mn-lt"/>
            </a:endParaRPr>
          </a:p>
          <a:p>
            <a:r>
              <a:rPr lang="en-GB" sz="1000" dirty="0">
                <a:latin typeface="+mn-lt"/>
              </a:rPr>
              <a:t>The key question for the public sector bodies is how is this resource allocated? Is it procurement teams or the departments responsibility?</a:t>
            </a:r>
          </a:p>
          <a:p>
            <a:endParaRPr lang="en-GB" sz="1000" dirty="0">
              <a:latin typeface="+mn-lt"/>
            </a:endParaRPr>
          </a:p>
          <a:p>
            <a:pPr marL="294180" indent="-294180">
              <a:spcAft>
                <a:spcPts val="618"/>
              </a:spcAft>
              <a:buFont typeface="Wingdings" panose="05000000000000000000" pitchFamily="2" charset="2"/>
              <a:buChar char="§"/>
            </a:pPr>
            <a:r>
              <a:rPr lang="en-US" sz="1000" dirty="0">
                <a:latin typeface="+mn-lt"/>
              </a:rPr>
              <a:t>Consideration at the earliest opportunity is essential if greatest gains are to be made. </a:t>
            </a:r>
          </a:p>
          <a:p>
            <a:pPr marL="294180" indent="-294180">
              <a:spcAft>
                <a:spcPts val="618"/>
              </a:spcAft>
              <a:buFont typeface="Wingdings" panose="05000000000000000000" pitchFamily="2" charset="2"/>
              <a:buChar char="§"/>
            </a:pPr>
            <a:r>
              <a:rPr lang="en-US" sz="1000" dirty="0">
                <a:latin typeface="+mn-lt"/>
              </a:rPr>
              <a:t>Collaboration is key:</a:t>
            </a:r>
          </a:p>
          <a:p>
            <a:pPr marL="823703" lvl="1" indent="-353016">
              <a:spcAft>
                <a:spcPts val="618"/>
              </a:spcAft>
              <a:buFont typeface="Arial" panose="020B0604020202020204" pitchFamily="34" charset="0"/>
              <a:buChar char="•"/>
            </a:pPr>
            <a:r>
              <a:rPr lang="en-US" sz="1000" dirty="0">
                <a:latin typeface="+mn-lt"/>
              </a:rPr>
              <a:t>internally, </a:t>
            </a:r>
          </a:p>
          <a:p>
            <a:pPr marL="823703" lvl="1" indent="-353016">
              <a:spcAft>
                <a:spcPts val="618"/>
              </a:spcAft>
              <a:buFont typeface="Arial" panose="020B0604020202020204" pitchFamily="34" charset="0"/>
              <a:buChar char="•"/>
            </a:pPr>
            <a:r>
              <a:rPr lang="en-US" sz="1000" dirty="0">
                <a:latin typeface="+mn-lt"/>
              </a:rPr>
              <a:t>with markets,</a:t>
            </a:r>
          </a:p>
          <a:p>
            <a:pPr marL="823703" lvl="1" indent="-353016">
              <a:spcAft>
                <a:spcPts val="618"/>
              </a:spcAft>
              <a:buFont typeface="Arial" panose="020B0604020202020204" pitchFamily="34" charset="0"/>
              <a:buChar char="•"/>
            </a:pPr>
            <a:r>
              <a:rPr lang="en-US" sz="1000" dirty="0">
                <a:latin typeface="+mn-lt"/>
              </a:rPr>
              <a:t>with peers.</a:t>
            </a:r>
          </a:p>
          <a:p>
            <a:pPr marL="281105" lvl="1">
              <a:spcAft>
                <a:spcPts val="618"/>
              </a:spcAft>
            </a:pPr>
            <a:r>
              <a:rPr lang="en-US" sz="1000" dirty="0">
                <a:latin typeface="+mn-lt"/>
              </a:rPr>
              <a:t>to understand opportunities for delivering the optimum solution. </a:t>
            </a:r>
          </a:p>
          <a:p>
            <a:endParaRPr lang="en-GB" dirty="0"/>
          </a:p>
        </p:txBody>
      </p:sp>
      <p:sp>
        <p:nvSpPr>
          <p:cNvPr id="4" name="Slide Number Placeholder 3"/>
          <p:cNvSpPr>
            <a:spLocks noGrp="1"/>
          </p:cNvSpPr>
          <p:nvPr>
            <p:ph type="sldNum" sz="quarter" idx="5"/>
          </p:nvPr>
        </p:nvSpPr>
        <p:spPr/>
        <p:txBody>
          <a:bodyPr/>
          <a:lstStyle/>
          <a:p>
            <a:fld id="{CCB6AA4F-0EB6-6C44-8A46-A42D19EA5EB3}" type="slidenum">
              <a:rPr lang="en-US" smtClean="0"/>
              <a:t>31</a:t>
            </a:fld>
            <a:endParaRPr lang="en-US"/>
          </a:p>
        </p:txBody>
      </p:sp>
    </p:spTree>
    <p:extLst>
      <p:ext uri="{BB962C8B-B14F-4D97-AF65-F5344CB8AC3E}">
        <p14:creationId xmlns:p14="http://schemas.microsoft.com/office/powerpoint/2010/main" val="1335785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020" y="3134034"/>
            <a:ext cx="8752462" cy="3594402"/>
          </a:xfrm>
          <a:prstGeom prst="rect">
            <a:avLst/>
          </a:prstGeom>
        </p:spPr>
        <p:txBody>
          <a:bodyPr/>
          <a:lstStyle/>
          <a:p>
            <a:r>
              <a:rPr lang="en-GB" sz="1100" dirty="0"/>
              <a:t>This training is set up as 2 modules and:</a:t>
            </a:r>
          </a:p>
          <a:p>
            <a:pPr marL="294180" indent="-294180" defTabSz="941375">
              <a:buFont typeface="Arial" panose="020B0604020202020204" pitchFamily="34" charset="0"/>
              <a:buChar char="•"/>
              <a:defRPr/>
            </a:pPr>
            <a:r>
              <a:rPr lang="en-US" sz="1100" dirty="0" err="1"/>
              <a:t>TtT</a:t>
            </a:r>
            <a:r>
              <a:rPr lang="en-US" sz="1100" dirty="0"/>
              <a:t> slides and training</a:t>
            </a:r>
          </a:p>
          <a:p>
            <a:pPr marL="294180" indent="-294180" defTabSz="941375">
              <a:buFont typeface="Arial" panose="020B0604020202020204" pitchFamily="34" charset="0"/>
              <a:buChar char="•"/>
              <a:defRPr/>
            </a:pPr>
            <a:r>
              <a:rPr lang="en-US" sz="1100" dirty="0"/>
              <a:t>Resource pack with action plan, templates, checklists and case studies.</a:t>
            </a:r>
          </a:p>
          <a:p>
            <a:endParaRPr lang="en-GB" sz="1100" dirty="0"/>
          </a:p>
          <a:p>
            <a:r>
              <a:rPr lang="en-GB" sz="1100" dirty="0"/>
              <a:t>Introduce the broad aims of the 2 modules:</a:t>
            </a:r>
          </a:p>
          <a:p>
            <a:endParaRPr lang="en-GB" sz="1100" dirty="0"/>
          </a:p>
          <a:p>
            <a:pPr marL="176508" indent="-176508">
              <a:buFont typeface="Arial" panose="020B0604020202020204" pitchFamily="34" charset="0"/>
              <a:buChar char="•"/>
            </a:pPr>
            <a:r>
              <a:rPr lang="en-GB" sz="1100" dirty="0"/>
              <a:t>Module 1 – sets the background, how a circular approach to plastics waste reduction and procurement can deliver a range of benefits and supports government objectives (be they national, provincial or municipal), key principles – and identifying a set of key actions to develop capability and plastics waste reduction.</a:t>
            </a:r>
          </a:p>
          <a:p>
            <a:pPr marL="176508" indent="-176508">
              <a:buFont typeface="Arial" panose="020B0604020202020204" pitchFamily="34" charset="0"/>
              <a:buChar char="•"/>
            </a:pPr>
            <a:r>
              <a:rPr lang="en-GB" sz="1100" dirty="0"/>
              <a:t>Module 2 – a practical sessions showing how to reduce plastics waste through tenders and procurement projects.</a:t>
            </a:r>
          </a:p>
          <a:p>
            <a:endParaRPr lang="en-GB" sz="1100" dirty="0"/>
          </a:p>
          <a:p>
            <a:r>
              <a:rPr lang="en-GB" sz="1100" dirty="0"/>
              <a:t>The training will use case studies from Canada and the EU as well as elsewhere, where relevant.</a:t>
            </a:r>
          </a:p>
          <a:p>
            <a:r>
              <a:rPr lang="en-GB" sz="1100" dirty="0"/>
              <a:t>While the modules are an integrated suite of materials and it is recommended that they are taken together, they can stand on their own….</a:t>
            </a:r>
          </a:p>
          <a:p>
            <a:pPr defTabSz="941375">
              <a:defRPr/>
            </a:pPr>
            <a:r>
              <a:rPr lang="en-GB" sz="1100" dirty="0">
                <a:ea typeface="Calibri" panose="020F0502020204030204" pitchFamily="34" charset="0"/>
                <a:cs typeface="Calibri" panose="020F0502020204030204" pitchFamily="34" charset="0"/>
              </a:rPr>
              <a:t>The training will provide the resources, evidence and conceptual framework for participants to build their own action plans and deliver their own training /capacity building etc, as relevant.</a:t>
            </a:r>
            <a:endParaRPr lang="en-GB" sz="1100" dirty="0">
              <a:ea typeface="Calibri" panose="020F0502020204030204" pitchFamily="34" charset="0"/>
              <a:cs typeface="Wingdings" panose="05000000000000000000" pitchFamily="2" charset="2"/>
            </a:endParaRPr>
          </a:p>
          <a:p>
            <a:endParaRPr lang="en-GB" dirty="0"/>
          </a:p>
        </p:txBody>
      </p:sp>
      <p:sp>
        <p:nvSpPr>
          <p:cNvPr id="4" name="Slide Number Placeholder 3"/>
          <p:cNvSpPr>
            <a:spLocks noGrp="1"/>
          </p:cNvSpPr>
          <p:nvPr>
            <p:ph type="sldNum" sz="quarter" idx="5"/>
          </p:nvPr>
        </p:nvSpPr>
        <p:spPr/>
        <p:txBody>
          <a:bodyPr/>
          <a:lstStyle/>
          <a:p>
            <a:fld id="{1EC1E6D7-BAFA-4050-B61E-24681966864C}" type="slidenum">
              <a:rPr lang="es-ES" smtClean="0"/>
              <a:t>3</a:t>
            </a:fld>
            <a:endParaRPr lang="es-ES"/>
          </a:p>
        </p:txBody>
      </p:sp>
    </p:spTree>
    <p:extLst>
      <p:ext uri="{BB962C8B-B14F-4D97-AF65-F5344CB8AC3E}">
        <p14:creationId xmlns:p14="http://schemas.microsoft.com/office/powerpoint/2010/main" val="868069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14638" y="530225"/>
            <a:ext cx="4721225" cy="2655888"/>
          </a:xfrm>
        </p:spPr>
      </p:sp>
      <p:sp>
        <p:nvSpPr>
          <p:cNvPr id="3" name="Notes Placeholder 2"/>
          <p:cNvSpPr>
            <a:spLocks noGrp="1"/>
          </p:cNvSpPr>
          <p:nvPr>
            <p:ph type="body" idx="1"/>
          </p:nvPr>
        </p:nvSpPr>
        <p:spPr>
          <a:xfrm>
            <a:off x="668020" y="3134034"/>
            <a:ext cx="8752462" cy="3594402"/>
          </a:xfrm>
          <a:prstGeom prst="rect">
            <a:avLst/>
          </a:prstGeom>
        </p:spPr>
        <p:txBody>
          <a:bodyPr/>
          <a:lstStyle/>
          <a:p>
            <a:pPr marL="0" lvl="1" defTabSz="497422">
              <a:defRPr/>
            </a:pPr>
            <a:r>
              <a:rPr lang="en-US" sz="1100" dirty="0"/>
              <a:t>In practice this reflects the emphasis placed on early (pre-tender) consideration and planning with internal and external stakeholders.</a:t>
            </a:r>
          </a:p>
          <a:p>
            <a:pPr marL="0" lvl="1"/>
            <a:endParaRPr lang="en-CA" sz="1100" dirty="0"/>
          </a:p>
          <a:p>
            <a:pPr marL="0" lvl="1"/>
            <a:r>
              <a:rPr lang="en-CA" sz="1100" dirty="0"/>
              <a:t>First 5 are effectively strategic actions to be considered in pre-tender phase</a:t>
            </a:r>
          </a:p>
          <a:p>
            <a:pPr marL="0" lvl="1"/>
            <a:endParaRPr lang="en-CA" sz="1100" dirty="0"/>
          </a:p>
          <a:p>
            <a:pPr marL="0" lvl="1"/>
            <a:r>
              <a:rPr lang="en-CA" sz="1100" dirty="0"/>
              <a:t>Last 3 are operational actions to be considered in tender and post-tender phase</a:t>
            </a:r>
          </a:p>
          <a:p>
            <a:pPr marL="0" lvl="1"/>
            <a:endParaRPr lang="en-CA" sz="1100" dirty="0"/>
          </a:p>
          <a:p>
            <a:pPr marL="0" lvl="1"/>
            <a:r>
              <a:rPr lang="en-CA" sz="1100" dirty="0"/>
              <a:t>A free online guide was published as part of European commission funded project and explains each step in detail with illustrations from real world circular procurement case studies.</a:t>
            </a:r>
          </a:p>
        </p:txBody>
      </p:sp>
      <p:sp>
        <p:nvSpPr>
          <p:cNvPr id="4" name="Slide Number Placeholder 3"/>
          <p:cNvSpPr>
            <a:spLocks noGrp="1"/>
          </p:cNvSpPr>
          <p:nvPr>
            <p:ph type="sldNum" sz="quarter" idx="5"/>
          </p:nvPr>
        </p:nvSpPr>
        <p:spPr/>
        <p:txBody>
          <a:bodyPr/>
          <a:lstStyle/>
          <a:p>
            <a:pPr defTabSz="994845">
              <a:defRPr/>
            </a:pPr>
            <a:fld id="{DB9E36DE-CB30-45E8-A38E-221CAD401F2B}" type="slidenum">
              <a:rPr lang="en-CA">
                <a:solidFill>
                  <a:prstClr val="black"/>
                </a:solidFill>
                <a:latin typeface="Calibri" panose="020F0502020204030204"/>
                <a:ea typeface="+mn-ea"/>
              </a:rPr>
              <a:pPr defTabSz="994845">
                <a:defRPr/>
              </a:pPr>
              <a:t>32</a:t>
            </a:fld>
            <a:endParaRPr lang="en-CA">
              <a:solidFill>
                <a:prstClr val="black"/>
              </a:solidFill>
              <a:latin typeface="Calibri" panose="020F0502020204030204"/>
              <a:ea typeface="+mn-ea"/>
            </a:endParaRPr>
          </a:p>
        </p:txBody>
      </p:sp>
    </p:spTree>
    <p:extLst>
      <p:ext uri="{BB962C8B-B14F-4D97-AF65-F5344CB8AC3E}">
        <p14:creationId xmlns:p14="http://schemas.microsoft.com/office/powerpoint/2010/main" val="13563360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020" y="3134034"/>
            <a:ext cx="8752462" cy="3594402"/>
          </a:xfrm>
          <a:prstGeom prst="rect">
            <a:avLst/>
          </a:prstGeom>
        </p:spPr>
        <p:txBody>
          <a:bodyPr/>
          <a:lstStyle/>
          <a:p>
            <a:r>
              <a:rPr lang="en-GB" dirty="0"/>
              <a:t>Lunch Break</a:t>
            </a:r>
          </a:p>
          <a:p>
            <a:endParaRPr lang="en-GB" dirty="0"/>
          </a:p>
          <a:p>
            <a:r>
              <a:rPr lang="en-GB" dirty="0"/>
              <a:t>Note this can be moved to a more appropriate place if required and shortened to a comfort break if necessary – however a minimum of 10 minutes is recommended. </a:t>
            </a:r>
          </a:p>
        </p:txBody>
      </p:sp>
      <p:sp>
        <p:nvSpPr>
          <p:cNvPr id="4" name="Slide Number Placeholder 3"/>
          <p:cNvSpPr>
            <a:spLocks noGrp="1"/>
          </p:cNvSpPr>
          <p:nvPr>
            <p:ph type="sldNum" sz="quarter" idx="5"/>
          </p:nvPr>
        </p:nvSpPr>
        <p:spPr/>
        <p:txBody>
          <a:bodyPr/>
          <a:lstStyle/>
          <a:p>
            <a:pPr defTabSz="941375">
              <a:defRPr/>
            </a:pPr>
            <a:fld id="{1EC1E6D7-BAFA-4050-B61E-24681966864C}" type="slidenum">
              <a:rPr lang="es-ES">
                <a:solidFill>
                  <a:prstClr val="black"/>
                </a:solidFill>
                <a:latin typeface="Calibri" panose="020F0502020204030204"/>
              </a:rPr>
              <a:pPr defTabSz="941375">
                <a:defRPr/>
              </a:pPr>
              <a:t>34</a:t>
            </a:fld>
            <a:endParaRPr lang="es-ES">
              <a:solidFill>
                <a:prstClr val="black"/>
              </a:solidFill>
              <a:latin typeface="Calibri" panose="020F0502020204030204"/>
            </a:endParaRPr>
          </a:p>
        </p:txBody>
      </p:sp>
    </p:spTree>
    <p:extLst>
      <p:ext uri="{BB962C8B-B14F-4D97-AF65-F5344CB8AC3E}">
        <p14:creationId xmlns:p14="http://schemas.microsoft.com/office/powerpoint/2010/main" val="13452029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020" y="3134034"/>
            <a:ext cx="8752462" cy="3594402"/>
          </a:xfrm>
          <a:prstGeom prst="rect">
            <a:avLst/>
          </a:prstGeom>
        </p:spPr>
        <p:txBody>
          <a:bodyPr/>
          <a:lstStyle/>
          <a:p>
            <a:r>
              <a:rPr lang="en-GB" dirty="0"/>
              <a:t>Highlight where we are in the session, having considered the role of procurement – we need to consider challenges that exist, where plastics exists within planned procurements and strategies to focus on reducing plastics waste. </a:t>
            </a:r>
          </a:p>
        </p:txBody>
      </p:sp>
      <p:sp>
        <p:nvSpPr>
          <p:cNvPr id="4" name="Slide Number Placeholder 3"/>
          <p:cNvSpPr>
            <a:spLocks noGrp="1"/>
          </p:cNvSpPr>
          <p:nvPr>
            <p:ph type="sldNum" sz="quarter" idx="5"/>
          </p:nvPr>
        </p:nvSpPr>
        <p:spPr/>
        <p:txBody>
          <a:bodyPr/>
          <a:lstStyle/>
          <a:p>
            <a:fld id="{1EC1E6D7-BAFA-4050-B61E-24681966864C}" type="slidenum">
              <a:rPr lang="es-ES" smtClean="0"/>
              <a:t>35</a:t>
            </a:fld>
            <a:endParaRPr lang="es-ES"/>
          </a:p>
        </p:txBody>
      </p:sp>
    </p:spTree>
    <p:extLst>
      <p:ext uri="{BB962C8B-B14F-4D97-AF65-F5344CB8AC3E}">
        <p14:creationId xmlns:p14="http://schemas.microsoft.com/office/powerpoint/2010/main" val="35081674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020" y="3134034"/>
            <a:ext cx="8752462" cy="3594402"/>
          </a:xfrm>
          <a:prstGeom prst="rect">
            <a:avLst/>
          </a:prstGeom>
        </p:spPr>
        <p:txBody>
          <a:bodyPr/>
          <a:lstStyle/>
          <a:p>
            <a:r>
              <a:rPr lang="en-GB" sz="1100" dirty="0"/>
              <a:t>These are some challenges buyers may face – they may be actual challenges as a result of systems/ process/ culture or those that are perceived such as the perception that plastics waste in Canada is not a significant problem – which this training has shown is not the case.</a:t>
            </a:r>
          </a:p>
          <a:p>
            <a:r>
              <a:rPr lang="en-GB" sz="1100" dirty="0"/>
              <a:t>Addressing challenges during strategic planning.</a:t>
            </a:r>
          </a:p>
          <a:p>
            <a:endParaRPr lang="en-GB" sz="1100" dirty="0"/>
          </a:p>
          <a:p>
            <a:r>
              <a:rPr lang="en-GB" sz="1100" dirty="0"/>
              <a:t>Describe the 4 generic challenges to strategic planning:</a:t>
            </a:r>
          </a:p>
          <a:p>
            <a:endParaRPr lang="en-GB" sz="1100" dirty="0"/>
          </a:p>
          <a:p>
            <a:pPr algn="l"/>
            <a:r>
              <a:rPr lang="en-GB" sz="1100" b="1" dirty="0">
                <a:solidFill>
                  <a:srgbClr val="282C33"/>
                </a:solidFill>
              </a:rPr>
              <a:t>1. Lack of ownership </a:t>
            </a:r>
          </a:p>
          <a:p>
            <a:pPr algn="l"/>
            <a:r>
              <a:rPr lang="en-GB" sz="1100" dirty="0">
                <a:solidFill>
                  <a:srgbClr val="282C33"/>
                </a:solidFill>
              </a:rPr>
              <a:t>An effective strategy requires cross-departmental and cross-functional feedback from across the organization.</a:t>
            </a:r>
          </a:p>
          <a:p>
            <a:pPr algn="l"/>
            <a:r>
              <a:rPr lang="en-GB" sz="1100" b="1" dirty="0">
                <a:solidFill>
                  <a:srgbClr val="282C33"/>
                </a:solidFill>
              </a:rPr>
              <a:t>2. Poor communication  </a:t>
            </a:r>
          </a:p>
          <a:p>
            <a:pPr algn="l"/>
            <a:r>
              <a:rPr lang="en-GB" sz="1100" dirty="0">
                <a:solidFill>
                  <a:srgbClr val="282C33"/>
                </a:solidFill>
              </a:rPr>
              <a:t>Poor communication is at the crux of most problems - both business and personal. Effective collaboration is one of the most critical and challenging parts of the strategic planning process.</a:t>
            </a:r>
          </a:p>
          <a:p>
            <a:pPr algn="l"/>
            <a:r>
              <a:rPr lang="en-GB" sz="1100" b="1" dirty="0">
                <a:solidFill>
                  <a:srgbClr val="282C33"/>
                </a:solidFill>
              </a:rPr>
              <a:t>3. Lack of alignment</a:t>
            </a:r>
          </a:p>
          <a:p>
            <a:pPr algn="l"/>
            <a:r>
              <a:rPr lang="en-GB" sz="1100" dirty="0">
                <a:solidFill>
                  <a:srgbClr val="282C33"/>
                </a:solidFill>
              </a:rPr>
              <a:t>Even the most well-executed strategic plan won't be useful without strategic alignment. A lack of representation from across the organization is one of the primary causes of poor strategic alignment. </a:t>
            </a:r>
          </a:p>
          <a:p>
            <a:pPr algn="l"/>
            <a:r>
              <a:rPr lang="en-GB" sz="1100" b="1" dirty="0">
                <a:solidFill>
                  <a:srgbClr val="282C33"/>
                </a:solidFill>
              </a:rPr>
              <a:t>4. Slow adoption </a:t>
            </a:r>
          </a:p>
          <a:p>
            <a:pPr algn="l"/>
            <a:r>
              <a:rPr lang="en-GB" sz="1100" dirty="0">
                <a:solidFill>
                  <a:srgbClr val="282C33"/>
                </a:solidFill>
              </a:rPr>
              <a:t>If teams are slow to adopt the plan, it will quickly become outdated and irrelevant to everyday processes and priorities. </a:t>
            </a:r>
          </a:p>
          <a:p>
            <a:pPr algn="l"/>
            <a:endParaRPr lang="en-GB" sz="1100" dirty="0">
              <a:solidFill>
                <a:srgbClr val="282C33"/>
              </a:solidFill>
            </a:endParaRPr>
          </a:p>
          <a:p>
            <a:endParaRPr lang="en-GB" dirty="0"/>
          </a:p>
        </p:txBody>
      </p:sp>
      <p:sp>
        <p:nvSpPr>
          <p:cNvPr id="4" name="Slide Number Placeholder 3"/>
          <p:cNvSpPr>
            <a:spLocks noGrp="1"/>
          </p:cNvSpPr>
          <p:nvPr>
            <p:ph type="sldNum" sz="quarter" idx="5"/>
          </p:nvPr>
        </p:nvSpPr>
        <p:spPr/>
        <p:txBody>
          <a:bodyPr/>
          <a:lstStyle/>
          <a:p>
            <a:fld id="{1EC1E6D7-BAFA-4050-B61E-24681966864C}" type="slidenum">
              <a:rPr lang="es-ES" smtClean="0"/>
              <a:t>36</a:t>
            </a:fld>
            <a:endParaRPr lang="es-ES"/>
          </a:p>
        </p:txBody>
      </p:sp>
    </p:spTree>
    <p:extLst>
      <p:ext uri="{BB962C8B-B14F-4D97-AF65-F5344CB8AC3E}">
        <p14:creationId xmlns:p14="http://schemas.microsoft.com/office/powerpoint/2010/main" val="7342025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020" y="3134034"/>
            <a:ext cx="8752462" cy="3594402"/>
          </a:xfrm>
          <a:prstGeom prst="rect">
            <a:avLst/>
          </a:prstGeom>
        </p:spPr>
        <p:txBody>
          <a:bodyPr/>
          <a:lstStyle/>
          <a:p>
            <a:pPr lvl="0"/>
            <a:r>
              <a:rPr lang="en-CA" sz="1100" b="1" dirty="0"/>
              <a:t>THIS SLIDE IS IMPORTANT IN THE CONTEXT OF MYTH BUSTING BARRIERS TO ADOPTING NEW SUSTANABILITY PRACTICES.</a:t>
            </a:r>
          </a:p>
          <a:p>
            <a:pPr lvl="0"/>
            <a:endParaRPr lang="en-CA" sz="1100" dirty="0"/>
          </a:p>
          <a:p>
            <a:pPr lvl="0"/>
            <a:r>
              <a:rPr lang="en-CA" sz="1100" dirty="0"/>
              <a:t>There may also be the perception among government buyers or other stakeholders that International Trade Agreements in effect preclude consideration of sustainability (and therefore plastics waste reduction) though procurement.</a:t>
            </a:r>
          </a:p>
          <a:p>
            <a:pPr lvl="0"/>
            <a:endParaRPr lang="en-CA" sz="1100" dirty="0"/>
          </a:p>
          <a:p>
            <a:pPr defTabSz="941375">
              <a:defRPr/>
            </a:pPr>
            <a:r>
              <a:rPr lang="en-CA" sz="1100" dirty="0"/>
              <a:t>As this slide highlights this is not the case – as long as green procurement policies are not done in a discriminatory fashion or as a disguised restriction on international trade then this is permitted (in practice all levels of government in Canada have commitments to sustainable procurement).</a:t>
            </a:r>
          </a:p>
          <a:p>
            <a:pPr defTabSz="941375">
              <a:defRPr/>
            </a:pPr>
            <a:endParaRPr lang="en-CA" sz="1100" dirty="0"/>
          </a:p>
          <a:p>
            <a:pPr defTabSz="941375">
              <a:defRPr/>
            </a:pPr>
            <a:r>
              <a:rPr lang="en-CA" sz="1100" dirty="0"/>
              <a:t>In conclusion: there is no impediment to green public procurement from international trade agreements (as European examples demonstrate).</a:t>
            </a:r>
          </a:p>
          <a:p>
            <a:pPr lvl="0"/>
            <a:r>
              <a:rPr lang="en-CA" dirty="0"/>
              <a:t> </a:t>
            </a:r>
          </a:p>
        </p:txBody>
      </p:sp>
      <p:sp>
        <p:nvSpPr>
          <p:cNvPr id="4" name="Slide Number Placeholder 3"/>
          <p:cNvSpPr>
            <a:spLocks noGrp="1"/>
          </p:cNvSpPr>
          <p:nvPr>
            <p:ph type="sldNum" sz="quarter" idx="10"/>
          </p:nvPr>
        </p:nvSpPr>
        <p:spPr/>
        <p:txBody>
          <a:bodyPr/>
          <a:lstStyle/>
          <a:p>
            <a:fld id="{1371EC15-724D-4F01-A3D9-781E8D72A1CB}" type="slidenum">
              <a:rPr lang="en-CA" smtClean="0"/>
              <a:t>37</a:t>
            </a:fld>
            <a:endParaRPr lang="en-CA"/>
          </a:p>
        </p:txBody>
      </p:sp>
    </p:spTree>
    <p:extLst>
      <p:ext uri="{BB962C8B-B14F-4D97-AF65-F5344CB8AC3E}">
        <p14:creationId xmlns:p14="http://schemas.microsoft.com/office/powerpoint/2010/main" val="1810358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020" y="3134034"/>
            <a:ext cx="8752462" cy="3594402"/>
          </a:xfrm>
          <a:prstGeom prst="rect">
            <a:avLst/>
          </a:prstGeom>
        </p:spPr>
        <p:txBody>
          <a:bodyPr/>
          <a:lstStyle/>
          <a:p>
            <a:r>
              <a:rPr lang="en-GB" dirty="0"/>
              <a:t>In groups facilitate discussion about challenges faced in reducing plastics waste through procurement – actual and perceived.</a:t>
            </a:r>
          </a:p>
          <a:p>
            <a:endParaRPr lang="en-GB" dirty="0"/>
          </a:p>
          <a:p>
            <a:r>
              <a:rPr lang="en-GB" dirty="0"/>
              <a:t>Get someone to record answers and to present brief feedback  </a:t>
            </a:r>
          </a:p>
          <a:p>
            <a:endParaRPr lang="en-GB" dirty="0"/>
          </a:p>
          <a:p>
            <a:r>
              <a:rPr lang="en-GB" dirty="0"/>
              <a:t>What are the challenges they face/ feel others face?</a:t>
            </a:r>
          </a:p>
          <a:p>
            <a:endParaRPr lang="en-GB" dirty="0"/>
          </a:p>
          <a:p>
            <a:r>
              <a:rPr lang="en-GB" dirty="0"/>
              <a:t>What solutions exist/ have been used – share lessons. </a:t>
            </a:r>
          </a:p>
        </p:txBody>
      </p:sp>
      <p:sp>
        <p:nvSpPr>
          <p:cNvPr id="4" name="Slide Number Placeholder 3"/>
          <p:cNvSpPr>
            <a:spLocks noGrp="1"/>
          </p:cNvSpPr>
          <p:nvPr>
            <p:ph type="sldNum" sz="quarter" idx="5"/>
          </p:nvPr>
        </p:nvSpPr>
        <p:spPr/>
        <p:txBody>
          <a:bodyPr/>
          <a:lstStyle/>
          <a:p>
            <a:pPr defTabSz="941375">
              <a:defRPr/>
            </a:pPr>
            <a:fld id="{1EC1E6D7-BAFA-4050-B61E-24681966864C}" type="slidenum">
              <a:rPr lang="es-ES">
                <a:solidFill>
                  <a:prstClr val="black"/>
                </a:solidFill>
                <a:latin typeface="Calibri" panose="020F0502020204030204"/>
              </a:rPr>
              <a:pPr defTabSz="941375">
                <a:defRPr/>
              </a:pPr>
              <a:t>38</a:t>
            </a:fld>
            <a:endParaRPr lang="es-ES">
              <a:solidFill>
                <a:prstClr val="black"/>
              </a:solidFill>
              <a:latin typeface="Calibri" panose="020F0502020204030204"/>
            </a:endParaRPr>
          </a:p>
        </p:txBody>
      </p:sp>
    </p:spTree>
    <p:extLst>
      <p:ext uri="{BB962C8B-B14F-4D97-AF65-F5344CB8AC3E}">
        <p14:creationId xmlns:p14="http://schemas.microsoft.com/office/powerpoint/2010/main" val="2095330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020" y="3134034"/>
            <a:ext cx="8752462" cy="3594402"/>
          </a:xfrm>
          <a:prstGeom prst="rect">
            <a:avLst/>
          </a:prstGeom>
        </p:spPr>
        <p:txBody>
          <a:bodyPr/>
          <a:lstStyle/>
          <a:p>
            <a:r>
              <a:rPr lang="en-GB" sz="1100" dirty="0"/>
              <a:t>Having considered the role of procurement, addressed challenges that exist – it is important to be clear where plastics exists within procurement. Procurers rarely procure plastics directly (likely to be limited) most likely, they procure plastics within products/ packaging/ services/ works.</a:t>
            </a:r>
          </a:p>
          <a:p>
            <a:endParaRPr lang="en-GB" sz="1100" dirty="0"/>
          </a:p>
          <a:p>
            <a:r>
              <a:rPr lang="en-GB" sz="1100" dirty="0"/>
              <a:t>We have previously considered priority sectors/ categories – an analysis of procurement categories/ planned procurements (forward plans or equivalent) helps identify hotspots to focus on – for example undertaking self assessment of spend categories against relevant plastics use and waste criteria.</a:t>
            </a:r>
          </a:p>
        </p:txBody>
      </p:sp>
      <p:sp>
        <p:nvSpPr>
          <p:cNvPr id="4" name="Slide Number Placeholder 3"/>
          <p:cNvSpPr>
            <a:spLocks noGrp="1"/>
          </p:cNvSpPr>
          <p:nvPr>
            <p:ph type="sldNum" sz="quarter" idx="5"/>
          </p:nvPr>
        </p:nvSpPr>
        <p:spPr/>
        <p:txBody>
          <a:bodyPr/>
          <a:lstStyle/>
          <a:p>
            <a:fld id="{1EC1E6D7-BAFA-4050-B61E-24681966864C}" type="slidenum">
              <a:rPr lang="es-ES" smtClean="0"/>
              <a:t>39</a:t>
            </a:fld>
            <a:endParaRPr lang="es-ES"/>
          </a:p>
        </p:txBody>
      </p:sp>
    </p:spTree>
    <p:extLst>
      <p:ext uri="{BB962C8B-B14F-4D97-AF65-F5344CB8AC3E}">
        <p14:creationId xmlns:p14="http://schemas.microsoft.com/office/powerpoint/2010/main" val="37487811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020" y="3134034"/>
            <a:ext cx="8752462" cy="3594402"/>
          </a:xfrm>
          <a:prstGeom prst="rect">
            <a:avLst/>
          </a:prstGeom>
        </p:spPr>
        <p:txBody>
          <a:bodyPr/>
          <a:lstStyle/>
          <a:p>
            <a:r>
              <a:rPr lang="en-GB" sz="1100" dirty="0"/>
              <a:t>This simple decision flow chart highlights some basic questions relevant to 5  different actions within the plastic cycle.</a:t>
            </a:r>
          </a:p>
          <a:p>
            <a:endParaRPr lang="en-GB" sz="1100" dirty="0"/>
          </a:p>
          <a:p>
            <a:endParaRPr lang="en-GB" sz="1100" dirty="0"/>
          </a:p>
          <a:p>
            <a:r>
              <a:rPr lang="en-GB" sz="1100" dirty="0"/>
              <a:t>It also ties the questions into the plastics strategies and actions on the next slides and in the additional resources………..</a:t>
            </a:r>
          </a:p>
        </p:txBody>
      </p:sp>
      <p:sp>
        <p:nvSpPr>
          <p:cNvPr id="4" name="Slide Number Placeholder 3"/>
          <p:cNvSpPr>
            <a:spLocks noGrp="1"/>
          </p:cNvSpPr>
          <p:nvPr>
            <p:ph type="sldNum" sz="quarter" idx="5"/>
          </p:nvPr>
        </p:nvSpPr>
        <p:spPr/>
        <p:txBody>
          <a:bodyPr/>
          <a:lstStyle/>
          <a:p>
            <a:fld id="{1EC1E6D7-BAFA-4050-B61E-24681966864C}" type="slidenum">
              <a:rPr lang="es-ES" smtClean="0"/>
              <a:t>40</a:t>
            </a:fld>
            <a:endParaRPr lang="es-ES"/>
          </a:p>
        </p:txBody>
      </p:sp>
    </p:spTree>
    <p:extLst>
      <p:ext uri="{BB962C8B-B14F-4D97-AF65-F5344CB8AC3E}">
        <p14:creationId xmlns:p14="http://schemas.microsoft.com/office/powerpoint/2010/main" val="32805147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020" y="3134034"/>
            <a:ext cx="8752462" cy="3594402"/>
          </a:xfrm>
          <a:prstGeom prst="rect">
            <a:avLst/>
          </a:prstGeom>
        </p:spPr>
        <p:txBody>
          <a:bodyPr/>
          <a:lstStyle/>
          <a:p>
            <a:pPr defTabSz="941375">
              <a:defRPr/>
            </a:pPr>
            <a:r>
              <a:rPr lang="en-US" dirty="0"/>
              <a:t>Strategies are included within:</a:t>
            </a:r>
          </a:p>
          <a:p>
            <a:pPr defTabSz="941375">
              <a:defRPr/>
            </a:pPr>
            <a:endParaRPr lang="en-US" dirty="0"/>
          </a:p>
          <a:p>
            <a:pPr defTabSz="941375">
              <a:defRPr/>
            </a:pPr>
            <a:r>
              <a:rPr lang="en-US" dirty="0"/>
              <a:t>CIRCULAR ECONOMY GLOBAL SECTOR BEST PRACTICES SERIES BACKGROUND MATERIALS FOR CIRCULAR ECONOMY SECTORAL ROADMAPS </a:t>
            </a:r>
            <a:r>
              <a:rPr lang="en-US" dirty="0">
                <a:hlinkClick r:id="rId3"/>
              </a:rPr>
              <a:t>https://institute.smartprosperity.ca/sites/default/files/Plastics_Best%20Practices.pdf</a:t>
            </a:r>
            <a:r>
              <a:rPr lang="en-US" dirty="0"/>
              <a:t> </a:t>
            </a:r>
            <a:endParaRPr lang="en-GB" dirty="0"/>
          </a:p>
          <a:p>
            <a:endParaRPr lang="en-GB" dirty="0"/>
          </a:p>
        </p:txBody>
      </p:sp>
      <p:sp>
        <p:nvSpPr>
          <p:cNvPr id="4" name="Slide Number Placeholder 3"/>
          <p:cNvSpPr>
            <a:spLocks noGrp="1"/>
          </p:cNvSpPr>
          <p:nvPr>
            <p:ph type="sldNum" sz="quarter" idx="5"/>
          </p:nvPr>
        </p:nvSpPr>
        <p:spPr/>
        <p:txBody>
          <a:bodyPr/>
          <a:lstStyle/>
          <a:p>
            <a:fld id="{1EC1E6D7-BAFA-4050-B61E-24681966864C}" type="slidenum">
              <a:rPr lang="es-ES" smtClean="0"/>
              <a:t>41</a:t>
            </a:fld>
            <a:endParaRPr lang="es-ES"/>
          </a:p>
        </p:txBody>
      </p:sp>
    </p:spTree>
    <p:extLst>
      <p:ext uri="{BB962C8B-B14F-4D97-AF65-F5344CB8AC3E}">
        <p14:creationId xmlns:p14="http://schemas.microsoft.com/office/powerpoint/2010/main" val="39488591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Strategies are included within: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CIRCULAR ECONOMY GLOBAL SECTOR BEST PRACTICES SERIES BACKGROUND MATERIALS FOR CIRCULAR ECONOMY SECTORAL ROADMAPS </a:t>
            </a:r>
            <a:r>
              <a:rPr lang="en-US" sz="1200" dirty="0">
                <a:hlinkClick r:id="rId3"/>
              </a:rPr>
              <a:t>https://institute.smartprosperity.ca/sites/default/files/Plastics_Best%20Practices.pdf</a:t>
            </a:r>
            <a:r>
              <a:rPr lang="en-US" sz="1200" dirty="0"/>
              <a:t> </a:t>
            </a:r>
            <a:endParaRPr lang="en-GB" sz="120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C1E6D7-BAFA-4050-B61E-24681966864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925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020" y="3134034"/>
            <a:ext cx="8752462" cy="3594402"/>
          </a:xfrm>
          <a:prstGeom prst="rect">
            <a:avLst/>
          </a:prstGeom>
        </p:spPr>
        <p:txBody>
          <a:bodyPr/>
          <a:lstStyle/>
          <a:p>
            <a:r>
              <a:rPr lang="en-GB" sz="1100" dirty="0"/>
              <a:t>Introduce agenda.</a:t>
            </a:r>
          </a:p>
          <a:p>
            <a:endParaRPr lang="en-GB" sz="1100" dirty="0"/>
          </a:p>
          <a:p>
            <a:r>
              <a:rPr lang="en-GB" sz="1100" dirty="0"/>
              <a:t>As well as using case studies from Canada and EU, the training will include trainer led and collective discussion:</a:t>
            </a:r>
          </a:p>
          <a:p>
            <a:pPr marL="353016" indent="-353016">
              <a:buFont typeface="Wingdings" panose="05000000000000000000" pitchFamily="2" charset="2"/>
              <a:buChar char="§"/>
            </a:pPr>
            <a:r>
              <a:rPr lang="en-US" sz="1100" dirty="0"/>
              <a:t>Polls</a:t>
            </a:r>
          </a:p>
          <a:p>
            <a:pPr marL="353016" indent="-353016">
              <a:buFont typeface="Wingdings" panose="05000000000000000000" pitchFamily="2" charset="2"/>
              <a:buChar char="§"/>
            </a:pPr>
            <a:r>
              <a:rPr lang="en-US" sz="1100" dirty="0"/>
              <a:t>Group exercises</a:t>
            </a:r>
          </a:p>
          <a:p>
            <a:pPr marL="353016" indent="-353016">
              <a:buFont typeface="Wingdings" panose="05000000000000000000" pitchFamily="2" charset="2"/>
              <a:buChar char="§"/>
            </a:pPr>
            <a:r>
              <a:rPr lang="en-US" sz="1100" dirty="0"/>
              <a:t>Case study discussions</a:t>
            </a:r>
          </a:p>
          <a:p>
            <a:pPr marL="353016" indent="-353016">
              <a:buFont typeface="Wingdings" panose="05000000000000000000" pitchFamily="2" charset="2"/>
              <a:buChar char="§"/>
            </a:pPr>
            <a:r>
              <a:rPr lang="en-US" sz="1100" dirty="0"/>
              <a:t>EU lessons</a:t>
            </a:r>
          </a:p>
          <a:p>
            <a:pPr marL="353016" indent="-353016">
              <a:buFont typeface="Wingdings" panose="05000000000000000000" pitchFamily="2" charset="2"/>
              <a:buChar char="§"/>
            </a:pPr>
            <a:r>
              <a:rPr lang="en-US" sz="1100" dirty="0"/>
              <a:t>There is also a suite of resources made available as part of the training. These are highlighted on slides and available from the training platform.</a:t>
            </a:r>
          </a:p>
          <a:p>
            <a:endParaRPr lang="en-GB" dirty="0"/>
          </a:p>
        </p:txBody>
      </p:sp>
      <p:sp>
        <p:nvSpPr>
          <p:cNvPr id="4" name="Slide Number Placeholder 3"/>
          <p:cNvSpPr>
            <a:spLocks noGrp="1"/>
          </p:cNvSpPr>
          <p:nvPr>
            <p:ph type="sldNum" sz="quarter" idx="5"/>
          </p:nvPr>
        </p:nvSpPr>
        <p:spPr/>
        <p:txBody>
          <a:bodyPr/>
          <a:lstStyle/>
          <a:p>
            <a:fld id="{1EC1E6D7-BAFA-4050-B61E-24681966864C}" type="slidenum">
              <a:rPr lang="es-ES" smtClean="0"/>
              <a:t>4</a:t>
            </a:fld>
            <a:endParaRPr lang="es-ES"/>
          </a:p>
        </p:txBody>
      </p:sp>
    </p:spTree>
    <p:extLst>
      <p:ext uri="{BB962C8B-B14F-4D97-AF65-F5344CB8AC3E}">
        <p14:creationId xmlns:p14="http://schemas.microsoft.com/office/powerpoint/2010/main" val="25388707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Strategies are included within: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CIRCULAR ECONOMY GLOBAL SECTOR BEST PRACTICES SERIES BACKGROUND MATERIALS FOR CIRCULAR ECONOMY SECTORAL ROADMAPS </a:t>
            </a:r>
            <a:r>
              <a:rPr lang="en-US" sz="1200" dirty="0">
                <a:hlinkClick r:id="rId3"/>
              </a:rPr>
              <a:t>https://institute.smartprosperity.ca/sites/default/files/Plastics_Best%20Practices.pdf</a:t>
            </a:r>
            <a:r>
              <a:rPr lang="en-US" sz="1200" dirty="0"/>
              <a:t> </a:t>
            </a:r>
            <a:endParaRPr lang="en-GB" sz="120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C1E6D7-BAFA-4050-B61E-24681966864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3191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Stress these are lower down the hierarchy but may be relevant where others measures have been exhausted.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Strategies are included within: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CIRCULAR ECONOMY GLOBAL SECTOR BEST PRACTICES SERIES BACKGROUND MATERIALS FOR CIRCULAR ECONOMY SECTORAL ROADMAPS </a:t>
            </a:r>
            <a:r>
              <a:rPr lang="en-US" sz="1200" dirty="0">
                <a:hlinkClick r:id="rId3"/>
              </a:rPr>
              <a:t>https://institute.smartprosperity.ca/sites/default/files/Plastics_Best%20Practices.pdf</a:t>
            </a:r>
            <a:r>
              <a:rPr lang="en-US" sz="1200" dirty="0"/>
              <a:t> </a:t>
            </a:r>
            <a:endParaRPr lang="en-GB" sz="120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C1E6D7-BAFA-4050-B61E-24681966864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734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introduces a more detailed decision flow chart considering how plastics waste may be reduced through early consideration of options – including the link to waste management infrastructure – which is an essential element where recycling is the practical option.</a:t>
            </a:r>
          </a:p>
          <a:p>
            <a:endParaRPr lang="en-GB" dirty="0"/>
          </a:p>
          <a:p>
            <a:r>
              <a:rPr lang="en-GB" dirty="0"/>
              <a:t>It is an example of an approach to get delegates thinking about options.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C1E6D7-BAFA-4050-B61E-24681966864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4288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020" y="3134034"/>
            <a:ext cx="8752462" cy="3594402"/>
          </a:xfrm>
          <a:prstGeom prst="rect">
            <a:avLst/>
          </a:prstGeom>
        </p:spPr>
        <p:txBody>
          <a:bodyPr/>
          <a:lstStyle/>
          <a:p>
            <a:r>
              <a:rPr lang="en-GB" dirty="0"/>
              <a:t>Having considered the role of procurement in reducing plastics waste through circular approaches and addressing challenges to this, we need to consider relevant action that delegates may take forward.</a:t>
            </a:r>
          </a:p>
        </p:txBody>
      </p:sp>
      <p:sp>
        <p:nvSpPr>
          <p:cNvPr id="4" name="Slide Number Placeholder 3"/>
          <p:cNvSpPr>
            <a:spLocks noGrp="1"/>
          </p:cNvSpPr>
          <p:nvPr>
            <p:ph type="sldNum" sz="quarter" idx="5"/>
          </p:nvPr>
        </p:nvSpPr>
        <p:spPr/>
        <p:txBody>
          <a:bodyPr/>
          <a:lstStyle/>
          <a:p>
            <a:fld id="{1EC1E6D7-BAFA-4050-B61E-24681966864C}" type="slidenum">
              <a:rPr lang="es-ES" smtClean="0"/>
              <a:t>47</a:t>
            </a:fld>
            <a:endParaRPr lang="es-ES"/>
          </a:p>
        </p:txBody>
      </p:sp>
    </p:spTree>
    <p:extLst>
      <p:ext uri="{BB962C8B-B14F-4D97-AF65-F5344CB8AC3E}">
        <p14:creationId xmlns:p14="http://schemas.microsoft.com/office/powerpoint/2010/main" val="40406234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14638" y="530225"/>
            <a:ext cx="4721225" cy="2655888"/>
          </a:xfrm>
        </p:spPr>
      </p:sp>
      <p:sp>
        <p:nvSpPr>
          <p:cNvPr id="3" name="Notes Placeholder 2"/>
          <p:cNvSpPr>
            <a:spLocks noGrp="1"/>
          </p:cNvSpPr>
          <p:nvPr>
            <p:ph type="body" idx="1"/>
          </p:nvPr>
        </p:nvSpPr>
        <p:spPr>
          <a:xfrm>
            <a:off x="668020" y="3134034"/>
            <a:ext cx="8752462" cy="3594402"/>
          </a:xfrm>
          <a:prstGeom prst="rect">
            <a:avLst/>
          </a:prstGeom>
        </p:spPr>
        <p:txBody>
          <a:bodyPr/>
          <a:lstStyle/>
          <a:p>
            <a:pPr marL="0" lvl="1"/>
            <a:r>
              <a:rPr lang="en-CA" sz="1100" dirty="0"/>
              <a:t>As introduction to next session:</a:t>
            </a:r>
          </a:p>
          <a:p>
            <a:pPr marL="0" lvl="1"/>
            <a:endParaRPr lang="en-CA" sz="1100" dirty="0"/>
          </a:p>
          <a:p>
            <a:pPr marL="0" lvl="1"/>
            <a:r>
              <a:rPr lang="en-CA" sz="1100" dirty="0"/>
              <a:t>Being a cycle there are any number of areas that a circular procurement approach can influence.</a:t>
            </a:r>
          </a:p>
          <a:p>
            <a:pPr marL="0" lvl="1"/>
            <a:endParaRPr lang="en-CA" sz="1100" dirty="0"/>
          </a:p>
          <a:p>
            <a:pPr marL="0" lvl="1"/>
            <a:r>
              <a:rPr lang="en-CA" sz="1100" dirty="0"/>
              <a:t>So depends on what the aim / ambition is for this tender / product / spend area – and what is achievable (for example focussing on lifetime extension for ICT rather than design given the global supply for electronics).</a:t>
            </a:r>
          </a:p>
          <a:p>
            <a:pPr marL="0" lvl="1"/>
            <a:endParaRPr lang="en-CA" sz="1100" dirty="0"/>
          </a:p>
          <a:p>
            <a:pPr marL="0" lvl="1"/>
            <a:r>
              <a:rPr lang="en-CA" sz="1100" dirty="0"/>
              <a:t>Can you adopt a transformational approach – influencing all the aspects of the product lifecycle (e.g. potentially within buildings)</a:t>
            </a:r>
          </a:p>
          <a:p>
            <a:pPr marL="0" lvl="1"/>
            <a:endParaRPr lang="en-CA" sz="1100" dirty="0"/>
          </a:p>
          <a:p>
            <a:pPr marL="0" lvl="1"/>
            <a:r>
              <a:rPr lang="en-CA" sz="1100" dirty="0"/>
              <a:t>Or a more targeted approach e.g. focussing on sourcing, or on how products used (e.g. </a:t>
            </a:r>
            <a:r>
              <a:rPr lang="en-CA" sz="1100" dirty="0" err="1"/>
              <a:t>servicisation</a:t>
            </a:r>
            <a:r>
              <a:rPr lang="en-CA" sz="1100" dirty="0"/>
              <a:t>) or how they may be reused (e.g. furniture or ICT)</a:t>
            </a:r>
          </a:p>
          <a:p>
            <a:pPr marL="0" lvl="1"/>
            <a:endParaRPr lang="en-CA" sz="1100" dirty="0"/>
          </a:p>
          <a:p>
            <a:pPr marL="0" lvl="1"/>
            <a:r>
              <a:rPr lang="en-CA" sz="1100" dirty="0"/>
              <a:t>Need to balance aims with the size and subject matter (Be Proportionate).</a:t>
            </a:r>
          </a:p>
          <a:p>
            <a:pPr marL="0" lvl="1"/>
            <a:endParaRPr lang="en-CA" dirty="0"/>
          </a:p>
          <a:p>
            <a:pPr marL="0" lvl="1"/>
            <a:endParaRPr lang="en-CA" dirty="0"/>
          </a:p>
          <a:p>
            <a:endParaRPr lang="en-US" dirty="0"/>
          </a:p>
        </p:txBody>
      </p:sp>
      <p:sp>
        <p:nvSpPr>
          <p:cNvPr id="4" name="Slide Number Placeholder 3"/>
          <p:cNvSpPr>
            <a:spLocks noGrp="1"/>
          </p:cNvSpPr>
          <p:nvPr>
            <p:ph type="sldNum" sz="quarter" idx="5"/>
          </p:nvPr>
        </p:nvSpPr>
        <p:spPr/>
        <p:txBody>
          <a:bodyPr/>
          <a:lstStyle/>
          <a:p>
            <a:pPr>
              <a:defRPr/>
            </a:pPr>
            <a:fld id="{207BE422-7BBF-4C5D-84E7-42DC2330AB06}" type="slidenum">
              <a:rPr lang="en-US" altLang="en-US" smtClean="0"/>
              <a:pPr>
                <a:defRPr/>
              </a:pPr>
              <a:t>48</a:t>
            </a:fld>
            <a:endParaRPr lang="en-US" altLang="en-US"/>
          </a:p>
        </p:txBody>
      </p:sp>
    </p:spTree>
    <p:extLst>
      <p:ext uri="{BB962C8B-B14F-4D97-AF65-F5344CB8AC3E}">
        <p14:creationId xmlns:p14="http://schemas.microsoft.com/office/powerpoint/2010/main" val="2593492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020" y="3134034"/>
            <a:ext cx="8752462" cy="3594402"/>
          </a:xfrm>
          <a:prstGeom prst="rect">
            <a:avLst/>
          </a:prstGeom>
        </p:spPr>
        <p:txBody>
          <a:bodyPr/>
          <a:lstStyle/>
          <a:p>
            <a:r>
              <a:rPr lang="en-GB" dirty="0"/>
              <a:t>This is based on European Plastics Pact Road Map.</a:t>
            </a:r>
          </a:p>
          <a:p>
            <a:endParaRPr lang="en-GB" dirty="0"/>
          </a:p>
          <a:p>
            <a:r>
              <a:rPr lang="en-GB" dirty="0"/>
              <a:t>Stress that this session has considered 1, 2, 3 and 4. These will be considered further in the next session as well as relevant guidance (5).</a:t>
            </a:r>
          </a:p>
          <a:p>
            <a:endParaRPr lang="en-GB" dirty="0"/>
          </a:p>
          <a:p>
            <a:r>
              <a:rPr lang="en-GB" dirty="0"/>
              <a:t>It is essential that lessons learned from this training are cascaded to colleagues – it is also vital that outcomes from changes to procurements which focus on plastics waste reduction are captured and monitored – a track and reporting mechanism against ambitions.</a:t>
            </a:r>
          </a:p>
          <a:p>
            <a:endParaRPr lang="en-GB" dirty="0"/>
          </a:p>
          <a:p>
            <a:r>
              <a:rPr lang="en-GB" dirty="0"/>
              <a:t>Working with suppliers and markets is also vital to encourage and enable meaningful change – a two-way dialogue is important. Make it clear to markets and suppliers what your ambitions / requirements are/ how relevant this is to them and also understand market capability and capacity to support plastics waste reduction.  </a:t>
            </a:r>
          </a:p>
          <a:p>
            <a:endParaRPr lang="en-GB" dirty="0"/>
          </a:p>
          <a:p>
            <a:r>
              <a:rPr lang="en-GB" dirty="0"/>
              <a:t>Canada Plastics Pact: </a:t>
            </a:r>
          </a:p>
          <a:p>
            <a:r>
              <a:rPr lang="en-US" dirty="0"/>
              <a:t>1 plastics packaging represents nearly 50% of the plastics produced in Canada each year;</a:t>
            </a:r>
          </a:p>
          <a:p>
            <a:r>
              <a:rPr lang="en-US" dirty="0"/>
              <a:t>2 after it’s short first-use cycle, an estimated 95% of plastics packaging material value is lost;</a:t>
            </a:r>
          </a:p>
          <a:p>
            <a:r>
              <a:rPr lang="en-US" dirty="0"/>
              <a:t>3 there is both a clear path and momentum from key businesses, governments and organizations across Canada for addressing the challenge of plastics packaging.</a:t>
            </a:r>
          </a:p>
          <a:p>
            <a:endParaRPr lang="en-US" dirty="0"/>
          </a:p>
          <a:p>
            <a:r>
              <a:rPr lang="en-US" dirty="0"/>
              <a:t>4 targets:</a:t>
            </a:r>
          </a:p>
          <a:p>
            <a:r>
              <a:rPr lang="en-US" dirty="0"/>
              <a:t>Define a list of plastic packaging that is to be designated as problematic or unnecessary and take measures to eliminate them by 2025.  </a:t>
            </a:r>
          </a:p>
          <a:p>
            <a:r>
              <a:rPr lang="en-US" dirty="0"/>
              <a:t>Support efforts towards 100% of plastic packaging being designed to be reusable, recyclable or compostable by 2025.  </a:t>
            </a:r>
          </a:p>
          <a:p>
            <a:r>
              <a:rPr lang="en-US" dirty="0"/>
              <a:t>Undertake ambitious actions to ensure that at least 50% of plastic packaging is effectively recycled or composted by 2025.  </a:t>
            </a:r>
          </a:p>
          <a:p>
            <a:r>
              <a:rPr lang="en-US" dirty="0"/>
              <a:t>Ensure an average of at least 30% recycled content across all plastic packaging (by weight) by 2025. </a:t>
            </a:r>
            <a:endParaRPr lang="en-GB" dirty="0"/>
          </a:p>
        </p:txBody>
      </p:sp>
      <p:sp>
        <p:nvSpPr>
          <p:cNvPr id="4" name="Slide Number Placeholder 3"/>
          <p:cNvSpPr>
            <a:spLocks noGrp="1"/>
          </p:cNvSpPr>
          <p:nvPr>
            <p:ph type="sldNum" sz="quarter" idx="5"/>
          </p:nvPr>
        </p:nvSpPr>
        <p:spPr/>
        <p:txBody>
          <a:bodyPr/>
          <a:lstStyle/>
          <a:p>
            <a:fld id="{1EC1E6D7-BAFA-4050-B61E-24681966864C}" type="slidenum">
              <a:rPr lang="es-ES" smtClean="0"/>
              <a:t>49</a:t>
            </a:fld>
            <a:endParaRPr lang="es-ES"/>
          </a:p>
        </p:txBody>
      </p:sp>
    </p:spTree>
    <p:extLst>
      <p:ext uri="{BB962C8B-B14F-4D97-AF65-F5344CB8AC3E}">
        <p14:creationId xmlns:p14="http://schemas.microsoft.com/office/powerpoint/2010/main" val="8582473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4975" y="287338"/>
            <a:ext cx="4137025" cy="2327275"/>
          </a:xfrm>
        </p:spPr>
      </p:sp>
      <p:sp>
        <p:nvSpPr>
          <p:cNvPr id="3" name="Notes Placeholder 2"/>
          <p:cNvSpPr>
            <a:spLocks noGrp="1"/>
          </p:cNvSpPr>
          <p:nvPr>
            <p:ph type="body" idx="1"/>
          </p:nvPr>
        </p:nvSpPr>
        <p:spPr>
          <a:xfrm>
            <a:off x="668020" y="3134034"/>
            <a:ext cx="8752462" cy="3594402"/>
          </a:xfrm>
          <a:prstGeom prst="rect">
            <a:avLst/>
          </a:prstGeom>
        </p:spPr>
        <p:txBody>
          <a:bodyPr/>
          <a:lstStyle/>
          <a:p>
            <a:r>
              <a:rPr lang="en-GB" sz="1000" dirty="0"/>
              <a:t>In groups facilitate discussion about:</a:t>
            </a:r>
          </a:p>
          <a:p>
            <a:pPr marL="171450" indent="-171450">
              <a:buFont typeface="Arial" panose="020B0604020202020204" pitchFamily="34" charset="0"/>
              <a:buChar char="•"/>
            </a:pPr>
            <a:r>
              <a:rPr lang="en-GB" sz="1000" dirty="0"/>
              <a:t>What are the key actions they feel need to take place?</a:t>
            </a:r>
          </a:p>
          <a:p>
            <a:pPr marL="171450" indent="-171450" defTabSz="941375">
              <a:buFont typeface="Arial" panose="020B0604020202020204" pitchFamily="34" charset="0"/>
              <a:buChar char="•"/>
              <a:defRPr/>
            </a:pPr>
            <a:r>
              <a:rPr lang="en-CA" sz="1000" dirty="0">
                <a:highlight>
                  <a:srgbClr val="FFFF00"/>
                </a:highlight>
                <a:ea typeface="Calibri" panose="020F0502020204030204" pitchFamily="34" charset="0"/>
                <a:cs typeface="Times New Roman" panose="02020603050405020304" pitchFamily="18" charset="0"/>
              </a:rPr>
              <a:t>Who are the internal and external functions or roles that are critical and how can we address their focus areas.</a:t>
            </a:r>
            <a:endParaRPr lang="en-GB" sz="1000" dirty="0">
              <a:ea typeface="Calibri" panose="020F0502020204030204" pitchFamily="34" charset="0"/>
              <a:cs typeface="Times New Roman" panose="02020603050405020304" pitchFamily="18" charset="0"/>
            </a:endParaRPr>
          </a:p>
          <a:p>
            <a:endParaRPr lang="en-GB" sz="1000" dirty="0"/>
          </a:p>
          <a:p>
            <a:r>
              <a:rPr lang="en-US" sz="1000" dirty="0"/>
              <a:t>Use the heat map (Canadian </a:t>
            </a:r>
            <a:r>
              <a:rPr lang="en-US" sz="1000" dirty="0" err="1"/>
              <a:t>HeatMap</a:t>
            </a:r>
            <a:r>
              <a:rPr lang="en-US" sz="1000" dirty="0"/>
              <a:t> report) and ask participants to use the ambitions chart to identify 3 or 4 critical buying category to reduce plastic by identifying what CE business models could be leveraged. </a:t>
            </a:r>
          </a:p>
          <a:p>
            <a:endParaRPr lang="en-GB" sz="1000" dirty="0"/>
          </a:p>
          <a:p>
            <a:r>
              <a:rPr lang="en-GB" sz="1000" dirty="0"/>
              <a:t>Ask them to feedback key actions (as a group) using the template on the slide and how they may vary within the group according to the organisation/ region?</a:t>
            </a:r>
          </a:p>
          <a:p>
            <a:r>
              <a:rPr lang="en-GB" sz="1000" dirty="0"/>
              <a:t>Does this include opportunities to collaborate in the future among the group? </a:t>
            </a:r>
          </a:p>
          <a:p>
            <a:endParaRPr lang="en-GB" sz="1000" dirty="0"/>
          </a:p>
          <a:p>
            <a:r>
              <a:rPr lang="en-GB" sz="1000" b="1" dirty="0"/>
              <a:t>Allow time for discussion </a:t>
            </a:r>
          </a:p>
          <a:p>
            <a:endParaRPr lang="en-GB" sz="1000" b="1" dirty="0"/>
          </a:p>
          <a:p>
            <a:pPr defTabSz="941375">
              <a:defRPr/>
            </a:pPr>
            <a:r>
              <a:rPr lang="en-GB" sz="1000" dirty="0"/>
              <a:t>Action Plan template included in Resources Pack.</a:t>
            </a:r>
          </a:p>
          <a:p>
            <a:endParaRPr lang="en-GB" sz="1100" b="1" dirty="0"/>
          </a:p>
        </p:txBody>
      </p:sp>
      <p:sp>
        <p:nvSpPr>
          <p:cNvPr id="4" name="Slide Number Placeholder 3"/>
          <p:cNvSpPr>
            <a:spLocks noGrp="1"/>
          </p:cNvSpPr>
          <p:nvPr>
            <p:ph type="sldNum" sz="quarter" idx="5"/>
          </p:nvPr>
        </p:nvSpPr>
        <p:spPr/>
        <p:txBody>
          <a:bodyPr/>
          <a:lstStyle/>
          <a:p>
            <a:fld id="{1EC1E6D7-BAFA-4050-B61E-24681966864C}" type="slidenum">
              <a:rPr lang="es-ES" smtClean="0"/>
              <a:t>50</a:t>
            </a:fld>
            <a:endParaRPr lang="es-ES"/>
          </a:p>
        </p:txBody>
      </p:sp>
    </p:spTree>
    <p:extLst>
      <p:ext uri="{BB962C8B-B14F-4D97-AF65-F5344CB8AC3E}">
        <p14:creationId xmlns:p14="http://schemas.microsoft.com/office/powerpoint/2010/main" val="31256903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020" y="3134034"/>
            <a:ext cx="8752462" cy="3594402"/>
          </a:xfrm>
          <a:prstGeom prst="rect">
            <a:avLst/>
          </a:prstGeom>
        </p:spPr>
        <p:txBody>
          <a:bodyPr/>
          <a:lstStyle/>
          <a:p>
            <a:r>
              <a:rPr lang="en-GB" dirty="0"/>
              <a:t>Ask whether any uncertainties remain – can they tick all of the above?</a:t>
            </a:r>
          </a:p>
        </p:txBody>
      </p:sp>
      <p:sp>
        <p:nvSpPr>
          <p:cNvPr id="4" name="Slide Number Placeholder 3"/>
          <p:cNvSpPr>
            <a:spLocks noGrp="1"/>
          </p:cNvSpPr>
          <p:nvPr>
            <p:ph type="sldNum" sz="quarter" idx="5"/>
          </p:nvPr>
        </p:nvSpPr>
        <p:spPr/>
        <p:txBody>
          <a:bodyPr/>
          <a:lstStyle/>
          <a:p>
            <a:fld id="{1EC1E6D7-BAFA-4050-B61E-24681966864C}" type="slidenum">
              <a:rPr lang="es-ES" smtClean="0"/>
              <a:t>51</a:t>
            </a:fld>
            <a:endParaRPr lang="es-ES"/>
          </a:p>
        </p:txBody>
      </p:sp>
    </p:spTree>
    <p:extLst>
      <p:ext uri="{BB962C8B-B14F-4D97-AF65-F5344CB8AC3E}">
        <p14:creationId xmlns:p14="http://schemas.microsoft.com/office/powerpoint/2010/main" val="18906343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jdelijke aanduiding voor dia-afbeelding 1">
            <a:extLst>
              <a:ext uri="{FF2B5EF4-FFF2-40B4-BE49-F238E27FC236}">
                <a16:creationId xmlns:a16="http://schemas.microsoft.com/office/drawing/2014/main" id="{856C7624-0BEA-402C-81A4-3F09B78A5326}"/>
              </a:ext>
            </a:extLst>
          </p:cNvPr>
          <p:cNvSpPr>
            <a:spLocks noGrp="1" noRot="1" noChangeAspect="1" noChangeArrowheads="1" noTextEdit="1"/>
          </p:cNvSpPr>
          <p:nvPr>
            <p:ph type="sldImg"/>
          </p:nvPr>
        </p:nvSpPr>
        <p:spPr bwMode="auto">
          <a:xfrm>
            <a:off x="2814638" y="530225"/>
            <a:ext cx="4721225" cy="26558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Tijdelijke aanduiding voor notities 2">
            <a:extLst>
              <a:ext uri="{FF2B5EF4-FFF2-40B4-BE49-F238E27FC236}">
                <a16:creationId xmlns:a16="http://schemas.microsoft.com/office/drawing/2014/main" id="{5C2FC56A-57B1-4E27-B0E2-4EDD732DD5E0}"/>
              </a:ext>
            </a:extLst>
          </p:cNvPr>
          <p:cNvSpPr>
            <a:spLocks noGrp="1"/>
          </p:cNvSpPr>
          <p:nvPr>
            <p:ph type="body" idx="1"/>
          </p:nvPr>
        </p:nvSpPr>
        <p:spPr>
          <a:xfrm>
            <a:off x="668020" y="3134034"/>
            <a:ext cx="8752462" cy="3594402"/>
          </a:xfrm>
          <a:prstGeom prst="rect">
            <a:avLst/>
          </a:prstGeom>
        </p:spPr>
        <p:txBody>
          <a:bodyPr/>
          <a:lstStyle/>
          <a:p>
            <a:pPr>
              <a:defRPr/>
            </a:pPr>
            <a:r>
              <a:rPr lang="nl-NL" b="0" dirty="0"/>
              <a:t>Introduce next session – focus will be on specifying for plastics waste reduction. This includes </a:t>
            </a:r>
          </a:p>
          <a:p>
            <a:pPr>
              <a:defRPr/>
            </a:pPr>
            <a:endParaRPr lang="nl-NL" b="1" dirty="0"/>
          </a:p>
          <a:p>
            <a:pPr>
              <a:defRPr/>
            </a:pPr>
            <a:r>
              <a:rPr lang="nl-NL" b="1" dirty="0"/>
              <a:t>Aim: </a:t>
            </a:r>
            <a:r>
              <a:rPr lang="nl-NL" dirty="0"/>
              <a:t>Understanding how outcomes based questions can be for a specific product group, according to the complexity of a product group, the maturity of the market.</a:t>
            </a:r>
          </a:p>
        </p:txBody>
      </p:sp>
      <p:sp>
        <p:nvSpPr>
          <p:cNvPr id="83972" name="Tijdelijke aanduiding voor dianummer 3">
            <a:extLst>
              <a:ext uri="{FF2B5EF4-FFF2-40B4-BE49-F238E27FC236}">
                <a16:creationId xmlns:a16="http://schemas.microsoft.com/office/drawing/2014/main" id="{DED6DEC1-28B3-4044-B449-B6A3FFF6FD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08312" indent="-310889">
              <a:defRPr>
                <a:solidFill>
                  <a:schemeClr val="tx1"/>
                </a:solidFill>
                <a:latin typeface="Calibri" panose="020F0502020204030204" pitchFamily="34" charset="0"/>
                <a:cs typeface="Arial" panose="020B0604020202020204" pitchFamily="34" charset="0"/>
              </a:defRPr>
            </a:lvl2pPr>
            <a:lvl3pPr marL="1243556" indent="-248711">
              <a:defRPr>
                <a:solidFill>
                  <a:schemeClr val="tx1"/>
                </a:solidFill>
                <a:latin typeface="Calibri" panose="020F0502020204030204" pitchFamily="34" charset="0"/>
                <a:cs typeface="Arial" panose="020B0604020202020204" pitchFamily="34" charset="0"/>
              </a:defRPr>
            </a:lvl3pPr>
            <a:lvl4pPr marL="1740978" indent="-248711">
              <a:defRPr>
                <a:solidFill>
                  <a:schemeClr val="tx1"/>
                </a:solidFill>
                <a:latin typeface="Calibri" panose="020F0502020204030204" pitchFamily="34" charset="0"/>
                <a:cs typeface="Arial" panose="020B0604020202020204" pitchFamily="34" charset="0"/>
              </a:defRPr>
            </a:lvl4pPr>
            <a:lvl5pPr marL="2238401" indent="-248711">
              <a:defRPr>
                <a:solidFill>
                  <a:schemeClr val="tx1"/>
                </a:solidFill>
                <a:latin typeface="Calibri" panose="020F0502020204030204" pitchFamily="34" charset="0"/>
                <a:cs typeface="Arial" panose="020B0604020202020204" pitchFamily="34" charset="0"/>
              </a:defRPr>
            </a:lvl5pPr>
            <a:lvl6pPr marL="2735823" indent="-24871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33246" indent="-24871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30668" indent="-24871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28091" indent="-24871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12C9828-49BA-4793-9A35-0DD31CBDFA75}" type="slidenum">
              <a:rPr lang="de-DE" altLang="nl-NL" smtClean="0"/>
              <a:pPr/>
              <a:t>52</a:t>
            </a:fld>
            <a:endParaRPr lang="de-DE" altLang="nl-NL"/>
          </a:p>
        </p:txBody>
      </p:sp>
    </p:spTree>
    <p:extLst>
      <p:ext uri="{BB962C8B-B14F-4D97-AF65-F5344CB8AC3E}">
        <p14:creationId xmlns:p14="http://schemas.microsoft.com/office/powerpoint/2010/main" val="9809696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020" y="3134034"/>
            <a:ext cx="8752462" cy="3594402"/>
          </a:xfrm>
          <a:prstGeom prst="rect">
            <a:avLst/>
          </a:prstGeom>
        </p:spPr>
        <p:txBody>
          <a:bodyPr/>
          <a:lstStyle/>
          <a:p>
            <a:r>
              <a:rPr lang="en-GB" dirty="0"/>
              <a:t>ON LINE EVALUATION POLL TO BE COMPLETED IN THE SESSION</a:t>
            </a:r>
          </a:p>
        </p:txBody>
      </p:sp>
      <p:sp>
        <p:nvSpPr>
          <p:cNvPr id="4" name="Slide Number Placeholder 3"/>
          <p:cNvSpPr>
            <a:spLocks noGrp="1"/>
          </p:cNvSpPr>
          <p:nvPr>
            <p:ph type="sldNum" sz="quarter" idx="5"/>
          </p:nvPr>
        </p:nvSpPr>
        <p:spPr/>
        <p:txBody>
          <a:bodyPr/>
          <a:lstStyle/>
          <a:p>
            <a:fld id="{1EC1E6D7-BAFA-4050-B61E-24681966864C}" type="slidenum">
              <a:rPr lang="es-ES" smtClean="0"/>
              <a:t>53</a:t>
            </a:fld>
            <a:endParaRPr lang="es-ES"/>
          </a:p>
        </p:txBody>
      </p:sp>
    </p:spTree>
    <p:extLst>
      <p:ext uri="{BB962C8B-B14F-4D97-AF65-F5344CB8AC3E}">
        <p14:creationId xmlns:p14="http://schemas.microsoft.com/office/powerpoint/2010/main" val="139194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020" y="3134034"/>
            <a:ext cx="8752462" cy="3594402"/>
          </a:xfrm>
          <a:prstGeom prst="rect">
            <a:avLst/>
          </a:prstGeom>
        </p:spPr>
        <p:txBody>
          <a:bodyPr/>
          <a:lstStyle/>
          <a:p>
            <a:r>
              <a:rPr lang="en-GB" sz="1100" dirty="0"/>
              <a:t>Get those attending to introduce themselves. </a:t>
            </a:r>
          </a:p>
          <a:p>
            <a:pPr marL="176508" indent="-176508">
              <a:buFont typeface="Arial" panose="020B0604020202020204" pitchFamily="34" charset="0"/>
              <a:buChar char="•"/>
            </a:pPr>
            <a:r>
              <a:rPr lang="en-GB" sz="1100" dirty="0"/>
              <a:t>e.g. their organisation (Federal/ Province or Municipal), </a:t>
            </a:r>
          </a:p>
          <a:p>
            <a:pPr marL="176508" indent="-176508">
              <a:buFont typeface="Arial" panose="020B0604020202020204" pitchFamily="34" charset="0"/>
              <a:buChar char="•"/>
            </a:pPr>
            <a:r>
              <a:rPr lang="en-GB" sz="1100" dirty="0"/>
              <a:t>role (procurement practitioner or others who influence policy/ strategy/ budgets etc).</a:t>
            </a:r>
          </a:p>
          <a:p>
            <a:pPr marL="176508" indent="-176508">
              <a:buFont typeface="Arial" panose="020B0604020202020204" pitchFamily="34" charset="0"/>
              <a:buChar char="•"/>
            </a:pPr>
            <a:r>
              <a:rPr lang="en-GB" sz="1100" dirty="0"/>
              <a:t>Keep a note of key thing they want to get out of the training and refer back to this during the training – check this has been addressed at the end.</a:t>
            </a:r>
          </a:p>
        </p:txBody>
      </p:sp>
      <p:sp>
        <p:nvSpPr>
          <p:cNvPr id="4" name="Slide Number Placeholder 3"/>
          <p:cNvSpPr>
            <a:spLocks noGrp="1"/>
          </p:cNvSpPr>
          <p:nvPr>
            <p:ph type="sldNum" sz="quarter" idx="5"/>
          </p:nvPr>
        </p:nvSpPr>
        <p:spPr/>
        <p:txBody>
          <a:bodyPr/>
          <a:lstStyle/>
          <a:p>
            <a:fld id="{1EC1E6D7-BAFA-4050-B61E-24681966864C}" type="slidenum">
              <a:rPr lang="es-ES" smtClean="0"/>
              <a:t>5</a:t>
            </a:fld>
            <a:endParaRPr lang="es-ES"/>
          </a:p>
        </p:txBody>
      </p:sp>
    </p:spTree>
    <p:extLst>
      <p:ext uri="{BB962C8B-B14F-4D97-AF65-F5344CB8AC3E}">
        <p14:creationId xmlns:p14="http://schemas.microsoft.com/office/powerpoint/2010/main" val="21206478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020" y="3134034"/>
            <a:ext cx="8752462" cy="3594402"/>
          </a:xfrm>
          <a:prstGeom prst="rect">
            <a:avLst/>
          </a:prstGeom>
        </p:spPr>
        <p:txBody>
          <a:bodyPr/>
          <a:lstStyle/>
          <a:p>
            <a:endParaRPr lang="en-GB" dirty="0"/>
          </a:p>
        </p:txBody>
      </p:sp>
      <p:sp>
        <p:nvSpPr>
          <p:cNvPr id="4" name="Slide Number Placeholder 3"/>
          <p:cNvSpPr>
            <a:spLocks noGrp="1"/>
          </p:cNvSpPr>
          <p:nvPr>
            <p:ph type="sldNum" sz="quarter" idx="5"/>
          </p:nvPr>
        </p:nvSpPr>
        <p:spPr/>
        <p:txBody>
          <a:bodyPr/>
          <a:lstStyle/>
          <a:p>
            <a:fld id="{1EC1E6D7-BAFA-4050-B61E-24681966864C}" type="slidenum">
              <a:rPr lang="es-ES" smtClean="0"/>
              <a:t>55</a:t>
            </a:fld>
            <a:endParaRPr lang="es-ES"/>
          </a:p>
        </p:txBody>
      </p:sp>
    </p:spTree>
    <p:extLst>
      <p:ext uri="{BB962C8B-B14F-4D97-AF65-F5344CB8AC3E}">
        <p14:creationId xmlns:p14="http://schemas.microsoft.com/office/powerpoint/2010/main" val="2233427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020" y="3134034"/>
            <a:ext cx="8752462" cy="3594402"/>
          </a:xfrm>
          <a:prstGeom prst="rect">
            <a:avLst/>
          </a:prstGeom>
        </p:spPr>
        <p:txBody>
          <a:bodyPr/>
          <a:lstStyle/>
          <a:p>
            <a:r>
              <a:rPr lang="en-GB" dirty="0"/>
              <a:t>This slide format will be used at end of each section within modules to show where delegates are in the training session.</a:t>
            </a:r>
          </a:p>
        </p:txBody>
      </p:sp>
      <p:sp>
        <p:nvSpPr>
          <p:cNvPr id="4" name="Slide Number Placeholder 3"/>
          <p:cNvSpPr>
            <a:spLocks noGrp="1"/>
          </p:cNvSpPr>
          <p:nvPr>
            <p:ph type="sldNum" sz="quarter" idx="5"/>
          </p:nvPr>
        </p:nvSpPr>
        <p:spPr/>
        <p:txBody>
          <a:bodyPr/>
          <a:lstStyle/>
          <a:p>
            <a:fld id="{1EC1E6D7-BAFA-4050-B61E-24681966864C}" type="slidenum">
              <a:rPr lang="es-ES" smtClean="0"/>
              <a:t>7</a:t>
            </a:fld>
            <a:endParaRPr lang="es-ES"/>
          </a:p>
        </p:txBody>
      </p:sp>
    </p:spTree>
    <p:extLst>
      <p:ext uri="{BB962C8B-B14F-4D97-AF65-F5344CB8AC3E}">
        <p14:creationId xmlns:p14="http://schemas.microsoft.com/office/powerpoint/2010/main" val="2384318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14638" y="530225"/>
            <a:ext cx="4721225" cy="2655888"/>
          </a:xfrm>
        </p:spPr>
      </p:sp>
      <p:sp>
        <p:nvSpPr>
          <p:cNvPr id="3" name="Notes Placeholder 2"/>
          <p:cNvSpPr>
            <a:spLocks noGrp="1"/>
          </p:cNvSpPr>
          <p:nvPr>
            <p:ph type="body" idx="1"/>
          </p:nvPr>
        </p:nvSpPr>
        <p:spPr>
          <a:xfrm>
            <a:off x="668020" y="3134034"/>
            <a:ext cx="8752462" cy="3594402"/>
          </a:xfrm>
          <a:prstGeom prst="rect">
            <a:avLst/>
          </a:prstGeom>
        </p:spPr>
        <p:txBody>
          <a:bodyPr/>
          <a:lstStyle/>
          <a:p>
            <a:r>
              <a:rPr lang="en-GB" sz="900" dirty="0">
                <a:latin typeface="+mn-lt"/>
              </a:rPr>
              <a:t>Start with introducing the linear economy – check that delegates understand this and the problems this brings (see the lost opportunity and where plastics waste ends up).</a:t>
            </a:r>
          </a:p>
          <a:p>
            <a:r>
              <a:rPr lang="en-GB" sz="900" dirty="0">
                <a:latin typeface="+mn-lt"/>
              </a:rPr>
              <a:t>Explain the recycling economy – how this supports some reduction in waste, but….</a:t>
            </a:r>
          </a:p>
          <a:p>
            <a:r>
              <a:rPr lang="en-GB" sz="900" dirty="0">
                <a:latin typeface="+mn-lt"/>
              </a:rPr>
              <a:t>Circular economy – explain how this works and the outcomes – not just environmental but economic and social. This puts learning in the context of the challenges that public and private sector organisations face and national or local objectives.</a:t>
            </a:r>
          </a:p>
          <a:p>
            <a:r>
              <a:rPr lang="en-GB" sz="900" dirty="0">
                <a:latin typeface="+mn-lt"/>
              </a:rPr>
              <a:t>Adopting a circular approach, whereby resources are kept in use for as long as possible, the maximum value is extracted from them whilst in use and then products and materials are recovered and regenerated at the end of a product’s viable life cycle can deliver a range of benefits for: </a:t>
            </a:r>
          </a:p>
          <a:p>
            <a:pPr marL="310889" indent="-310889">
              <a:spcAft>
                <a:spcPts val="0"/>
              </a:spcAft>
              <a:buFont typeface="Arial" panose="020B0604020202020204" pitchFamily="34" charset="0"/>
              <a:buChar char="•"/>
            </a:pPr>
            <a:r>
              <a:rPr lang="en-GB" sz="900" dirty="0">
                <a:latin typeface="+mn-lt"/>
              </a:rPr>
              <a:t>the environment, by cutting waste, the use of virgin materials and related carbon emissions; </a:t>
            </a:r>
          </a:p>
          <a:p>
            <a:pPr marL="310889" indent="-310889">
              <a:spcAft>
                <a:spcPts val="0"/>
              </a:spcAft>
              <a:buFont typeface="Arial" panose="020B0604020202020204" pitchFamily="34" charset="0"/>
              <a:buChar char="•"/>
            </a:pPr>
            <a:r>
              <a:rPr lang="en-GB" sz="900" dirty="0">
                <a:latin typeface="+mn-lt"/>
              </a:rPr>
              <a:t>the economy, by improving productivity and opening up new markets, and; </a:t>
            </a:r>
          </a:p>
          <a:p>
            <a:pPr marL="310889" indent="-310889">
              <a:spcAft>
                <a:spcPts val="0"/>
              </a:spcAft>
              <a:buFont typeface="Arial" panose="020B0604020202020204" pitchFamily="34" charset="0"/>
              <a:buChar char="•"/>
            </a:pPr>
            <a:r>
              <a:rPr lang="en-GB" sz="900" dirty="0">
                <a:latin typeface="+mn-lt"/>
              </a:rPr>
              <a:t>communities, by providing local employment opportunities and lower cost options to access the goods we need.</a:t>
            </a:r>
          </a:p>
          <a:p>
            <a:pPr marL="310889" indent="-310889">
              <a:spcAft>
                <a:spcPts val="0"/>
              </a:spcAft>
              <a:buFont typeface="Arial" panose="020B0604020202020204" pitchFamily="34" charset="0"/>
              <a:buChar char="•"/>
            </a:pPr>
            <a:r>
              <a:rPr lang="en-GB" sz="900" dirty="0">
                <a:latin typeface="+mn-lt"/>
              </a:rPr>
              <a:t>It also has the potential to help address supply chain disruption – reducing reliance on new materials and products reduces supply chain risks.</a:t>
            </a:r>
          </a:p>
          <a:p>
            <a:pPr defTabSz="941375">
              <a:spcAft>
                <a:spcPts val="618"/>
              </a:spcAft>
              <a:defRPr/>
            </a:pPr>
            <a:r>
              <a:rPr lang="en-GB" sz="900" b="1" dirty="0">
                <a:solidFill>
                  <a:schemeClr val="bg1"/>
                </a:solidFill>
                <a:latin typeface="+mn-lt"/>
              </a:rPr>
              <a:t>Climate Change </a:t>
            </a:r>
            <a:r>
              <a:rPr lang="en-GB" sz="900" dirty="0">
                <a:solidFill>
                  <a:schemeClr val="bg1"/>
                </a:solidFill>
                <a:latin typeface="+mn-lt"/>
              </a:rPr>
              <a:t>- </a:t>
            </a:r>
            <a:r>
              <a:rPr lang="en-US" sz="900" dirty="0">
                <a:solidFill>
                  <a:srgbClr val="010101"/>
                </a:solidFill>
                <a:latin typeface="+mn-lt"/>
              </a:rPr>
              <a:t>link from a focus on circular economy – reducing virgin materials use and reducing waste – reducing carbon emissions. </a:t>
            </a:r>
            <a:r>
              <a:rPr lang="en-US" sz="900" dirty="0">
                <a:latin typeface="+mn-lt"/>
              </a:rPr>
              <a:t>Greenhouse gas emissions are not dropping quickly enough to achieve climate targets and switching to renewable energy can only cut them by 55%. The remaining 45% of emissions come from how we make and use products, and how we produce food. </a:t>
            </a:r>
            <a:r>
              <a:rPr lang="en-US" sz="900" dirty="0">
                <a:solidFill>
                  <a:srgbClr val="010101"/>
                </a:solidFill>
                <a:latin typeface="+mn-lt"/>
              </a:rPr>
              <a:t>The manufacture and end of life disposal of products, materials or assets bought can involve the generation of significant emissions that contribute to climate change, due to the use of resources, including materials and energy. This is known as </a:t>
            </a:r>
            <a:r>
              <a:rPr lang="en-US" sz="900" b="1" dirty="0">
                <a:solidFill>
                  <a:srgbClr val="010101"/>
                </a:solidFill>
                <a:latin typeface="+mn-lt"/>
              </a:rPr>
              <a:t>Embodied Carbon </a:t>
            </a:r>
            <a:r>
              <a:rPr lang="en-US" sz="900" dirty="0">
                <a:solidFill>
                  <a:srgbClr val="010101"/>
                </a:solidFill>
                <a:latin typeface="+mn-lt"/>
              </a:rPr>
              <a:t>– reducing this is part of supporting the Circular Economy and addressing Climate Change - </a:t>
            </a:r>
            <a:r>
              <a:rPr lang="en-GB" sz="900" dirty="0">
                <a:solidFill>
                  <a:schemeClr val="bg1"/>
                </a:solidFill>
                <a:latin typeface="+mn-lt"/>
              </a:rPr>
              <a:t>Finite resources - Waste </a:t>
            </a:r>
          </a:p>
          <a:p>
            <a:r>
              <a:rPr lang="en-GB" sz="900" dirty="0">
                <a:latin typeface="+mn-lt"/>
              </a:rPr>
              <a:t>DISCUSSION – ANY FURTHER CHALLENGES/ DO THEY UNDERSTAND THE IMPORTANCE OF SHIFTING TO A CIRCULAR ECONOMY?</a:t>
            </a:r>
          </a:p>
          <a:p>
            <a:pPr algn="l"/>
            <a:r>
              <a:rPr lang="en-US" sz="900" dirty="0">
                <a:solidFill>
                  <a:srgbClr val="333333"/>
                </a:solidFill>
                <a:latin typeface="+mn-lt"/>
              </a:rPr>
              <a:t>Plastic waste and marine litter burdens our economy and threatens the health of the environment including wildlife, rivers, lakes and oceans.</a:t>
            </a:r>
          </a:p>
          <a:p>
            <a:pPr algn="l"/>
            <a:r>
              <a:rPr lang="en-US" sz="900" dirty="0">
                <a:solidFill>
                  <a:srgbClr val="333333"/>
                </a:solidFill>
                <a:latin typeface="+mn-lt"/>
              </a:rPr>
              <a:t>With the longest coastline in the world and one-quarter of the world’s freshwater, Canada has a unique responsibility—and opportunity—to tackle this challenge. By taking urgent action to reduce plastic waste and pollution, we will make our economy stronger and take an important step toward protecting wildlife and the places we love.</a:t>
            </a:r>
          </a:p>
          <a:p>
            <a:pPr algn="l"/>
            <a:r>
              <a:rPr lang="en-US" sz="900" dirty="0">
                <a:solidFill>
                  <a:srgbClr val="333333"/>
                </a:solidFill>
                <a:latin typeface="+mn-lt"/>
              </a:rPr>
              <a:t>It is time to take action! We need to change the way we design, produce, use and dispose of plastics. By working with all levels of government, industry and all Canadians, we can have a zero plastic waste future. Together, we can keep plastics in the economy and out of the environment.</a:t>
            </a:r>
          </a:p>
          <a:p>
            <a:pPr algn="l"/>
            <a:r>
              <a:rPr lang="en-US" sz="900" dirty="0">
                <a:solidFill>
                  <a:srgbClr val="474747"/>
                </a:solidFill>
                <a:latin typeface="+mn-lt"/>
              </a:rPr>
              <a:t>In Canada, the management of plastic waste is a shared responsibility. In 2018, Canada exported just over 100,000 tonnes of its plastic waste to other countries, down from 150,000 tonnes in 2016.</a:t>
            </a:r>
            <a:endParaRPr lang="en-GB" sz="900" dirty="0"/>
          </a:p>
          <a:p>
            <a:endParaRPr lang="en-GB" dirty="0"/>
          </a:p>
        </p:txBody>
      </p:sp>
      <p:sp>
        <p:nvSpPr>
          <p:cNvPr id="4" name="Slide Number Placeholder 3"/>
          <p:cNvSpPr>
            <a:spLocks noGrp="1"/>
          </p:cNvSpPr>
          <p:nvPr>
            <p:ph type="sldNum" sz="quarter" idx="5"/>
          </p:nvPr>
        </p:nvSpPr>
        <p:spPr/>
        <p:txBody>
          <a:bodyPr/>
          <a:lstStyle/>
          <a:p>
            <a:pPr>
              <a:defRPr/>
            </a:pPr>
            <a:fld id="{207BE422-7BBF-4C5D-84E7-42DC2330AB06}" type="slidenum">
              <a:rPr lang="en-US" altLang="en-US" smtClean="0"/>
              <a:pPr>
                <a:defRPr/>
              </a:pPr>
              <a:t>8</a:t>
            </a:fld>
            <a:endParaRPr lang="en-US" altLang="en-US"/>
          </a:p>
        </p:txBody>
      </p:sp>
    </p:spTree>
    <p:extLst>
      <p:ext uri="{BB962C8B-B14F-4D97-AF65-F5344CB8AC3E}">
        <p14:creationId xmlns:p14="http://schemas.microsoft.com/office/powerpoint/2010/main" val="263228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4975" y="287338"/>
            <a:ext cx="4137025" cy="2327275"/>
          </a:xfrm>
        </p:spPr>
      </p:sp>
      <p:sp>
        <p:nvSpPr>
          <p:cNvPr id="3" name="Notes Placeholder 2"/>
          <p:cNvSpPr>
            <a:spLocks noGrp="1"/>
          </p:cNvSpPr>
          <p:nvPr>
            <p:ph type="body" idx="1"/>
          </p:nvPr>
        </p:nvSpPr>
        <p:spPr>
          <a:xfrm>
            <a:off x="668020" y="3134034"/>
            <a:ext cx="8752462" cy="3594402"/>
          </a:xfrm>
          <a:prstGeom prst="rect">
            <a:avLst/>
          </a:prstGeom>
        </p:spPr>
        <p:txBody>
          <a:bodyPr/>
          <a:lstStyle/>
          <a:p>
            <a:pPr defTabSz="941375">
              <a:defRPr/>
            </a:pPr>
            <a:r>
              <a:rPr lang="en-US" sz="900" dirty="0">
                <a:solidFill>
                  <a:srgbClr val="222222"/>
                </a:solidFill>
              </a:rPr>
              <a:t>A range of business models that go </a:t>
            </a:r>
            <a:r>
              <a:rPr lang="en-US" sz="900" i="1" dirty="0">
                <a:solidFill>
                  <a:srgbClr val="222222"/>
                </a:solidFill>
              </a:rPr>
              <a:t>beyond recycling - </a:t>
            </a:r>
            <a:r>
              <a:rPr lang="en-US" sz="900" dirty="0">
                <a:solidFill>
                  <a:srgbClr val="222222"/>
                </a:solidFill>
              </a:rPr>
              <a:t>to underpin resource efficiency through reduction and reuse.</a:t>
            </a:r>
            <a:endParaRPr lang="en-US" sz="900" b="1" dirty="0">
              <a:solidFill>
                <a:srgbClr val="222222"/>
              </a:solidFill>
            </a:endParaRPr>
          </a:p>
          <a:p>
            <a:pPr defTabSz="941375">
              <a:defRPr/>
            </a:pPr>
            <a:r>
              <a:rPr lang="en-US" sz="900" i="1" dirty="0">
                <a:solidFill>
                  <a:srgbClr val="222222"/>
                </a:solidFill>
              </a:rPr>
              <a:t>From World Economic Forum</a:t>
            </a:r>
          </a:p>
          <a:p>
            <a:pPr defTabSz="941375">
              <a:defRPr/>
            </a:pPr>
            <a:r>
              <a:rPr lang="en-US" sz="900" b="1" dirty="0">
                <a:solidFill>
                  <a:srgbClr val="222222"/>
                </a:solidFill>
              </a:rPr>
              <a:t>Circular supplies:</a:t>
            </a:r>
          </a:p>
          <a:p>
            <a:pPr defTabSz="941375">
              <a:defRPr/>
            </a:pPr>
            <a:r>
              <a:rPr lang="en-US" sz="900" dirty="0">
                <a:solidFill>
                  <a:srgbClr val="222222"/>
                </a:solidFill>
              </a:rPr>
              <a:t>In a circular economy, renewable, recycled, or highly recyclable inputs are used in production processes – enabling partial or total elimination of waste and pollution. Waste becomes an asset, not a liability that you pay to dispose of.</a:t>
            </a:r>
          </a:p>
          <a:p>
            <a:pPr defTabSz="941375">
              <a:defRPr/>
            </a:pPr>
            <a:r>
              <a:rPr lang="en-US" sz="900" b="1" dirty="0">
                <a:solidFill>
                  <a:srgbClr val="222222"/>
                </a:solidFill>
              </a:rPr>
              <a:t>Resource recovery:</a:t>
            </a:r>
          </a:p>
          <a:p>
            <a:pPr defTabSz="941375">
              <a:defRPr/>
            </a:pPr>
            <a:r>
              <a:rPr lang="en-US" sz="900" dirty="0">
                <a:solidFill>
                  <a:srgbClr val="141414"/>
                </a:solidFill>
              </a:rPr>
              <a:t>Resource recovery focuses on the end stages of the usage cycle, namely the recovery of embedded materials, energy, and resources from products at the end of use that is no longer functional in their current application.</a:t>
            </a:r>
            <a:endParaRPr lang="en-US" sz="900" b="1" dirty="0">
              <a:solidFill>
                <a:srgbClr val="141414"/>
              </a:solidFill>
            </a:endParaRPr>
          </a:p>
          <a:p>
            <a:pPr defTabSz="941375">
              <a:defRPr/>
            </a:pPr>
            <a:r>
              <a:rPr lang="en-US" sz="900" b="1" dirty="0">
                <a:solidFill>
                  <a:srgbClr val="141414"/>
                </a:solidFill>
              </a:rPr>
              <a:t>Product life extension:</a:t>
            </a:r>
          </a:p>
          <a:p>
            <a:pPr defTabSz="941375">
              <a:defRPr/>
            </a:pPr>
            <a:r>
              <a:rPr lang="en-US" sz="900" dirty="0">
                <a:solidFill>
                  <a:srgbClr val="141414"/>
                </a:solidFill>
              </a:rPr>
              <a:t>The born-circular designs their products for repairability, upgradability, reusability, ease of disassembly, reconditioning, and recyclability of all components.</a:t>
            </a:r>
            <a:endParaRPr lang="en-US" sz="900" dirty="0">
              <a:solidFill>
                <a:srgbClr val="222222"/>
              </a:solidFill>
            </a:endParaRPr>
          </a:p>
          <a:p>
            <a:pPr defTabSz="941375">
              <a:defRPr/>
            </a:pPr>
            <a:r>
              <a:rPr lang="en-US" sz="900" b="1" dirty="0">
                <a:solidFill>
                  <a:srgbClr val="141414"/>
                </a:solidFill>
              </a:rPr>
              <a:t>Sharing platform:</a:t>
            </a:r>
          </a:p>
          <a:p>
            <a:pPr defTabSz="941375">
              <a:defRPr/>
            </a:pPr>
            <a:r>
              <a:rPr lang="en-US" sz="900" dirty="0">
                <a:solidFill>
                  <a:srgbClr val="141414"/>
                </a:solidFill>
              </a:rPr>
              <a:t>Born-circulars </a:t>
            </a:r>
            <a:r>
              <a:rPr lang="en-US" sz="900" dirty="0" err="1">
                <a:solidFill>
                  <a:srgbClr val="141414"/>
                </a:solidFill>
              </a:rPr>
              <a:t>maximise</a:t>
            </a:r>
            <a:r>
              <a:rPr lang="en-US" sz="900" dirty="0">
                <a:solidFill>
                  <a:srgbClr val="141414"/>
                </a:solidFill>
              </a:rPr>
              <a:t> how idle assets are used across a community while providing customers with affordable and convenient access to products and services. This also includes sharing industrial assets like a conveyor belt, forklift, machinery and warehouses.</a:t>
            </a:r>
            <a:endParaRPr lang="en-US" sz="900" dirty="0">
              <a:solidFill>
                <a:srgbClr val="222222"/>
              </a:solidFill>
            </a:endParaRPr>
          </a:p>
          <a:p>
            <a:pPr defTabSz="941375">
              <a:defRPr/>
            </a:pPr>
            <a:r>
              <a:rPr lang="en-US" sz="900" b="1" dirty="0">
                <a:solidFill>
                  <a:srgbClr val="141414"/>
                </a:solidFill>
              </a:rPr>
              <a:t>Product as a service:</a:t>
            </a:r>
          </a:p>
          <a:p>
            <a:pPr defTabSz="941375">
              <a:defRPr/>
            </a:pPr>
            <a:r>
              <a:rPr lang="en-US" sz="900" dirty="0">
                <a:solidFill>
                  <a:srgbClr val="141414"/>
                </a:solidFill>
              </a:rPr>
              <a:t>The customer purchases a service for a limited time while the provider maintains ownership of the product and remains incentivized for the product’s ongoing maintenance, durability, upgrade, and treatment at the end of its use.</a:t>
            </a:r>
          </a:p>
          <a:p>
            <a:pPr defTabSz="941375">
              <a:defRPr/>
            </a:pPr>
            <a:r>
              <a:rPr lang="en-US" sz="900" dirty="0">
                <a:solidFill>
                  <a:srgbClr val="141414"/>
                </a:solidFill>
              </a:rPr>
              <a:t>We will look at these models in more detail later in this session and in session 2 (case studies and how to apply).</a:t>
            </a:r>
          </a:p>
          <a:p>
            <a:pPr defTabSz="941375">
              <a:defRPr/>
            </a:pPr>
            <a:endParaRPr lang="en-GB" sz="900" b="1" dirty="0"/>
          </a:p>
          <a:p>
            <a:pPr defTabSz="941375">
              <a:defRPr/>
            </a:pPr>
            <a:r>
              <a:rPr lang="en-GB" sz="900" b="1" dirty="0"/>
              <a:t>DISCUSSION: </a:t>
            </a:r>
            <a:r>
              <a:rPr lang="en-GB" sz="900" dirty="0"/>
              <a:t>Discuss role of new business models. Any experiences – stress that the business model on its own may not deliver circular outcomes – it needs to be built into requirements while the supplier has a potential incentive to extend useful life of products supplied. Discuss examples such as ICT, furniture, textiles, construction – refurb rather than new build, refresh ICT, reuse aggregates etc.</a:t>
            </a:r>
            <a:r>
              <a:rPr lang="en-US" sz="900" dirty="0"/>
              <a:t> Business models that keep products and materials in use, by design, for as long as possible to get the maximum value from them - and therefore reduce waste, the use of natural resources  and emissions, and also generate the economic and other benefits considered earlier. There are, increasingly, a number business models available that may be relevant for planned procurements and which represent a focus on the required ‘function’ and alternatives to traditional approaches, including ownership. Some will be familiar, others less so. </a:t>
            </a:r>
            <a:endParaRPr lang="en-GB" sz="900" dirty="0"/>
          </a:p>
          <a:p>
            <a:pPr defTabSz="941375">
              <a:defRPr/>
            </a:pPr>
            <a:endParaRPr lang="en-GB" sz="1100" dirty="0"/>
          </a:p>
          <a:p>
            <a:pPr defTabSz="941375">
              <a:defRPr/>
            </a:pPr>
            <a:endParaRPr lang="en-GB" sz="1100" dirty="0"/>
          </a:p>
          <a:p>
            <a:endParaRPr lang="en-GB" dirty="0"/>
          </a:p>
        </p:txBody>
      </p:sp>
      <p:sp>
        <p:nvSpPr>
          <p:cNvPr id="4" name="Slide Number Placeholder 3"/>
          <p:cNvSpPr>
            <a:spLocks noGrp="1"/>
          </p:cNvSpPr>
          <p:nvPr>
            <p:ph type="sldNum" sz="quarter" idx="5"/>
          </p:nvPr>
        </p:nvSpPr>
        <p:spPr/>
        <p:txBody>
          <a:bodyPr/>
          <a:lstStyle/>
          <a:p>
            <a:fld id="{1EC1E6D7-BAFA-4050-B61E-24681966864C}" type="slidenum">
              <a:rPr lang="es-ES" smtClean="0"/>
              <a:t>9</a:t>
            </a:fld>
            <a:endParaRPr lang="es-ES"/>
          </a:p>
        </p:txBody>
      </p:sp>
    </p:spTree>
    <p:extLst>
      <p:ext uri="{BB962C8B-B14F-4D97-AF65-F5344CB8AC3E}">
        <p14:creationId xmlns:p14="http://schemas.microsoft.com/office/powerpoint/2010/main" val="3598521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14638" y="530225"/>
            <a:ext cx="4721225" cy="2655888"/>
          </a:xfrm>
        </p:spPr>
      </p:sp>
      <p:sp>
        <p:nvSpPr>
          <p:cNvPr id="3" name="Notes Placeholder 2"/>
          <p:cNvSpPr>
            <a:spLocks noGrp="1"/>
          </p:cNvSpPr>
          <p:nvPr>
            <p:ph type="body" idx="1"/>
          </p:nvPr>
        </p:nvSpPr>
        <p:spPr>
          <a:xfrm>
            <a:off x="668020" y="3134034"/>
            <a:ext cx="8752462" cy="3594402"/>
          </a:xfrm>
          <a:prstGeom prst="rect">
            <a:avLst/>
          </a:prstGeom>
        </p:spPr>
        <p:txBody>
          <a:bodyPr/>
          <a:lstStyle/>
          <a:p>
            <a:r>
              <a:rPr lang="en-GB" dirty="0"/>
              <a:t>Introduce short video (1:20 minutes) from Environment and Climate Change Canada.</a:t>
            </a:r>
          </a:p>
        </p:txBody>
      </p:sp>
      <p:sp>
        <p:nvSpPr>
          <p:cNvPr id="4" name="Slide Number Placeholder 3"/>
          <p:cNvSpPr>
            <a:spLocks noGrp="1"/>
          </p:cNvSpPr>
          <p:nvPr>
            <p:ph type="sldNum" sz="quarter" idx="5"/>
          </p:nvPr>
        </p:nvSpPr>
        <p:spPr/>
        <p:txBody>
          <a:bodyPr/>
          <a:lstStyle/>
          <a:p>
            <a:pPr>
              <a:defRPr/>
            </a:pPr>
            <a:fld id="{207BE422-7BBF-4C5D-84E7-42DC2330AB06}" type="slidenum">
              <a:rPr lang="en-US" altLang="en-US" smtClean="0"/>
              <a:pPr>
                <a:defRPr/>
              </a:pPr>
              <a:t>10</a:t>
            </a:fld>
            <a:endParaRPr lang="en-US" altLang="en-US"/>
          </a:p>
        </p:txBody>
      </p:sp>
    </p:spTree>
    <p:extLst>
      <p:ext uri="{BB962C8B-B14F-4D97-AF65-F5344CB8AC3E}">
        <p14:creationId xmlns:p14="http://schemas.microsoft.com/office/powerpoint/2010/main" val="4011744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p:cNvSpPr>
            <a:spLocks noGrp="1"/>
          </p:cNvSpPr>
          <p:nvPr>
            <p:ph type="dt" sz="half" idx="10"/>
          </p:nvPr>
        </p:nvSpPr>
        <p:spPr/>
        <p:txBody>
          <a:bodyPr/>
          <a:lstStyle/>
          <a:p>
            <a:fld id="{F30626EC-740F-4543-AE35-92B213C18821}" type="datetimeFigureOut">
              <a:rPr lang="x-none" smtClean="0"/>
              <a:t>1/12/23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24B0103-E2B5-4CCB-85D9-E62E88AD470E}" type="slidenum">
              <a:rPr lang="x-none" smtClean="0"/>
              <a:t>‹#›</a:t>
            </a:fld>
            <a:endParaRPr lang="x-none"/>
          </a:p>
        </p:txBody>
      </p:sp>
    </p:spTree>
    <p:extLst>
      <p:ext uri="{BB962C8B-B14F-4D97-AF65-F5344CB8AC3E}">
        <p14:creationId xmlns:p14="http://schemas.microsoft.com/office/powerpoint/2010/main" val="1876205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F30626EC-740F-4543-AE35-92B213C18821}" type="datetimeFigureOut">
              <a:rPr lang="x-none" smtClean="0"/>
              <a:t>1/12/23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24B0103-E2B5-4CCB-85D9-E62E88AD470E}" type="slidenum">
              <a:rPr lang="x-none" smtClean="0"/>
              <a:t>‹#›</a:t>
            </a:fld>
            <a:endParaRPr lang="x-none"/>
          </a:p>
        </p:txBody>
      </p:sp>
    </p:spTree>
    <p:extLst>
      <p:ext uri="{BB962C8B-B14F-4D97-AF65-F5344CB8AC3E}">
        <p14:creationId xmlns:p14="http://schemas.microsoft.com/office/powerpoint/2010/main" val="2718580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F30626EC-740F-4543-AE35-92B213C18821}" type="datetimeFigureOut">
              <a:rPr lang="x-none" smtClean="0"/>
              <a:t>1/12/23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24B0103-E2B5-4CCB-85D9-E62E88AD470E}" type="slidenum">
              <a:rPr lang="x-none" smtClean="0"/>
              <a:t>‹#›</a:t>
            </a:fld>
            <a:endParaRPr lang="x-none"/>
          </a:p>
        </p:txBody>
      </p:sp>
    </p:spTree>
    <p:extLst>
      <p:ext uri="{BB962C8B-B14F-4D97-AF65-F5344CB8AC3E}">
        <p14:creationId xmlns:p14="http://schemas.microsoft.com/office/powerpoint/2010/main" val="3126114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 points">
    <p:spTree>
      <p:nvGrpSpPr>
        <p:cNvPr id="1" name=""/>
        <p:cNvGrpSpPr/>
        <p:nvPr/>
      </p:nvGrpSpPr>
      <p:grpSpPr>
        <a:xfrm>
          <a:off x="0" y="0"/>
          <a:ext cx="0" cy="0"/>
          <a:chOff x="0" y="0"/>
          <a:chExt cx="0" cy="0"/>
        </a:xfrm>
      </p:grpSpPr>
      <p:sp>
        <p:nvSpPr>
          <p:cNvPr id="2" name="Title 1"/>
          <p:cNvSpPr>
            <a:spLocks noGrp="1"/>
          </p:cNvSpPr>
          <p:nvPr>
            <p:ph type="ctrTitle"/>
          </p:nvPr>
        </p:nvSpPr>
        <p:spPr>
          <a:xfrm>
            <a:off x="543983" y="395821"/>
            <a:ext cx="11035592" cy="400051"/>
          </a:xfrm>
          <a:prstGeom prst="rect">
            <a:avLst/>
          </a:prstGeom>
        </p:spPr>
        <p:txBody>
          <a:bodyPr lIns="0" tIns="0" rIns="0" bIns="0"/>
          <a:lstStyle>
            <a:lvl1pPr>
              <a:lnSpc>
                <a:spcPts val="2250"/>
              </a:lnSpc>
              <a:defRPr sz="2100" b="1">
                <a:solidFill>
                  <a:schemeClr val="tx2"/>
                </a:solidFill>
              </a:defRPr>
            </a:lvl1pPr>
          </a:lstStyle>
          <a:p>
            <a:r>
              <a:rPr lang="en-US"/>
              <a:t>Click to edit Master title style</a:t>
            </a:r>
            <a:endParaRPr lang="en-GB" dirty="0"/>
          </a:p>
        </p:txBody>
      </p:sp>
      <p:sp>
        <p:nvSpPr>
          <p:cNvPr id="5" name="Footer Placeholder 4"/>
          <p:cNvSpPr>
            <a:spLocks noGrp="1"/>
          </p:cNvSpPr>
          <p:nvPr>
            <p:ph type="ftr" sz="quarter" idx="11"/>
          </p:nvPr>
        </p:nvSpPr>
        <p:spPr>
          <a:xfrm>
            <a:off x="556687" y="6419851"/>
            <a:ext cx="5456764" cy="184150"/>
          </a:xfrm>
          <a:prstGeom prst="rect">
            <a:avLst/>
          </a:prstGeom>
        </p:spPr>
        <p:txBody>
          <a:bodyPr lIns="0" tIns="0" rIns="0" bIns="0"/>
          <a:lstStyle>
            <a:lvl1pPr>
              <a:defRPr sz="750" b="1">
                <a:solidFill>
                  <a:schemeClr val="tx2"/>
                </a:solidFill>
                <a:latin typeface="Arial" pitchFamily="34" charset="0"/>
                <a:cs typeface="Arial" pitchFamily="34" charset="0"/>
              </a:defRPr>
            </a:lvl1pPr>
          </a:lstStyle>
          <a:p>
            <a:r>
              <a:rPr lang="en-GB"/>
              <a:t>Business in the Community | www.bitc.org.uk                                                     #CircularOffice</a:t>
            </a:r>
            <a:endParaRPr lang="en-GB" dirty="0"/>
          </a:p>
        </p:txBody>
      </p:sp>
      <p:sp>
        <p:nvSpPr>
          <p:cNvPr id="9" name="Text Placeholder 8"/>
          <p:cNvSpPr>
            <a:spLocks noGrp="1"/>
          </p:cNvSpPr>
          <p:nvPr>
            <p:ph type="body" sz="quarter" idx="13"/>
          </p:nvPr>
        </p:nvSpPr>
        <p:spPr>
          <a:xfrm>
            <a:off x="566129" y="2155822"/>
            <a:ext cx="11046883" cy="4016378"/>
          </a:xfrm>
          <a:prstGeom prst="rect">
            <a:avLst/>
          </a:prstGeom>
        </p:spPr>
        <p:txBody>
          <a:bodyPr lIns="0" tIns="0" rIns="0" bIns="0"/>
          <a:lstStyle>
            <a:lvl1pPr marL="0" indent="-135000">
              <a:lnSpc>
                <a:spcPts val="1950"/>
              </a:lnSpc>
              <a:spcBef>
                <a:spcPts val="0"/>
              </a:spcBef>
              <a:spcAft>
                <a:spcPts val="900"/>
              </a:spcAft>
              <a:buClr>
                <a:schemeClr val="tx2"/>
              </a:buClr>
              <a:buFont typeface="Arial" pitchFamily="34" charset="0"/>
              <a:buChar char="•"/>
              <a:defRPr sz="1800">
                <a:solidFill>
                  <a:schemeClr val="tx1"/>
                </a:solidFill>
              </a:defRPr>
            </a:lvl1pPr>
            <a:lvl2pPr marL="342900" indent="-171450">
              <a:buClr>
                <a:schemeClr val="tx2"/>
              </a:buClr>
              <a:buFont typeface="Arial" pitchFamily="34" charset="0"/>
              <a:buChar char="•"/>
              <a:defRPr sz="1800">
                <a:solidFill>
                  <a:schemeClr val="tx1"/>
                </a:solidFill>
              </a:defRPr>
            </a:lvl2pPr>
            <a:lvl3pPr marL="534591" indent="-178594">
              <a:buClr>
                <a:schemeClr val="tx2"/>
              </a:buClr>
              <a:buFont typeface="Arial" pitchFamily="34" charset="0"/>
              <a:buChar char="•"/>
              <a:defRPr sz="1800">
                <a:solidFill>
                  <a:schemeClr val="tx1"/>
                </a:solidFill>
              </a:defRPr>
            </a:lvl3pPr>
            <a:lvl4pPr marL="342900" indent="-171450">
              <a:buClr>
                <a:schemeClr val="tx2"/>
              </a:buClr>
              <a:buFont typeface="Arial" pitchFamily="34" charset="0"/>
              <a:buChar char="•"/>
              <a:defRPr sz="1800">
                <a:solidFill>
                  <a:schemeClr val="tx1"/>
                </a:solidFill>
              </a:defRPr>
            </a:lvl4pPr>
            <a:lvl5pPr marL="342900" indent="-171450">
              <a:buClr>
                <a:schemeClr val="tx2"/>
              </a:buClr>
              <a:buFont typeface="Arial" pitchFamily="34" charset="0"/>
              <a:buChar char="•"/>
              <a:defRPr sz="18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097847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470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27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Text">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0" y="476672"/>
            <a:ext cx="10972800" cy="432048"/>
          </a:xfrm>
          <a:prstGeom prst="rect">
            <a:avLst/>
          </a:prstGeom>
        </p:spPr>
        <p:txBody>
          <a:bodyPr/>
          <a:lstStyle>
            <a:lvl1pPr algn="l">
              <a:defRPr sz="2100" b="1">
                <a:solidFill>
                  <a:schemeClr val="bg1">
                    <a:lumMod val="50000"/>
                  </a:schemeClr>
                </a:solidFill>
              </a:defRPr>
            </a:lvl1pPr>
          </a:lstStyle>
          <a:p>
            <a:r>
              <a:rPr lang="en-US" noProof="0"/>
              <a:t>Click to edit Master title style</a:t>
            </a:r>
            <a:endParaRPr lang="en-GB" noProof="0" dirty="0"/>
          </a:p>
        </p:txBody>
      </p:sp>
      <p:sp>
        <p:nvSpPr>
          <p:cNvPr id="9" name="Content Placeholder 2">
            <a:extLst>
              <a:ext uri="{FF2B5EF4-FFF2-40B4-BE49-F238E27FC236}">
                <a16:creationId xmlns:a16="http://schemas.microsoft.com/office/drawing/2014/main" id="{50BCC37C-F1AC-4400-8368-D1B8113A0DA5}"/>
              </a:ext>
            </a:extLst>
          </p:cNvPr>
          <p:cNvSpPr>
            <a:spLocks noGrp="1"/>
          </p:cNvSpPr>
          <p:nvPr>
            <p:ph idx="1"/>
          </p:nvPr>
        </p:nvSpPr>
        <p:spPr>
          <a:xfrm>
            <a:off x="609600" y="1600205"/>
            <a:ext cx="10972800" cy="4525963"/>
          </a:xfrm>
        </p:spPr>
        <p:txBody>
          <a:bodyPr>
            <a:normAutofit/>
          </a:bodyPr>
          <a:lstStyle/>
          <a:p>
            <a:endParaRPr lang="en-GB" dirty="0"/>
          </a:p>
        </p:txBody>
      </p:sp>
      <p:sp>
        <p:nvSpPr>
          <p:cNvPr id="4" name="Θέση αριθμού διαφάνειας 2">
            <a:extLst>
              <a:ext uri="{FF2B5EF4-FFF2-40B4-BE49-F238E27FC236}">
                <a16:creationId xmlns:a16="http://schemas.microsoft.com/office/drawing/2014/main" id="{FE6911E6-0790-4902-96C1-917E50511C06}"/>
              </a:ext>
            </a:extLst>
          </p:cNvPr>
          <p:cNvSpPr>
            <a:spLocks noGrp="1"/>
          </p:cNvSpPr>
          <p:nvPr>
            <p:ph type="sldNum" sz="quarter" idx="10"/>
          </p:nvPr>
        </p:nvSpPr>
        <p:spPr>
          <a:xfrm>
            <a:off x="11664953" y="6356355"/>
            <a:ext cx="287867" cy="365125"/>
          </a:xfrm>
        </p:spPr>
        <p:txBody>
          <a:bodyPr/>
          <a:lstStyle>
            <a:lvl1pPr algn="ctr">
              <a:defRPr dirty="0"/>
            </a:lvl1pPr>
          </a:lstStyle>
          <a:p>
            <a:pPr>
              <a:defRPr/>
            </a:pPr>
            <a:r>
              <a:rPr lang="en-US"/>
              <a:t>1</a:t>
            </a:r>
            <a:endParaRPr lang="el-GR"/>
          </a:p>
        </p:txBody>
      </p:sp>
    </p:spTree>
    <p:extLst>
      <p:ext uri="{BB962C8B-B14F-4D97-AF65-F5344CB8AC3E}">
        <p14:creationId xmlns:p14="http://schemas.microsoft.com/office/powerpoint/2010/main" val="337926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tandard text slide - underline">
    <p:spTree>
      <p:nvGrpSpPr>
        <p:cNvPr id="1" name=""/>
        <p:cNvGrpSpPr/>
        <p:nvPr/>
      </p:nvGrpSpPr>
      <p:grpSpPr>
        <a:xfrm>
          <a:off x="0" y="0"/>
          <a:ext cx="0" cy="0"/>
          <a:chOff x="0" y="0"/>
          <a:chExt cx="0" cy="0"/>
        </a:xfrm>
      </p:grpSpPr>
      <p:sp>
        <p:nvSpPr>
          <p:cNvPr id="8" name="Text Placeholder 2"/>
          <p:cNvSpPr>
            <a:spLocks noGrp="1"/>
          </p:cNvSpPr>
          <p:nvPr>
            <p:ph idx="1"/>
          </p:nvPr>
        </p:nvSpPr>
        <p:spPr>
          <a:xfrm>
            <a:off x="609600" y="1600202"/>
            <a:ext cx="10972800" cy="4525963"/>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itle Placeholder 1"/>
          <p:cNvSpPr>
            <a:spLocks noGrp="1"/>
          </p:cNvSpPr>
          <p:nvPr>
            <p:ph type="title"/>
          </p:nvPr>
        </p:nvSpPr>
        <p:spPr>
          <a:xfrm>
            <a:off x="609600" y="381916"/>
            <a:ext cx="8569357" cy="1143000"/>
          </a:xfrm>
          <a:prstGeom prst="rect">
            <a:avLst/>
          </a:prstGeom>
        </p:spPr>
        <p:txBody>
          <a:bodyPr vert="horz" lIns="0" tIns="0" rIns="0" bIns="0" rtlCol="0" anchor="t" anchorCtr="0">
            <a:normAutofit/>
          </a:bodyPr>
          <a:lstStyle>
            <a:lvl1pPr>
              <a:defRPr>
                <a:solidFill>
                  <a:srgbClr val="3F3F3F"/>
                </a:solidFill>
              </a:defRPr>
            </a:lvl1pPr>
          </a:lstStyle>
          <a:p>
            <a:r>
              <a:rPr lang="en-GB" dirty="0"/>
              <a:t>Click to edit Master title style</a:t>
            </a:r>
            <a:endParaRPr lang="en-US" dirty="0"/>
          </a:p>
        </p:txBody>
      </p:sp>
      <p:cxnSp>
        <p:nvCxnSpPr>
          <p:cNvPr id="4" name="Straight Connector 3"/>
          <p:cNvCxnSpPr/>
          <p:nvPr userDrawn="1"/>
        </p:nvCxnSpPr>
        <p:spPr>
          <a:xfrm>
            <a:off x="609602" y="1303969"/>
            <a:ext cx="10991169"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5180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p:cNvSpPr>
            <a:spLocks noGrp="1"/>
          </p:cNvSpPr>
          <p:nvPr>
            <p:ph type="dt" sz="half" idx="10"/>
          </p:nvPr>
        </p:nvSpPr>
        <p:spPr/>
        <p:txBody>
          <a:bodyPr/>
          <a:lstStyle/>
          <a:p>
            <a:fld id="{F30626EC-740F-4543-AE35-92B213C18821}" type="datetimeFigureOut">
              <a:rPr lang="x-none" smtClean="0"/>
              <a:t>1/12/23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24B0103-E2B5-4CCB-85D9-E62E88AD470E}" type="slidenum">
              <a:rPr lang="x-none" smtClean="0"/>
              <a:t>‹#›</a:t>
            </a:fld>
            <a:endParaRPr lang="x-none"/>
          </a:p>
        </p:txBody>
      </p:sp>
    </p:spTree>
    <p:extLst>
      <p:ext uri="{BB962C8B-B14F-4D97-AF65-F5344CB8AC3E}">
        <p14:creationId xmlns:p14="http://schemas.microsoft.com/office/powerpoint/2010/main" val="4023792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F30626EC-740F-4543-AE35-92B213C18821}" type="datetimeFigureOut">
              <a:rPr lang="x-none" smtClean="0"/>
              <a:t>1/12/23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24B0103-E2B5-4CCB-85D9-E62E88AD470E}" type="slidenum">
              <a:rPr lang="x-none" smtClean="0"/>
              <a:t>‹#›</a:t>
            </a:fld>
            <a:endParaRPr lang="x-none"/>
          </a:p>
        </p:txBody>
      </p:sp>
    </p:spTree>
    <p:extLst>
      <p:ext uri="{BB962C8B-B14F-4D97-AF65-F5344CB8AC3E}">
        <p14:creationId xmlns:p14="http://schemas.microsoft.com/office/powerpoint/2010/main" val="3786180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AC6B69E-1BA1-3F10-EBDC-8F04CC0ABED9}"/>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idx="1"/>
          </p:nvPr>
        </p:nvSpPr>
        <p:spPr/>
        <p:txBody>
          <a:bodyPr/>
          <a:lstStyle>
            <a:lvl1pPr>
              <a:defRPr>
                <a:latin typeface="Arial Narrow" panose="020B0606020202030204" pitchFamily="34" charset="0"/>
                <a:ea typeface="Tahoma" panose="020B0604030504040204" pitchFamily="34" charset="0"/>
                <a:cs typeface="Tahoma" panose="020B0604030504040204" pitchFamily="34" charset="0"/>
              </a:defRPr>
            </a:lvl1pPr>
            <a:lvl2pPr>
              <a:defRPr>
                <a:latin typeface="Arial Narrow" panose="020B0606020202030204" pitchFamily="34" charset="0"/>
                <a:ea typeface="Tahoma" panose="020B0604030504040204" pitchFamily="34" charset="0"/>
                <a:cs typeface="Tahoma" panose="020B0604030504040204" pitchFamily="34" charset="0"/>
              </a:defRPr>
            </a:lvl2pPr>
            <a:lvl3pPr>
              <a:defRPr>
                <a:latin typeface="Arial Narrow" panose="020B0606020202030204" pitchFamily="34" charset="0"/>
                <a:ea typeface="Tahoma" panose="020B0604030504040204" pitchFamily="34" charset="0"/>
                <a:cs typeface="Tahoma" panose="020B0604030504040204" pitchFamily="34" charset="0"/>
              </a:defRPr>
            </a:lvl3pPr>
            <a:lvl4pPr>
              <a:defRPr>
                <a:latin typeface="Arial Narrow" panose="020B0606020202030204" pitchFamily="34" charset="0"/>
                <a:ea typeface="Tahoma" panose="020B0604030504040204" pitchFamily="34" charset="0"/>
                <a:cs typeface="Tahoma" panose="020B0604030504040204" pitchFamily="34" charset="0"/>
              </a:defRPr>
            </a:lvl4pPr>
            <a:lvl5pPr>
              <a:defRPr>
                <a:latin typeface="Arial Narrow" panose="020B060602020203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x-none" dirty="0"/>
          </a:p>
        </p:txBody>
      </p:sp>
      <p:sp>
        <p:nvSpPr>
          <p:cNvPr id="4" name="Date Placeholder 3"/>
          <p:cNvSpPr>
            <a:spLocks noGrp="1"/>
          </p:cNvSpPr>
          <p:nvPr>
            <p:ph type="dt" sz="half" idx="10"/>
          </p:nvPr>
        </p:nvSpPr>
        <p:spPr/>
        <p:txBody>
          <a:bodyPr/>
          <a:lstStyle/>
          <a:p>
            <a:fld id="{F30626EC-740F-4543-AE35-92B213C18821}" type="datetimeFigureOut">
              <a:rPr lang="x-none" smtClean="0"/>
              <a:t>1/12/23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24B0103-E2B5-4CCB-85D9-E62E88AD470E}" type="slidenum">
              <a:rPr lang="x-none" smtClean="0"/>
              <a:t>‹#›</a:t>
            </a:fld>
            <a:endParaRPr lang="x-none"/>
          </a:p>
        </p:txBody>
      </p:sp>
      <p:grpSp>
        <p:nvGrpSpPr>
          <p:cNvPr id="7" name="Group 6">
            <a:extLst>
              <a:ext uri="{FF2B5EF4-FFF2-40B4-BE49-F238E27FC236}">
                <a16:creationId xmlns:a16="http://schemas.microsoft.com/office/drawing/2014/main" id="{D731F959-5428-2F92-117E-CC0AB03C2AB6}"/>
              </a:ext>
            </a:extLst>
          </p:cNvPr>
          <p:cNvGrpSpPr/>
          <p:nvPr userDrawn="1"/>
        </p:nvGrpSpPr>
        <p:grpSpPr>
          <a:xfrm>
            <a:off x="8739196" y="6185342"/>
            <a:ext cx="3138767" cy="498792"/>
            <a:chOff x="8258905" y="6074505"/>
            <a:chExt cx="3520355" cy="498792"/>
          </a:xfrm>
        </p:grpSpPr>
        <p:pic>
          <p:nvPicPr>
            <p:cNvPr id="8" name="Grafika 17">
              <a:extLst>
                <a:ext uri="{FF2B5EF4-FFF2-40B4-BE49-F238E27FC236}">
                  <a16:creationId xmlns:a16="http://schemas.microsoft.com/office/drawing/2014/main" id="{11833A48-AB1E-DD19-AD01-6BA7EBB42BF6}"/>
                </a:ext>
              </a:extLst>
            </p:cNvPr>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10583" y="6107827"/>
              <a:ext cx="1968677" cy="432149"/>
            </a:xfrm>
            <a:prstGeom prst="rect">
              <a:avLst/>
            </a:prstGeom>
          </p:spPr>
        </p:pic>
        <p:pic>
          <p:nvPicPr>
            <p:cNvPr id="9" name="Grafika 20">
              <a:extLst>
                <a:ext uri="{FF2B5EF4-FFF2-40B4-BE49-F238E27FC236}">
                  <a16:creationId xmlns:a16="http://schemas.microsoft.com/office/drawing/2014/main" id="{C28C99A1-92DC-F82B-79C1-085C322A85A6}"/>
                </a:ext>
              </a:extLst>
            </p:cNvPr>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58905" y="6074505"/>
              <a:ext cx="1420803" cy="498792"/>
            </a:xfrm>
            <a:prstGeom prst="rect">
              <a:avLst/>
            </a:prstGeom>
          </p:spPr>
        </p:pic>
      </p:grpSp>
    </p:spTree>
    <p:extLst>
      <p:ext uri="{BB962C8B-B14F-4D97-AF65-F5344CB8AC3E}">
        <p14:creationId xmlns:p14="http://schemas.microsoft.com/office/powerpoint/2010/main" val="3678126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F30626EC-740F-4543-AE35-92B213C18821}" type="datetimeFigureOut">
              <a:rPr lang="x-none" smtClean="0"/>
              <a:t>1/12/23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24B0103-E2B5-4CCB-85D9-E62E88AD470E}" type="slidenum">
              <a:rPr lang="x-none" smtClean="0"/>
              <a:t>‹#›</a:t>
            </a:fld>
            <a:endParaRPr lang="x-none"/>
          </a:p>
        </p:txBody>
      </p:sp>
    </p:spTree>
    <p:extLst>
      <p:ext uri="{BB962C8B-B14F-4D97-AF65-F5344CB8AC3E}">
        <p14:creationId xmlns:p14="http://schemas.microsoft.com/office/powerpoint/2010/main" val="10467492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0626EC-740F-4543-AE35-92B213C18821}" type="datetimeFigureOut">
              <a:rPr lang="x-none" smtClean="0"/>
              <a:t>1/12/23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24B0103-E2B5-4CCB-85D9-E62E88AD470E}" type="slidenum">
              <a:rPr lang="x-none" smtClean="0"/>
              <a:t>‹#›</a:t>
            </a:fld>
            <a:endParaRPr lang="x-none"/>
          </a:p>
        </p:txBody>
      </p:sp>
    </p:spTree>
    <p:extLst>
      <p:ext uri="{BB962C8B-B14F-4D97-AF65-F5344CB8AC3E}">
        <p14:creationId xmlns:p14="http://schemas.microsoft.com/office/powerpoint/2010/main" val="10536993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p:cNvSpPr>
            <a:spLocks noGrp="1"/>
          </p:cNvSpPr>
          <p:nvPr>
            <p:ph type="dt" sz="half" idx="10"/>
          </p:nvPr>
        </p:nvSpPr>
        <p:spPr/>
        <p:txBody>
          <a:bodyPr/>
          <a:lstStyle/>
          <a:p>
            <a:fld id="{F30626EC-740F-4543-AE35-92B213C18821}" type="datetimeFigureOut">
              <a:rPr lang="x-none" smtClean="0"/>
              <a:t>1/12/23</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024B0103-E2B5-4CCB-85D9-E62E88AD470E}" type="slidenum">
              <a:rPr lang="x-none" smtClean="0"/>
              <a:t>‹#›</a:t>
            </a:fld>
            <a:endParaRPr lang="x-none"/>
          </a:p>
        </p:txBody>
      </p:sp>
    </p:spTree>
    <p:extLst>
      <p:ext uri="{BB962C8B-B14F-4D97-AF65-F5344CB8AC3E}">
        <p14:creationId xmlns:p14="http://schemas.microsoft.com/office/powerpoint/2010/main" val="3017961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p:cNvSpPr>
            <a:spLocks noGrp="1"/>
          </p:cNvSpPr>
          <p:nvPr>
            <p:ph type="dt" sz="half" idx="10"/>
          </p:nvPr>
        </p:nvSpPr>
        <p:spPr/>
        <p:txBody>
          <a:bodyPr/>
          <a:lstStyle/>
          <a:p>
            <a:fld id="{F30626EC-740F-4543-AE35-92B213C18821}" type="datetimeFigureOut">
              <a:rPr lang="x-none" smtClean="0"/>
              <a:t>1/12/23</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024B0103-E2B5-4CCB-85D9-E62E88AD470E}" type="slidenum">
              <a:rPr lang="x-none" smtClean="0"/>
              <a:t>‹#›</a:t>
            </a:fld>
            <a:endParaRPr lang="x-none"/>
          </a:p>
        </p:txBody>
      </p:sp>
    </p:spTree>
    <p:extLst>
      <p:ext uri="{BB962C8B-B14F-4D97-AF65-F5344CB8AC3E}">
        <p14:creationId xmlns:p14="http://schemas.microsoft.com/office/powerpoint/2010/main" val="543298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Date Placeholder 2"/>
          <p:cNvSpPr>
            <a:spLocks noGrp="1"/>
          </p:cNvSpPr>
          <p:nvPr>
            <p:ph type="dt" sz="half" idx="10"/>
          </p:nvPr>
        </p:nvSpPr>
        <p:spPr/>
        <p:txBody>
          <a:bodyPr/>
          <a:lstStyle/>
          <a:p>
            <a:fld id="{F30626EC-740F-4543-AE35-92B213C18821}" type="datetimeFigureOut">
              <a:rPr lang="x-none" smtClean="0"/>
              <a:t>1/12/23</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024B0103-E2B5-4CCB-85D9-E62E88AD470E}" type="slidenum">
              <a:rPr lang="x-none" smtClean="0"/>
              <a:t>‹#›</a:t>
            </a:fld>
            <a:endParaRPr lang="x-none"/>
          </a:p>
        </p:txBody>
      </p:sp>
    </p:spTree>
    <p:extLst>
      <p:ext uri="{BB962C8B-B14F-4D97-AF65-F5344CB8AC3E}">
        <p14:creationId xmlns:p14="http://schemas.microsoft.com/office/powerpoint/2010/main" val="17462013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0626EC-740F-4543-AE35-92B213C18821}" type="datetimeFigureOut">
              <a:rPr lang="x-none" smtClean="0"/>
              <a:t>1/12/23</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024B0103-E2B5-4CCB-85D9-E62E88AD470E}" type="slidenum">
              <a:rPr lang="x-none" smtClean="0"/>
              <a:t>‹#›</a:t>
            </a:fld>
            <a:endParaRPr lang="x-none"/>
          </a:p>
        </p:txBody>
      </p:sp>
    </p:spTree>
    <p:extLst>
      <p:ext uri="{BB962C8B-B14F-4D97-AF65-F5344CB8AC3E}">
        <p14:creationId xmlns:p14="http://schemas.microsoft.com/office/powerpoint/2010/main" val="638232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0626EC-740F-4543-AE35-92B213C18821}" type="datetimeFigureOut">
              <a:rPr lang="x-none" smtClean="0"/>
              <a:t>1/12/23</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024B0103-E2B5-4CCB-85D9-E62E88AD470E}" type="slidenum">
              <a:rPr lang="x-none" smtClean="0"/>
              <a:t>‹#›</a:t>
            </a:fld>
            <a:endParaRPr lang="x-none"/>
          </a:p>
        </p:txBody>
      </p:sp>
    </p:spTree>
    <p:extLst>
      <p:ext uri="{BB962C8B-B14F-4D97-AF65-F5344CB8AC3E}">
        <p14:creationId xmlns:p14="http://schemas.microsoft.com/office/powerpoint/2010/main" val="35030318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0626EC-740F-4543-AE35-92B213C18821}" type="datetimeFigureOut">
              <a:rPr lang="x-none" smtClean="0"/>
              <a:t>1/12/23</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024B0103-E2B5-4CCB-85D9-E62E88AD470E}" type="slidenum">
              <a:rPr lang="x-none" smtClean="0"/>
              <a:t>‹#›</a:t>
            </a:fld>
            <a:endParaRPr lang="x-none"/>
          </a:p>
        </p:txBody>
      </p:sp>
    </p:spTree>
    <p:extLst>
      <p:ext uri="{BB962C8B-B14F-4D97-AF65-F5344CB8AC3E}">
        <p14:creationId xmlns:p14="http://schemas.microsoft.com/office/powerpoint/2010/main" val="2113908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F30626EC-740F-4543-AE35-92B213C18821}" type="datetimeFigureOut">
              <a:rPr lang="x-none" smtClean="0"/>
              <a:t>1/12/23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24B0103-E2B5-4CCB-85D9-E62E88AD470E}" type="slidenum">
              <a:rPr lang="x-none" smtClean="0"/>
              <a:t>‹#›</a:t>
            </a:fld>
            <a:endParaRPr lang="x-none"/>
          </a:p>
        </p:txBody>
      </p:sp>
    </p:spTree>
    <p:extLst>
      <p:ext uri="{BB962C8B-B14F-4D97-AF65-F5344CB8AC3E}">
        <p14:creationId xmlns:p14="http://schemas.microsoft.com/office/powerpoint/2010/main" val="32003815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F30626EC-740F-4543-AE35-92B213C18821}" type="datetimeFigureOut">
              <a:rPr lang="x-none" smtClean="0"/>
              <a:t>1/12/23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24B0103-E2B5-4CCB-85D9-E62E88AD470E}" type="slidenum">
              <a:rPr lang="x-none" smtClean="0"/>
              <a:t>‹#›</a:t>
            </a:fld>
            <a:endParaRPr lang="x-none"/>
          </a:p>
        </p:txBody>
      </p:sp>
    </p:spTree>
    <p:extLst>
      <p:ext uri="{BB962C8B-B14F-4D97-AF65-F5344CB8AC3E}">
        <p14:creationId xmlns:p14="http://schemas.microsoft.com/office/powerpoint/2010/main" val="1566820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ullet points">
    <p:spTree>
      <p:nvGrpSpPr>
        <p:cNvPr id="1" name=""/>
        <p:cNvGrpSpPr/>
        <p:nvPr/>
      </p:nvGrpSpPr>
      <p:grpSpPr>
        <a:xfrm>
          <a:off x="0" y="0"/>
          <a:ext cx="0" cy="0"/>
          <a:chOff x="0" y="0"/>
          <a:chExt cx="0" cy="0"/>
        </a:xfrm>
      </p:grpSpPr>
      <p:sp>
        <p:nvSpPr>
          <p:cNvPr id="2" name="Title 1"/>
          <p:cNvSpPr>
            <a:spLocks noGrp="1"/>
          </p:cNvSpPr>
          <p:nvPr>
            <p:ph type="ctrTitle"/>
          </p:nvPr>
        </p:nvSpPr>
        <p:spPr>
          <a:xfrm>
            <a:off x="543983" y="395821"/>
            <a:ext cx="11035592" cy="400051"/>
          </a:xfrm>
          <a:prstGeom prst="rect">
            <a:avLst/>
          </a:prstGeom>
        </p:spPr>
        <p:txBody>
          <a:bodyPr lIns="0" tIns="0" rIns="0" bIns="0"/>
          <a:lstStyle>
            <a:lvl1pPr>
              <a:lnSpc>
                <a:spcPts val="2250"/>
              </a:lnSpc>
              <a:defRPr sz="2100" b="1">
                <a:solidFill>
                  <a:schemeClr val="tx2"/>
                </a:solidFill>
              </a:defRPr>
            </a:lvl1pPr>
          </a:lstStyle>
          <a:p>
            <a:r>
              <a:rPr lang="en-US"/>
              <a:t>Click to edit Master title style</a:t>
            </a:r>
            <a:endParaRPr lang="en-GB" dirty="0"/>
          </a:p>
        </p:txBody>
      </p:sp>
      <p:sp>
        <p:nvSpPr>
          <p:cNvPr id="5" name="Footer Placeholder 4"/>
          <p:cNvSpPr>
            <a:spLocks noGrp="1"/>
          </p:cNvSpPr>
          <p:nvPr>
            <p:ph type="ftr" sz="quarter" idx="11"/>
          </p:nvPr>
        </p:nvSpPr>
        <p:spPr>
          <a:xfrm>
            <a:off x="556687" y="6419851"/>
            <a:ext cx="5456764" cy="184150"/>
          </a:xfrm>
          <a:prstGeom prst="rect">
            <a:avLst/>
          </a:prstGeom>
        </p:spPr>
        <p:txBody>
          <a:bodyPr lIns="0" tIns="0" rIns="0" bIns="0"/>
          <a:lstStyle>
            <a:lvl1pPr>
              <a:defRPr sz="750" b="1">
                <a:solidFill>
                  <a:schemeClr val="tx2"/>
                </a:solidFill>
                <a:latin typeface="Arial" pitchFamily="34" charset="0"/>
                <a:cs typeface="Arial" pitchFamily="34" charset="0"/>
              </a:defRPr>
            </a:lvl1pPr>
          </a:lstStyle>
          <a:p>
            <a:r>
              <a:rPr lang="en-GB"/>
              <a:t>Business in the Community | www.bitc.org.uk                                                     #CircularOffice</a:t>
            </a:r>
            <a:endParaRPr lang="en-GB" dirty="0"/>
          </a:p>
        </p:txBody>
      </p:sp>
      <p:sp>
        <p:nvSpPr>
          <p:cNvPr id="9" name="Text Placeholder 8"/>
          <p:cNvSpPr>
            <a:spLocks noGrp="1"/>
          </p:cNvSpPr>
          <p:nvPr>
            <p:ph type="body" sz="quarter" idx="13"/>
          </p:nvPr>
        </p:nvSpPr>
        <p:spPr>
          <a:xfrm>
            <a:off x="566129" y="2155822"/>
            <a:ext cx="11046883" cy="4016378"/>
          </a:xfrm>
          <a:prstGeom prst="rect">
            <a:avLst/>
          </a:prstGeom>
        </p:spPr>
        <p:txBody>
          <a:bodyPr lIns="0" tIns="0" rIns="0" bIns="0"/>
          <a:lstStyle>
            <a:lvl1pPr marL="0" indent="-135000">
              <a:lnSpc>
                <a:spcPts val="1950"/>
              </a:lnSpc>
              <a:spcBef>
                <a:spcPts val="0"/>
              </a:spcBef>
              <a:spcAft>
                <a:spcPts val="900"/>
              </a:spcAft>
              <a:buClr>
                <a:schemeClr val="tx2"/>
              </a:buClr>
              <a:buFont typeface="Arial" pitchFamily="34" charset="0"/>
              <a:buChar char="•"/>
              <a:defRPr sz="1800">
                <a:solidFill>
                  <a:schemeClr val="tx1"/>
                </a:solidFill>
              </a:defRPr>
            </a:lvl1pPr>
            <a:lvl2pPr marL="342900" indent="-171450">
              <a:buClr>
                <a:schemeClr val="tx2"/>
              </a:buClr>
              <a:buFont typeface="Arial" pitchFamily="34" charset="0"/>
              <a:buChar char="•"/>
              <a:defRPr sz="1800">
                <a:solidFill>
                  <a:schemeClr val="tx1"/>
                </a:solidFill>
              </a:defRPr>
            </a:lvl2pPr>
            <a:lvl3pPr marL="534591" indent="-178594">
              <a:buClr>
                <a:schemeClr val="tx2"/>
              </a:buClr>
              <a:buFont typeface="Arial" pitchFamily="34" charset="0"/>
              <a:buChar char="•"/>
              <a:defRPr sz="1800">
                <a:solidFill>
                  <a:schemeClr val="tx1"/>
                </a:solidFill>
              </a:defRPr>
            </a:lvl3pPr>
            <a:lvl4pPr marL="342900" indent="-171450">
              <a:buClr>
                <a:schemeClr val="tx2"/>
              </a:buClr>
              <a:buFont typeface="Arial" pitchFamily="34" charset="0"/>
              <a:buChar char="•"/>
              <a:defRPr sz="1800">
                <a:solidFill>
                  <a:schemeClr val="tx1"/>
                </a:solidFill>
              </a:defRPr>
            </a:lvl4pPr>
            <a:lvl5pPr marL="342900" indent="-171450">
              <a:buClr>
                <a:schemeClr val="tx2"/>
              </a:buClr>
              <a:buFont typeface="Arial" pitchFamily="34" charset="0"/>
              <a:buChar char="•"/>
              <a:defRPr sz="18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431659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0626EC-740F-4543-AE35-92B213C18821}" type="datetimeFigureOut">
              <a:rPr lang="x-none" smtClean="0"/>
              <a:t>1/12/23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24B0103-E2B5-4CCB-85D9-E62E88AD470E}" type="slidenum">
              <a:rPr lang="x-none" smtClean="0"/>
              <a:t>‹#›</a:t>
            </a:fld>
            <a:endParaRPr lang="x-none"/>
          </a:p>
        </p:txBody>
      </p:sp>
    </p:spTree>
    <p:extLst>
      <p:ext uri="{BB962C8B-B14F-4D97-AF65-F5344CB8AC3E}">
        <p14:creationId xmlns:p14="http://schemas.microsoft.com/office/powerpoint/2010/main" val="25286647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6061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3706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1_Text">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0" y="476672"/>
            <a:ext cx="10972800" cy="432048"/>
          </a:xfrm>
          <a:prstGeom prst="rect">
            <a:avLst/>
          </a:prstGeom>
        </p:spPr>
        <p:txBody>
          <a:bodyPr/>
          <a:lstStyle>
            <a:lvl1pPr algn="l">
              <a:defRPr sz="2100" b="1">
                <a:solidFill>
                  <a:schemeClr val="bg1">
                    <a:lumMod val="50000"/>
                  </a:schemeClr>
                </a:solidFill>
              </a:defRPr>
            </a:lvl1pPr>
          </a:lstStyle>
          <a:p>
            <a:r>
              <a:rPr lang="en-US" noProof="0"/>
              <a:t>Click to edit Master title style</a:t>
            </a:r>
            <a:endParaRPr lang="en-GB" noProof="0" dirty="0"/>
          </a:p>
        </p:txBody>
      </p:sp>
      <p:sp>
        <p:nvSpPr>
          <p:cNvPr id="9" name="Content Placeholder 2">
            <a:extLst>
              <a:ext uri="{FF2B5EF4-FFF2-40B4-BE49-F238E27FC236}">
                <a16:creationId xmlns:a16="http://schemas.microsoft.com/office/drawing/2014/main" id="{50BCC37C-F1AC-4400-8368-D1B8113A0DA5}"/>
              </a:ext>
            </a:extLst>
          </p:cNvPr>
          <p:cNvSpPr>
            <a:spLocks noGrp="1"/>
          </p:cNvSpPr>
          <p:nvPr>
            <p:ph idx="1"/>
          </p:nvPr>
        </p:nvSpPr>
        <p:spPr>
          <a:xfrm>
            <a:off x="609600" y="1600205"/>
            <a:ext cx="10972800" cy="4525963"/>
          </a:xfrm>
        </p:spPr>
        <p:txBody>
          <a:bodyPr>
            <a:normAutofit/>
          </a:bodyPr>
          <a:lstStyle/>
          <a:p>
            <a:endParaRPr lang="en-GB" dirty="0"/>
          </a:p>
        </p:txBody>
      </p:sp>
      <p:sp>
        <p:nvSpPr>
          <p:cNvPr id="4" name="Θέση αριθμού διαφάνειας 2">
            <a:extLst>
              <a:ext uri="{FF2B5EF4-FFF2-40B4-BE49-F238E27FC236}">
                <a16:creationId xmlns:a16="http://schemas.microsoft.com/office/drawing/2014/main" id="{FE6911E6-0790-4902-96C1-917E50511C06}"/>
              </a:ext>
            </a:extLst>
          </p:cNvPr>
          <p:cNvSpPr>
            <a:spLocks noGrp="1"/>
          </p:cNvSpPr>
          <p:nvPr>
            <p:ph type="sldNum" sz="quarter" idx="10"/>
          </p:nvPr>
        </p:nvSpPr>
        <p:spPr>
          <a:xfrm>
            <a:off x="11664953" y="6356355"/>
            <a:ext cx="287867" cy="365125"/>
          </a:xfrm>
        </p:spPr>
        <p:txBody>
          <a:bodyPr/>
          <a:lstStyle>
            <a:lvl1pPr algn="ctr">
              <a:defRPr dirty="0"/>
            </a:lvl1pPr>
          </a:lstStyle>
          <a:p>
            <a:pPr>
              <a:defRPr/>
            </a:pPr>
            <a:r>
              <a:rPr lang="en-US"/>
              <a:t>1</a:t>
            </a:r>
            <a:endParaRPr lang="el-GR"/>
          </a:p>
        </p:txBody>
      </p:sp>
    </p:spTree>
    <p:extLst>
      <p:ext uri="{BB962C8B-B14F-4D97-AF65-F5344CB8AC3E}">
        <p14:creationId xmlns:p14="http://schemas.microsoft.com/office/powerpoint/2010/main" val="13926374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tandard text slide - underline">
    <p:spTree>
      <p:nvGrpSpPr>
        <p:cNvPr id="1" name=""/>
        <p:cNvGrpSpPr/>
        <p:nvPr/>
      </p:nvGrpSpPr>
      <p:grpSpPr>
        <a:xfrm>
          <a:off x="0" y="0"/>
          <a:ext cx="0" cy="0"/>
          <a:chOff x="0" y="0"/>
          <a:chExt cx="0" cy="0"/>
        </a:xfrm>
      </p:grpSpPr>
      <p:sp>
        <p:nvSpPr>
          <p:cNvPr id="8" name="Text Placeholder 2"/>
          <p:cNvSpPr>
            <a:spLocks noGrp="1"/>
          </p:cNvSpPr>
          <p:nvPr>
            <p:ph idx="1"/>
          </p:nvPr>
        </p:nvSpPr>
        <p:spPr>
          <a:xfrm>
            <a:off x="609600" y="1600202"/>
            <a:ext cx="10972800" cy="4525963"/>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itle Placeholder 1"/>
          <p:cNvSpPr>
            <a:spLocks noGrp="1"/>
          </p:cNvSpPr>
          <p:nvPr>
            <p:ph type="title"/>
          </p:nvPr>
        </p:nvSpPr>
        <p:spPr>
          <a:xfrm>
            <a:off x="609600" y="381916"/>
            <a:ext cx="8569357" cy="1143000"/>
          </a:xfrm>
          <a:prstGeom prst="rect">
            <a:avLst/>
          </a:prstGeom>
        </p:spPr>
        <p:txBody>
          <a:bodyPr vert="horz" lIns="0" tIns="0" rIns="0" bIns="0" rtlCol="0" anchor="t" anchorCtr="0">
            <a:normAutofit/>
          </a:bodyPr>
          <a:lstStyle>
            <a:lvl1pPr>
              <a:defRPr>
                <a:solidFill>
                  <a:srgbClr val="3F3F3F"/>
                </a:solidFill>
              </a:defRPr>
            </a:lvl1pPr>
          </a:lstStyle>
          <a:p>
            <a:r>
              <a:rPr lang="en-GB" dirty="0"/>
              <a:t>Click to edit Master title style</a:t>
            </a:r>
            <a:endParaRPr lang="en-US" dirty="0"/>
          </a:p>
        </p:txBody>
      </p:sp>
      <p:cxnSp>
        <p:nvCxnSpPr>
          <p:cNvPr id="4" name="Straight Connector 3"/>
          <p:cNvCxnSpPr/>
          <p:nvPr userDrawn="1"/>
        </p:nvCxnSpPr>
        <p:spPr>
          <a:xfrm>
            <a:off x="609602" y="1303969"/>
            <a:ext cx="10991169"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370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p:cNvSpPr>
            <a:spLocks noGrp="1"/>
          </p:cNvSpPr>
          <p:nvPr>
            <p:ph type="dt" sz="half" idx="10"/>
          </p:nvPr>
        </p:nvSpPr>
        <p:spPr/>
        <p:txBody>
          <a:bodyPr/>
          <a:lstStyle/>
          <a:p>
            <a:fld id="{F30626EC-740F-4543-AE35-92B213C18821}" type="datetimeFigureOut">
              <a:rPr lang="x-none" smtClean="0"/>
              <a:t>1/12/23</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024B0103-E2B5-4CCB-85D9-E62E88AD470E}" type="slidenum">
              <a:rPr lang="x-none" smtClean="0"/>
              <a:t>‹#›</a:t>
            </a:fld>
            <a:endParaRPr lang="x-none"/>
          </a:p>
        </p:txBody>
      </p:sp>
    </p:spTree>
    <p:extLst>
      <p:ext uri="{BB962C8B-B14F-4D97-AF65-F5344CB8AC3E}">
        <p14:creationId xmlns:p14="http://schemas.microsoft.com/office/powerpoint/2010/main" val="550829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p:cNvSpPr>
            <a:spLocks noGrp="1"/>
          </p:cNvSpPr>
          <p:nvPr>
            <p:ph type="dt" sz="half" idx="10"/>
          </p:nvPr>
        </p:nvSpPr>
        <p:spPr/>
        <p:txBody>
          <a:bodyPr/>
          <a:lstStyle/>
          <a:p>
            <a:fld id="{F30626EC-740F-4543-AE35-92B213C18821}" type="datetimeFigureOut">
              <a:rPr lang="x-none" smtClean="0"/>
              <a:t>1/12/23</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024B0103-E2B5-4CCB-85D9-E62E88AD470E}" type="slidenum">
              <a:rPr lang="x-none" smtClean="0"/>
              <a:t>‹#›</a:t>
            </a:fld>
            <a:endParaRPr lang="x-none"/>
          </a:p>
        </p:txBody>
      </p:sp>
    </p:spTree>
    <p:extLst>
      <p:ext uri="{BB962C8B-B14F-4D97-AF65-F5344CB8AC3E}">
        <p14:creationId xmlns:p14="http://schemas.microsoft.com/office/powerpoint/2010/main" val="4111230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Date Placeholder 2"/>
          <p:cNvSpPr>
            <a:spLocks noGrp="1"/>
          </p:cNvSpPr>
          <p:nvPr>
            <p:ph type="dt" sz="half" idx="10"/>
          </p:nvPr>
        </p:nvSpPr>
        <p:spPr/>
        <p:txBody>
          <a:bodyPr/>
          <a:lstStyle/>
          <a:p>
            <a:fld id="{F30626EC-740F-4543-AE35-92B213C18821}" type="datetimeFigureOut">
              <a:rPr lang="x-none" smtClean="0"/>
              <a:t>1/12/23</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024B0103-E2B5-4CCB-85D9-E62E88AD470E}" type="slidenum">
              <a:rPr lang="x-none" smtClean="0"/>
              <a:t>‹#›</a:t>
            </a:fld>
            <a:endParaRPr lang="x-none"/>
          </a:p>
        </p:txBody>
      </p:sp>
    </p:spTree>
    <p:extLst>
      <p:ext uri="{BB962C8B-B14F-4D97-AF65-F5344CB8AC3E}">
        <p14:creationId xmlns:p14="http://schemas.microsoft.com/office/powerpoint/2010/main" val="1825781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0626EC-740F-4543-AE35-92B213C18821}" type="datetimeFigureOut">
              <a:rPr lang="x-none" smtClean="0"/>
              <a:t>1/12/23</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024B0103-E2B5-4CCB-85D9-E62E88AD470E}" type="slidenum">
              <a:rPr lang="x-none" smtClean="0"/>
              <a:t>‹#›</a:t>
            </a:fld>
            <a:endParaRPr lang="x-none"/>
          </a:p>
        </p:txBody>
      </p:sp>
    </p:spTree>
    <p:extLst>
      <p:ext uri="{BB962C8B-B14F-4D97-AF65-F5344CB8AC3E}">
        <p14:creationId xmlns:p14="http://schemas.microsoft.com/office/powerpoint/2010/main" val="2108250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0626EC-740F-4543-AE35-92B213C18821}" type="datetimeFigureOut">
              <a:rPr lang="x-none" smtClean="0"/>
              <a:t>1/12/23</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024B0103-E2B5-4CCB-85D9-E62E88AD470E}" type="slidenum">
              <a:rPr lang="x-none" smtClean="0"/>
              <a:t>‹#›</a:t>
            </a:fld>
            <a:endParaRPr lang="x-none"/>
          </a:p>
        </p:txBody>
      </p:sp>
    </p:spTree>
    <p:extLst>
      <p:ext uri="{BB962C8B-B14F-4D97-AF65-F5344CB8AC3E}">
        <p14:creationId xmlns:p14="http://schemas.microsoft.com/office/powerpoint/2010/main" val="2895246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0626EC-740F-4543-AE35-92B213C18821}" type="datetimeFigureOut">
              <a:rPr lang="x-none" smtClean="0"/>
              <a:t>1/12/23</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024B0103-E2B5-4CCB-85D9-E62E88AD470E}" type="slidenum">
              <a:rPr lang="x-none" smtClean="0"/>
              <a:t>‹#›</a:t>
            </a:fld>
            <a:endParaRPr lang="x-none"/>
          </a:p>
        </p:txBody>
      </p:sp>
    </p:spTree>
    <p:extLst>
      <p:ext uri="{BB962C8B-B14F-4D97-AF65-F5344CB8AC3E}">
        <p14:creationId xmlns:p14="http://schemas.microsoft.com/office/powerpoint/2010/main" val="4247669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0626EC-740F-4543-AE35-92B213C18821}" type="datetimeFigureOut">
              <a:rPr lang="x-none" smtClean="0"/>
              <a:t>1/12/23</a:t>
            </a:fld>
            <a:endParaRPr lang="x-non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B0103-E2B5-4CCB-85D9-E62E88AD470E}" type="slidenum">
              <a:rPr lang="x-none" smtClean="0"/>
              <a:t>‹#›</a:t>
            </a:fld>
            <a:endParaRPr lang="x-none"/>
          </a:p>
        </p:txBody>
      </p:sp>
    </p:spTree>
    <p:extLst>
      <p:ext uri="{BB962C8B-B14F-4D97-AF65-F5344CB8AC3E}">
        <p14:creationId xmlns:p14="http://schemas.microsoft.com/office/powerpoint/2010/main" val="2590071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0626EC-740F-4543-AE35-92B213C18821}" type="datetimeFigureOut">
              <a:rPr lang="x-none" smtClean="0"/>
              <a:t>1/12/23</a:t>
            </a:fld>
            <a:endParaRPr lang="x-non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B0103-E2B5-4CCB-85D9-E62E88AD470E}" type="slidenum">
              <a:rPr lang="x-none" smtClean="0"/>
              <a:t>‹#›</a:t>
            </a:fld>
            <a:endParaRPr lang="x-none"/>
          </a:p>
        </p:txBody>
      </p:sp>
    </p:spTree>
    <p:extLst>
      <p:ext uri="{BB962C8B-B14F-4D97-AF65-F5344CB8AC3E}">
        <p14:creationId xmlns:p14="http://schemas.microsoft.com/office/powerpoint/2010/main" val="25366213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2.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hyperlink" Target="https://www.youtube.com/watch?v=m9k8A957srw" TargetMode="External"/><Relationship Id="rId2" Type="http://schemas.openxmlformats.org/officeDocument/2006/relationships/slideLayout" Target="../slideLayouts/slideLayout12.xml"/><Relationship Id="rId1" Type="http://schemas.openxmlformats.org/officeDocument/2006/relationships/video" Target="https://www.youtube.com/embed/m9k8A957srw?feature=oembed" TargetMode="External"/><Relationship Id="rId6" Type="http://schemas.openxmlformats.org/officeDocument/2006/relationships/image" Target="../media/image38.jpe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4.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hyperlink" Target="https://publications.gc.ca/collections/collection_2019/eccc/En4-366-1-2019-eng.pdf" TargetMode="External"/><Relationship Id="rId10" Type="http://schemas.openxmlformats.org/officeDocument/2006/relationships/image" Target="../media/image43.png"/><Relationship Id="rId4" Type="http://schemas.openxmlformats.org/officeDocument/2006/relationships/image" Target="../media/image15.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hyperlink" Target="https://www.oneplanetnetwork.org/sites/default/files/from-crm/73239%2520-%2520RWS%2520-%2520Sustainable%2520Public%2520Procurement%2520of%2520Plastics_TG_PDF_A_0.pdf" TargetMode="External"/><Relationship Id="rId5" Type="http://schemas.openxmlformats.org/officeDocument/2006/relationships/image" Target="../media/image45.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hyperlink" Target="https://www.canada.ca/en/services/environment/conservation/sustainability/circular-economy/circular-economy-initiatives.html#toc1" TargetMode="External"/><Relationship Id="rId3" Type="http://schemas.openxmlformats.org/officeDocument/2006/relationships/image" Target="../media/image14.png"/><Relationship Id="rId7"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8.jpeg"/><Relationship Id="rId11" Type="http://schemas.openxmlformats.org/officeDocument/2006/relationships/image" Target="../media/image50.png"/><Relationship Id="rId5" Type="http://schemas.openxmlformats.org/officeDocument/2006/relationships/image" Target="../media/image47.jpeg"/><Relationship Id="rId10" Type="http://schemas.openxmlformats.org/officeDocument/2006/relationships/hyperlink" Target="https://wrwcanada.com/en/resources/provincial-resources" TargetMode="External"/><Relationship Id="rId4" Type="http://schemas.openxmlformats.org/officeDocument/2006/relationships/image" Target="../media/image15.png"/><Relationship Id="rId9" Type="http://schemas.openxmlformats.org/officeDocument/2006/relationships/hyperlink" Target="https://ccme.ca/en/res/ccmephase2actionplan_en-external-secured.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hyperlink" Target="https://www.canada.ca/en/environment-climate-change/news/2022/06/government-of-canada-delivers-on-commitment-to-ban-harmful-single-use-plastics.html" TargetMode="Externa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52.png"/><Relationship Id="rId7" Type="http://schemas.openxmlformats.org/officeDocument/2006/relationships/image" Target="../media/image23.png"/><Relationship Id="rId12" Type="http://schemas.openxmlformats.org/officeDocument/2006/relationships/image" Target="../media/image53.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27.png"/><Relationship Id="rId5" Type="http://schemas.openxmlformats.org/officeDocument/2006/relationships/image" Target="../media/image18.png"/><Relationship Id="rId10" Type="http://schemas.openxmlformats.org/officeDocument/2006/relationships/image" Target="../media/image26.svg"/><Relationship Id="rId4" Type="http://schemas.openxmlformats.org/officeDocument/2006/relationships/image" Target="../media/image14.pn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9.png"/><Relationship Id="rId3" Type="http://schemas.openxmlformats.org/officeDocument/2006/relationships/image" Target="../media/image15.png"/><Relationship Id="rId7" Type="http://schemas.openxmlformats.org/officeDocument/2006/relationships/image" Target="../media/image56.png"/><Relationship Id="rId12"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58.png"/><Relationship Id="rId5" Type="http://schemas.openxmlformats.org/officeDocument/2006/relationships/image" Target="../media/image55.png"/><Relationship Id="rId10" Type="http://schemas.microsoft.com/office/2007/relationships/hdphoto" Target="../media/hdphoto3.wdp"/><Relationship Id="rId4" Type="http://schemas.openxmlformats.org/officeDocument/2006/relationships/image" Target="../media/image14.pn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2.svg"/><Relationship Id="rId17" Type="http://schemas.openxmlformats.org/officeDocument/2006/relationships/hyperlink" Target="https://circularprocurement.ca/plastic-resources/" TargetMode="External"/><Relationship Id="rId2" Type="http://schemas.openxmlformats.org/officeDocument/2006/relationships/notesSlide" Target="../notesSlides/notesSlide2.xml"/><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15.pn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15.png"/><Relationship Id="rId4" Type="http://schemas.openxmlformats.org/officeDocument/2006/relationships/hyperlink" Target="https://ccme.ca/en/res/strategyonzeroplasticwaste.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hyperlink" Target="https://ellenmacarthurfoundation.org/circular-examples/circular-economy-procurement-implementation-plan-and-framework-toronto" TargetMode="Externa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hyperlink" Target="https://www.london.gov.uk/sites/default/files/gla_group_responsible_procurement_policy_2021.pdf" TargetMode="Externa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8" Type="http://schemas.openxmlformats.org/officeDocument/2006/relationships/hyperlink" Target="https://plasticactioncentre.ca/directory/industry-plastics-initiatives/" TargetMode="External"/><Relationship Id="rId3" Type="http://schemas.openxmlformats.org/officeDocument/2006/relationships/image" Target="../media/image69.png"/><Relationship Id="rId7"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hyperlink" Target="https://www.canada.ca/en/environment-climate-change/news/2021/03/canadian-plastics-innovation-challenges--environment-and-climate-change-canada-phase-1-recipients.html" TargetMode="External"/><Relationship Id="rId11" Type="http://schemas.openxmlformats.org/officeDocument/2006/relationships/hyperlink" Target="https://greenmantra.com/" TargetMode="External"/><Relationship Id="rId5" Type="http://schemas.openxmlformats.org/officeDocument/2006/relationships/image" Target="../media/image15.png"/><Relationship Id="rId10" Type="http://schemas.openxmlformats.org/officeDocument/2006/relationships/image" Target="../media/image72.png"/><Relationship Id="rId4" Type="http://schemas.openxmlformats.org/officeDocument/2006/relationships/image" Target="../media/image14.png"/><Relationship Id="rId9" Type="http://schemas.openxmlformats.org/officeDocument/2006/relationships/image" Target="../media/image71.png"/></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4.png"/><Relationship Id="rId7" Type="http://schemas.openxmlformats.org/officeDocument/2006/relationships/diagramQuickStyle" Target="../diagrams/quickStyle1.xml"/><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3.png"/><Relationship Id="rId4" Type="http://schemas.openxmlformats.org/officeDocument/2006/relationships/image" Target="../media/image15.png"/><Relationship Id="rId9" Type="http://schemas.microsoft.com/office/2007/relationships/diagramDrawing" Target="../diagrams/drawing1.xml"/></Relationships>
</file>

<file path=ppt/slides/_rels/slide29.xml.rels><?xml version="1.0" encoding="UTF-8" standalone="yes"?>
<Relationships xmlns="http://schemas.openxmlformats.org/package/2006/relationships"><Relationship Id="rId8" Type="http://schemas.openxmlformats.org/officeDocument/2006/relationships/hyperlink" Target="https://www.gcsurplus.ca/mn-eng.cfm" TargetMode="External"/><Relationship Id="rId3" Type="http://schemas.openxmlformats.org/officeDocument/2006/relationships/image" Target="../media/image14.png"/><Relationship Id="rId7" Type="http://schemas.openxmlformats.org/officeDocument/2006/relationships/hyperlink" Target="http://www.ic.gc.ca/eic/site/cfs-ope.nsf/eng/home"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4.sv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1.svg"/><Relationship Id="rId5" Type="http://schemas.openxmlformats.org/officeDocument/2006/relationships/image" Target="../media/image2.svg"/><Relationship Id="rId10"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19.svg"/></Relationships>
</file>

<file path=ppt/slides/_rels/slide3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4.png"/><Relationship Id="rId7"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hyperlink" Target="https://www.bioeconomy.fi/facts-and-contacts/the-finnish-bioeconomy-strategy/" TargetMode="External"/><Relationship Id="rId4" Type="http://schemas.openxmlformats.org/officeDocument/2006/relationships/hyperlink" Target="https://www.circularonline.co.uk/news/usable-packaging-project-submits-seven-point-strategy-for-european-institutions/" TargetMode="External"/><Relationship Id="rId9"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hyperlink" Target="https://www.copper8.com/wp-content/uploads/2018/10/Circular-Procurement-in-8-steps-Ebook.pdf" TargetMode="External"/><Relationship Id="rId7"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85.png"/><Relationship Id="rId7" Type="http://schemas.openxmlformats.org/officeDocument/2006/relationships/image" Target="../media/image23.png"/><Relationship Id="rId12" Type="http://schemas.openxmlformats.org/officeDocument/2006/relationships/image" Target="../media/image53.sv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27.png"/><Relationship Id="rId5" Type="http://schemas.openxmlformats.org/officeDocument/2006/relationships/image" Target="../media/image18.png"/><Relationship Id="rId10" Type="http://schemas.openxmlformats.org/officeDocument/2006/relationships/image" Target="../media/image26.svg"/><Relationship Id="rId4" Type="http://schemas.openxmlformats.org/officeDocument/2006/relationships/image" Target="../media/image14.png"/><Relationship Id="rId9"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4.png"/><Relationship Id="rId7"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87.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25.png"/><Relationship Id="rId3" Type="http://schemas.openxmlformats.org/officeDocument/2006/relationships/image" Target="../media/image14.png"/><Relationship Id="rId7" Type="http://schemas.openxmlformats.org/officeDocument/2006/relationships/image" Target="../media/image3.png"/><Relationship Id="rId12" Type="http://schemas.openxmlformats.org/officeDocument/2006/relationships/image" Target="../media/image24.svg"/><Relationship Id="rId2" Type="http://schemas.openxmlformats.org/officeDocument/2006/relationships/notesSlide" Target="../notesSlides/notesSlide4.xml"/><Relationship Id="rId16"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23.png"/><Relationship Id="rId5" Type="http://schemas.openxmlformats.org/officeDocument/2006/relationships/image" Target="../media/image1.png"/><Relationship Id="rId15" Type="http://schemas.openxmlformats.org/officeDocument/2006/relationships/image" Target="../media/image27.png"/><Relationship Id="rId10" Type="http://schemas.openxmlformats.org/officeDocument/2006/relationships/image" Target="../media/image19.svg"/><Relationship Id="rId4" Type="http://schemas.openxmlformats.org/officeDocument/2006/relationships/image" Target="../media/image22.png"/><Relationship Id="rId9" Type="http://schemas.openxmlformats.org/officeDocument/2006/relationships/image" Target="../media/image18.png"/><Relationship Id="rId14" Type="http://schemas.openxmlformats.org/officeDocument/2006/relationships/image" Target="../media/image26.svg"/></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92.png"/><Relationship Id="rId4" Type="http://schemas.openxmlformats.org/officeDocument/2006/relationships/hyperlink" Target="https://www.oneplanetnetwork.org/sites/default/files/from-crm/73239%2520-%2520RWS%2520-%2520Sustainable%2520Public%2520Procurement%2520of%2520Plastics_TG_PDF_A_0.pdf"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93.jpg"/><Relationship Id="rId7" Type="http://schemas.openxmlformats.org/officeDocument/2006/relationships/image" Target="../media/image23.png"/><Relationship Id="rId12" Type="http://schemas.openxmlformats.org/officeDocument/2006/relationships/image" Target="../media/image53.sv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27.png"/><Relationship Id="rId5" Type="http://schemas.openxmlformats.org/officeDocument/2006/relationships/image" Target="../media/image18.png"/><Relationship Id="rId10" Type="http://schemas.openxmlformats.org/officeDocument/2006/relationships/image" Target="../media/image26.svg"/><Relationship Id="rId4" Type="http://schemas.openxmlformats.org/officeDocument/2006/relationships/image" Target="../media/image14.png"/><Relationship Id="rId9" Type="http://schemas.openxmlformats.org/officeDocument/2006/relationships/image" Target="../media/image25.png"/></Relationships>
</file>

<file path=ppt/slides/_rels/slide48.xml.rels><?xml version="1.0" encoding="UTF-8" standalone="yes"?>
<Relationships xmlns="http://schemas.openxmlformats.org/package/2006/relationships"><Relationship Id="rId8" Type="http://schemas.openxmlformats.org/officeDocument/2006/relationships/image" Target="../media/image920.png"/><Relationship Id="rId13" Type="http://schemas.openxmlformats.org/officeDocument/2006/relationships/customXml" Target="../ink/ink5.xml"/><Relationship Id="rId18" Type="http://schemas.openxmlformats.org/officeDocument/2006/relationships/image" Target="../media/image970.png"/><Relationship Id="rId3" Type="http://schemas.openxmlformats.org/officeDocument/2006/relationships/image" Target="../media/image94.png"/><Relationship Id="rId21" Type="http://schemas.openxmlformats.org/officeDocument/2006/relationships/image" Target="../media/image14.png"/><Relationship Id="rId7" Type="http://schemas.openxmlformats.org/officeDocument/2006/relationships/customXml" Target="../ink/ink2.xml"/><Relationship Id="rId12" Type="http://schemas.openxmlformats.org/officeDocument/2006/relationships/image" Target="../media/image940.png"/><Relationship Id="rId17" Type="http://schemas.openxmlformats.org/officeDocument/2006/relationships/customXml" Target="../ink/ink7.xml"/><Relationship Id="rId2" Type="http://schemas.openxmlformats.org/officeDocument/2006/relationships/notesSlide" Target="../notesSlides/notesSlide44.xml"/><Relationship Id="rId16" Type="http://schemas.openxmlformats.org/officeDocument/2006/relationships/image" Target="../media/image960.png"/><Relationship Id="rId20" Type="http://schemas.openxmlformats.org/officeDocument/2006/relationships/image" Target="../media/image980.png"/><Relationship Id="rId1" Type="http://schemas.openxmlformats.org/officeDocument/2006/relationships/slideLayout" Target="../slideLayouts/slideLayout2.xml"/><Relationship Id="rId6" Type="http://schemas.openxmlformats.org/officeDocument/2006/relationships/image" Target="../media/image910.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media/image930.png"/><Relationship Id="rId19" Type="http://schemas.openxmlformats.org/officeDocument/2006/relationships/customXml" Target="../ink/ink8.xml"/><Relationship Id="rId4" Type="http://schemas.openxmlformats.org/officeDocument/2006/relationships/image" Target="../media/image95.png"/><Relationship Id="rId9" Type="http://schemas.openxmlformats.org/officeDocument/2006/relationships/customXml" Target="../ink/ink3.xml"/><Relationship Id="rId14" Type="http://schemas.openxmlformats.org/officeDocument/2006/relationships/image" Target="../media/image950.png"/><Relationship Id="rId22" Type="http://schemas.openxmlformats.org/officeDocument/2006/relationships/image" Target="../media/image15.png"/></Relationships>
</file>

<file path=ppt/slides/_rels/slide4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6.png"/><Relationship Id="rId7"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hyperlink" Target="https://wrapcymru.org.uk/sites/default/files/2020-09/WRAP-procurement-guidance-2019.pdf"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4.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1.png"/><Relationship Id="rId5" Type="http://schemas.openxmlformats.org/officeDocument/2006/relationships/image" Target="../media/image2.svg"/><Relationship Id="rId10"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30.svg"/></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1.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14.png"/><Relationship Id="rId7" Type="http://schemas.openxmlformats.org/officeDocument/2006/relationships/image" Target="../media/image99.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5.png"/></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8.xml"/><Relationship Id="rId1" Type="http://schemas.openxmlformats.org/officeDocument/2006/relationships/slideLayout" Target="../slideLayouts/slideLayout15.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5.png"/></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9.xml"/><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image" Target="../media/image1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2.png"/><Relationship Id="rId7"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hyperlink" Target="https://circularplastics.eu/green_procurement" TargetMode="External"/><Relationship Id="rId5" Type="http://schemas.openxmlformats.org/officeDocument/2006/relationships/image" Target="../media/image1.png"/><Relationship Id="rId10" Type="http://schemas.openxmlformats.org/officeDocument/2006/relationships/hyperlink" Target="mailto:mervyn@sustainableglobalresources.co.uk" TargetMode="External"/><Relationship Id="rId4" Type="http://schemas.openxmlformats.org/officeDocument/2006/relationships/image" Target="../media/image6.png"/><Relationship Id="rId9" Type="http://schemas.openxmlformats.org/officeDocument/2006/relationships/hyperlink" Target="mailto:joanne@circularinnovation.ca"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32.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27.png"/><Relationship Id="rId5" Type="http://schemas.openxmlformats.org/officeDocument/2006/relationships/image" Target="../media/image18.png"/><Relationship Id="rId10" Type="http://schemas.openxmlformats.org/officeDocument/2006/relationships/image" Target="../media/image26.svg"/><Relationship Id="rId4" Type="http://schemas.openxmlformats.org/officeDocument/2006/relationships/image" Target="../media/image14.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4.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s://institute.smartprosperity.ca/sites/default/files/Plastics_Best%20Practices.pdf" TargetMode="External"/><Relationship Id="rId5" Type="http://schemas.openxmlformats.org/officeDocument/2006/relationships/hyperlink" Target="https://www.weforum.org/agenda/2022/01/5-circular-economy-business-models-competitive-advantage/" TargetMode="External"/><Relationship Id="rId4" Type="http://schemas.openxmlformats.org/officeDocument/2006/relationships/image" Target="../media/image15.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www.weforum.org/agenda/2022/01/5-circular-economy-business-models-competitive-advantage/"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hyperlink" Target="https://wrwcanada.com/en/get-involved/resources/circular-economy-themed-resources/five-business-models-circularity" TargetMode="Externa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a:picLocks noGrp="1" noRo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object 3"/>
          <p:cNvGrpSpPr>
            <a:grpSpLocks noGrp="1" noUngrp="1" noRot="1" noMove="1" noResize="1"/>
          </p:cNvGrpSpPr>
          <p:nvPr/>
        </p:nvGrpSpPr>
        <p:grpSpPr>
          <a:xfrm>
            <a:off x="0" y="0"/>
            <a:ext cx="7040880" cy="1762125"/>
            <a:chOff x="0" y="0"/>
            <a:chExt cx="11106339" cy="2876739"/>
          </a:xfrm>
        </p:grpSpPr>
        <p:pic>
          <p:nvPicPr>
            <p:cNvPr id="4" name="object 4"/>
            <p:cNvPicPr>
              <a:picLocks noGrp="1" noRo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val="0"/>
                </a:ext>
              </a:extLst>
            </a:blip>
            <a:stretch>
              <a:fillRect/>
            </a:stretch>
          </p:blipFill>
          <p:spPr>
            <a:xfrm>
              <a:off x="0" y="0"/>
              <a:ext cx="11106339" cy="2876739"/>
            </a:xfrm>
            <a:prstGeom prst="rect">
              <a:avLst/>
            </a:prstGeom>
          </p:spPr>
        </p:pic>
        <p:sp>
          <p:nvSpPr>
            <p:cNvPr id="5" name="object 5"/>
            <p:cNvSpPr>
              <a:spLocks noGrp="1" noRot="1" noMove="1" noResize="1" noEditPoints="1" noAdjustHandles="1" noChangeArrowheads="1" noChangeShapeType="1"/>
            </p:cNvSpPr>
            <p:nvPr/>
          </p:nvSpPr>
          <p:spPr>
            <a:xfrm>
              <a:off x="0" y="0"/>
              <a:ext cx="10795635" cy="2580640"/>
            </a:xfrm>
            <a:custGeom>
              <a:avLst/>
              <a:gdLst/>
              <a:ahLst/>
              <a:cxnLst/>
              <a:rect l="l" t="t" r="r" b="b"/>
              <a:pathLst>
                <a:path w="10795635" h="2580640">
                  <a:moveTo>
                    <a:pt x="10795330" y="0"/>
                  </a:moveTo>
                  <a:lnTo>
                    <a:pt x="0" y="0"/>
                  </a:lnTo>
                  <a:lnTo>
                    <a:pt x="0" y="1619431"/>
                  </a:lnTo>
                  <a:lnTo>
                    <a:pt x="49187" y="1641135"/>
                  </a:lnTo>
                  <a:lnTo>
                    <a:pt x="152747" y="1685614"/>
                  </a:lnTo>
                  <a:lnTo>
                    <a:pt x="257781" y="1729128"/>
                  </a:lnTo>
                  <a:lnTo>
                    <a:pt x="364245" y="1771668"/>
                  </a:lnTo>
                  <a:lnTo>
                    <a:pt x="472098" y="1813226"/>
                  </a:lnTo>
                  <a:lnTo>
                    <a:pt x="581296" y="1853791"/>
                  </a:lnTo>
                  <a:lnTo>
                    <a:pt x="747525" y="1912762"/>
                  </a:lnTo>
                  <a:lnTo>
                    <a:pt x="916543" y="1969452"/>
                  </a:lnTo>
                  <a:lnTo>
                    <a:pt x="1088209" y="2023831"/>
                  </a:lnTo>
                  <a:lnTo>
                    <a:pt x="1262379" y="2075870"/>
                  </a:lnTo>
                  <a:lnTo>
                    <a:pt x="1438911" y="2125538"/>
                  </a:lnTo>
                  <a:lnTo>
                    <a:pt x="1617662" y="2172806"/>
                  </a:lnTo>
                  <a:lnTo>
                    <a:pt x="1798488" y="2217644"/>
                  </a:lnTo>
                  <a:lnTo>
                    <a:pt x="1981247" y="2260023"/>
                  </a:lnTo>
                  <a:lnTo>
                    <a:pt x="2165797" y="2299911"/>
                  </a:lnTo>
                  <a:lnTo>
                    <a:pt x="2351994" y="2337280"/>
                  </a:lnTo>
                  <a:lnTo>
                    <a:pt x="2539695" y="2372099"/>
                  </a:lnTo>
                  <a:lnTo>
                    <a:pt x="2792057" y="2414506"/>
                  </a:lnTo>
                  <a:lnTo>
                    <a:pt x="3046501" y="2452258"/>
                  </a:lnTo>
                  <a:lnTo>
                    <a:pt x="3302689" y="2485282"/>
                  </a:lnTo>
                  <a:lnTo>
                    <a:pt x="3560281" y="2513508"/>
                  </a:lnTo>
                  <a:lnTo>
                    <a:pt x="3818940" y="2536864"/>
                  </a:lnTo>
                  <a:lnTo>
                    <a:pt x="4078326" y="2555282"/>
                  </a:lnTo>
                  <a:lnTo>
                    <a:pt x="4338101" y="2568688"/>
                  </a:lnTo>
                  <a:lnTo>
                    <a:pt x="4597927" y="2577013"/>
                  </a:lnTo>
                  <a:lnTo>
                    <a:pt x="4857464" y="2580186"/>
                  </a:lnTo>
                  <a:lnTo>
                    <a:pt x="5051724" y="2579142"/>
                  </a:lnTo>
                  <a:lnTo>
                    <a:pt x="5245489" y="2575130"/>
                  </a:lnTo>
                  <a:lnTo>
                    <a:pt x="5438615" y="2568121"/>
                  </a:lnTo>
                  <a:lnTo>
                    <a:pt x="5630960" y="2558084"/>
                  </a:lnTo>
                  <a:lnTo>
                    <a:pt x="5822382" y="2544989"/>
                  </a:lnTo>
                  <a:lnTo>
                    <a:pt x="6012736" y="2528807"/>
                  </a:lnTo>
                  <a:lnTo>
                    <a:pt x="6201881" y="2509508"/>
                  </a:lnTo>
                  <a:lnTo>
                    <a:pt x="6389673" y="2487062"/>
                  </a:lnTo>
                  <a:lnTo>
                    <a:pt x="6575970" y="2461439"/>
                  </a:lnTo>
                  <a:lnTo>
                    <a:pt x="6760628" y="2432609"/>
                  </a:lnTo>
                  <a:lnTo>
                    <a:pt x="6943506" y="2400543"/>
                  </a:lnTo>
                  <a:lnTo>
                    <a:pt x="7064364" y="2377352"/>
                  </a:lnTo>
                  <a:lnTo>
                    <a:pt x="7184325" y="2352701"/>
                  </a:lnTo>
                  <a:lnTo>
                    <a:pt x="7303346" y="2326580"/>
                  </a:lnTo>
                  <a:lnTo>
                    <a:pt x="7421385" y="2298981"/>
                  </a:lnTo>
                  <a:lnTo>
                    <a:pt x="7538400" y="2269894"/>
                  </a:lnTo>
                  <a:lnTo>
                    <a:pt x="7654348" y="2239312"/>
                  </a:lnTo>
                  <a:lnTo>
                    <a:pt x="7769187" y="2207225"/>
                  </a:lnTo>
                  <a:lnTo>
                    <a:pt x="7882874" y="2173623"/>
                  </a:lnTo>
                  <a:lnTo>
                    <a:pt x="7995368" y="2138500"/>
                  </a:lnTo>
                  <a:lnTo>
                    <a:pt x="8106626" y="2101844"/>
                  </a:lnTo>
                  <a:lnTo>
                    <a:pt x="8216605" y="2063649"/>
                  </a:lnTo>
                  <a:lnTo>
                    <a:pt x="8325264" y="2023904"/>
                  </a:lnTo>
                  <a:lnTo>
                    <a:pt x="8432560" y="1982601"/>
                  </a:lnTo>
                  <a:lnTo>
                    <a:pt x="8485683" y="1961363"/>
                  </a:lnTo>
                  <a:lnTo>
                    <a:pt x="8538450" y="1939732"/>
                  </a:lnTo>
                  <a:lnTo>
                    <a:pt x="8590855" y="1917706"/>
                  </a:lnTo>
                  <a:lnTo>
                    <a:pt x="8642893" y="1895286"/>
                  </a:lnTo>
                  <a:lnTo>
                    <a:pt x="8694558" y="1872470"/>
                  </a:lnTo>
                  <a:lnTo>
                    <a:pt x="8745846" y="1849256"/>
                  </a:lnTo>
                  <a:lnTo>
                    <a:pt x="8796750" y="1825644"/>
                  </a:lnTo>
                  <a:lnTo>
                    <a:pt x="8847266" y="1801633"/>
                  </a:lnTo>
                  <a:lnTo>
                    <a:pt x="8897389" y="1777221"/>
                  </a:lnTo>
                  <a:lnTo>
                    <a:pt x="8947112" y="1752407"/>
                  </a:lnTo>
                  <a:lnTo>
                    <a:pt x="8996431" y="1727191"/>
                  </a:lnTo>
                  <a:lnTo>
                    <a:pt x="9045341" y="1701570"/>
                  </a:lnTo>
                  <a:lnTo>
                    <a:pt x="9093836" y="1675545"/>
                  </a:lnTo>
                  <a:lnTo>
                    <a:pt x="9141911" y="1649113"/>
                  </a:lnTo>
                  <a:lnTo>
                    <a:pt x="9189560" y="1622275"/>
                  </a:lnTo>
                  <a:lnTo>
                    <a:pt x="9236779" y="1595028"/>
                  </a:lnTo>
                  <a:lnTo>
                    <a:pt x="9283561" y="1567371"/>
                  </a:lnTo>
                  <a:lnTo>
                    <a:pt x="9329903" y="1539304"/>
                  </a:lnTo>
                  <a:lnTo>
                    <a:pt x="9375797" y="1510826"/>
                  </a:lnTo>
                  <a:lnTo>
                    <a:pt x="9421240" y="1481934"/>
                  </a:lnTo>
                  <a:lnTo>
                    <a:pt x="9466226" y="1452629"/>
                  </a:lnTo>
                  <a:lnTo>
                    <a:pt x="9510750" y="1422909"/>
                  </a:lnTo>
                  <a:lnTo>
                    <a:pt x="9554805" y="1392773"/>
                  </a:lnTo>
                  <a:lnTo>
                    <a:pt x="9598388" y="1362220"/>
                  </a:lnTo>
                  <a:lnTo>
                    <a:pt x="9641492" y="1331248"/>
                  </a:lnTo>
                  <a:lnTo>
                    <a:pt x="9684113" y="1299857"/>
                  </a:lnTo>
                  <a:lnTo>
                    <a:pt x="9726245" y="1268045"/>
                  </a:lnTo>
                  <a:lnTo>
                    <a:pt x="9767882" y="1235812"/>
                  </a:lnTo>
                  <a:lnTo>
                    <a:pt x="9809021" y="1203156"/>
                  </a:lnTo>
                  <a:lnTo>
                    <a:pt x="9849654" y="1170077"/>
                  </a:lnTo>
                  <a:lnTo>
                    <a:pt x="9889777" y="1136572"/>
                  </a:lnTo>
                  <a:lnTo>
                    <a:pt x="9929385" y="1102642"/>
                  </a:lnTo>
                  <a:lnTo>
                    <a:pt x="9968473" y="1068284"/>
                  </a:lnTo>
                  <a:lnTo>
                    <a:pt x="10007034" y="1033498"/>
                  </a:lnTo>
                  <a:lnTo>
                    <a:pt x="10045064" y="998283"/>
                  </a:lnTo>
                  <a:lnTo>
                    <a:pt x="10082558" y="962637"/>
                  </a:lnTo>
                  <a:lnTo>
                    <a:pt x="10119510" y="926560"/>
                  </a:lnTo>
                  <a:lnTo>
                    <a:pt x="10155915" y="890050"/>
                  </a:lnTo>
                  <a:lnTo>
                    <a:pt x="10191767" y="853106"/>
                  </a:lnTo>
                  <a:lnTo>
                    <a:pt x="10227062" y="815728"/>
                  </a:lnTo>
                  <a:lnTo>
                    <a:pt x="10261794" y="777913"/>
                  </a:lnTo>
                  <a:lnTo>
                    <a:pt x="10295957" y="739662"/>
                  </a:lnTo>
                  <a:lnTo>
                    <a:pt x="10329547" y="700972"/>
                  </a:lnTo>
                  <a:lnTo>
                    <a:pt x="10362559" y="661843"/>
                  </a:lnTo>
                  <a:lnTo>
                    <a:pt x="10394986" y="622273"/>
                  </a:lnTo>
                  <a:lnTo>
                    <a:pt x="10426823" y="582262"/>
                  </a:lnTo>
                  <a:lnTo>
                    <a:pt x="10458066" y="541808"/>
                  </a:lnTo>
                  <a:lnTo>
                    <a:pt x="10488709" y="500911"/>
                  </a:lnTo>
                  <a:lnTo>
                    <a:pt x="10518747" y="459569"/>
                  </a:lnTo>
                  <a:lnTo>
                    <a:pt x="10548174" y="417781"/>
                  </a:lnTo>
                  <a:lnTo>
                    <a:pt x="10576985" y="375546"/>
                  </a:lnTo>
                  <a:lnTo>
                    <a:pt x="10605175" y="332862"/>
                  </a:lnTo>
                  <a:lnTo>
                    <a:pt x="10632738" y="289730"/>
                  </a:lnTo>
                  <a:lnTo>
                    <a:pt x="10659670" y="246147"/>
                  </a:lnTo>
                  <a:lnTo>
                    <a:pt x="10685965" y="202112"/>
                  </a:lnTo>
                  <a:lnTo>
                    <a:pt x="10711617" y="157625"/>
                  </a:lnTo>
                  <a:lnTo>
                    <a:pt x="10736622" y="112685"/>
                  </a:lnTo>
                  <a:lnTo>
                    <a:pt x="10760974" y="67289"/>
                  </a:lnTo>
                  <a:lnTo>
                    <a:pt x="10784668" y="21438"/>
                  </a:lnTo>
                  <a:lnTo>
                    <a:pt x="10795330" y="0"/>
                  </a:lnTo>
                  <a:close/>
                </a:path>
              </a:pathLst>
            </a:custGeom>
            <a:solidFill>
              <a:srgbClr val="FFFFFF"/>
            </a:solidFill>
          </p:spPr>
          <p:txBody>
            <a:bodyPr wrap="square" lIns="0" tIns="0" rIns="0" bIns="0" rtlCol="0"/>
            <a:lstStyle/>
            <a:p>
              <a:endParaRPr sz="1350"/>
            </a:p>
          </p:txBody>
        </p:sp>
      </p:grpSp>
      <p:pic>
        <p:nvPicPr>
          <p:cNvPr id="17" name="object 17"/>
          <p:cNvPicPr/>
          <p:nvPr/>
        </p:nvPicPr>
        <p:blipFill>
          <a:blip r:embed="rId5" cstate="print">
            <a:extLst>
              <a:ext uri="{28A0092B-C50C-407E-A947-70E740481C1C}">
                <a14:useLocalDpi xmlns:a14="http://schemas.microsoft.com/office/drawing/2010/main" val="0"/>
              </a:ext>
            </a:extLst>
          </a:blip>
          <a:stretch>
            <a:fillRect/>
          </a:stretch>
        </p:blipFill>
        <p:spPr>
          <a:xfrm>
            <a:off x="10906125" y="4562475"/>
            <a:ext cx="1285875" cy="2295525"/>
          </a:xfrm>
          <a:prstGeom prst="rect">
            <a:avLst/>
          </a:prstGeom>
        </p:spPr>
      </p:pic>
      <p:sp>
        <p:nvSpPr>
          <p:cNvPr id="18" name="Title 1">
            <a:extLst>
              <a:ext uri="{FF2B5EF4-FFF2-40B4-BE49-F238E27FC236}">
                <a16:creationId xmlns:a16="http://schemas.microsoft.com/office/drawing/2014/main" id="{4E88D950-69EB-42C3-AC9D-E95FF9CECC21}"/>
              </a:ext>
            </a:extLst>
          </p:cNvPr>
          <p:cNvSpPr txBox="1">
            <a:spLocks/>
          </p:cNvSpPr>
          <p:nvPr/>
        </p:nvSpPr>
        <p:spPr>
          <a:xfrm>
            <a:off x="1733857" y="2052232"/>
            <a:ext cx="8176201" cy="29791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Century Gothic" panose="020B0502020202020204" pitchFamily="34" charset="0"/>
              </a:rPr>
              <a:t>EU-Canada Action on </a:t>
            </a:r>
          </a:p>
          <a:p>
            <a:pPr algn="ctr"/>
            <a:r>
              <a:rPr lang="en-US" sz="4000" b="1" dirty="0">
                <a:solidFill>
                  <a:schemeClr val="bg1"/>
                </a:solidFill>
                <a:latin typeface="Century Gothic" panose="020B0502020202020204" pitchFamily="34" charset="0"/>
              </a:rPr>
              <a:t>Plastic Waste</a:t>
            </a:r>
          </a:p>
          <a:p>
            <a:pPr algn="ctr"/>
            <a:endParaRPr lang="en-US" sz="4000" b="1" dirty="0">
              <a:solidFill>
                <a:schemeClr val="bg1"/>
              </a:solidFill>
              <a:latin typeface="Century Gothic" panose="020B0502020202020204" pitchFamily="34" charset="0"/>
            </a:endParaRPr>
          </a:p>
          <a:p>
            <a:pPr algn="ctr"/>
            <a:r>
              <a:rPr lang="en-US" sz="2800" dirty="0">
                <a:solidFill>
                  <a:schemeClr val="bg1"/>
                </a:solidFill>
                <a:latin typeface="Century Gothic" panose="020B0502020202020204" pitchFamily="34" charset="0"/>
              </a:rPr>
              <a:t>Using procurement to reduce plastic waste</a:t>
            </a:r>
          </a:p>
          <a:p>
            <a:pPr algn="ctr"/>
            <a:r>
              <a:rPr lang="en-US" sz="2800" dirty="0">
                <a:solidFill>
                  <a:schemeClr val="bg1"/>
                </a:solidFill>
                <a:latin typeface="Century Gothic" panose="020B0502020202020204" pitchFamily="34" charset="0"/>
              </a:rPr>
              <a:t>MODULE 1 </a:t>
            </a:r>
            <a:br>
              <a:rPr lang="en-US" sz="2800" dirty="0">
                <a:solidFill>
                  <a:schemeClr val="bg1"/>
                </a:solidFill>
                <a:latin typeface="Century Gothic" panose="020B0502020202020204" pitchFamily="34" charset="0"/>
              </a:rPr>
            </a:br>
            <a:r>
              <a:rPr lang="en-US" sz="2800" dirty="0">
                <a:solidFill>
                  <a:schemeClr val="bg1"/>
                </a:solidFill>
                <a:latin typeface="Century Gothic" panose="020B0502020202020204" pitchFamily="34" charset="0"/>
              </a:rPr>
              <a:t>25 NOVEMBER 2022</a:t>
            </a:r>
          </a:p>
          <a:p>
            <a:pPr algn="ctr"/>
            <a:endParaRPr lang="en-US" sz="2800" dirty="0">
              <a:solidFill>
                <a:schemeClr val="bg1"/>
              </a:solidFill>
              <a:latin typeface="Century Gothic" panose="020B0502020202020204" pitchFamily="34" charset="0"/>
            </a:endParaRPr>
          </a:p>
        </p:txBody>
      </p:sp>
      <p:grpSp>
        <p:nvGrpSpPr>
          <p:cNvPr id="6" name="Group 5">
            <a:extLst>
              <a:ext uri="{FF2B5EF4-FFF2-40B4-BE49-F238E27FC236}">
                <a16:creationId xmlns:a16="http://schemas.microsoft.com/office/drawing/2014/main" id="{3E0A2D8F-49C5-4DBE-B03E-EB5309E927DB}"/>
              </a:ext>
            </a:extLst>
          </p:cNvPr>
          <p:cNvGrpSpPr/>
          <p:nvPr/>
        </p:nvGrpSpPr>
        <p:grpSpPr>
          <a:xfrm>
            <a:off x="476798" y="207644"/>
            <a:ext cx="4985623" cy="638175"/>
            <a:chOff x="476798" y="207644"/>
            <a:chExt cx="4985623" cy="638175"/>
          </a:xfrm>
        </p:grpSpPr>
        <p:pic>
          <p:nvPicPr>
            <p:cNvPr id="20" name="Grafika 19">
              <a:extLst>
                <a:ext uri="{FF2B5EF4-FFF2-40B4-BE49-F238E27FC236}">
                  <a16:creationId xmlns:a16="http://schemas.microsoft.com/office/drawing/2014/main" id="{92F709CF-2D31-4A58-AC5E-111A2B2A7B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55179" y="207644"/>
              <a:ext cx="2907242" cy="638175"/>
            </a:xfrm>
            <a:prstGeom prst="rect">
              <a:avLst/>
            </a:prstGeom>
          </p:spPr>
        </p:pic>
        <p:pic>
          <p:nvPicPr>
            <p:cNvPr id="24" name="Grafika 23">
              <a:extLst>
                <a:ext uri="{FF2B5EF4-FFF2-40B4-BE49-F238E27FC236}">
                  <a16:creationId xmlns:a16="http://schemas.microsoft.com/office/drawing/2014/main" id="{0B417B1A-F9C3-4B6E-995E-6C9FA009A12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6798" y="207644"/>
              <a:ext cx="1817832" cy="638175"/>
            </a:xfrm>
            <a:prstGeom prst="rect">
              <a:avLst/>
            </a:prstGeom>
          </p:spPr>
        </p:pic>
      </p:grpSp>
      <p:sp>
        <p:nvSpPr>
          <p:cNvPr id="10" name="TextBox 9">
            <a:extLst>
              <a:ext uri="{FF2B5EF4-FFF2-40B4-BE49-F238E27FC236}">
                <a16:creationId xmlns:a16="http://schemas.microsoft.com/office/drawing/2014/main" id="{3F3999D0-4324-0806-3071-5FB62AB31128}"/>
              </a:ext>
            </a:extLst>
          </p:cNvPr>
          <p:cNvSpPr txBox="1"/>
          <p:nvPr/>
        </p:nvSpPr>
        <p:spPr>
          <a:xfrm>
            <a:off x="3037840" y="5212774"/>
            <a:ext cx="6116320" cy="723275"/>
          </a:xfrm>
          <a:prstGeom prst="rect">
            <a:avLst/>
          </a:prstGeom>
          <a:noFill/>
        </p:spPr>
        <p:txBody>
          <a:bodyPr wrap="square">
            <a:spAutoFit/>
          </a:bodyPr>
          <a:lstStyle/>
          <a:p>
            <a:pPr>
              <a:spcAft>
                <a:spcPts val="600"/>
              </a:spcAft>
            </a:pPr>
            <a:r>
              <a:rPr lang="en-US" sz="1800" dirty="0">
                <a:solidFill>
                  <a:schemeClr val="bg1"/>
                </a:solidFill>
                <a:latin typeface="Century Gothic" panose="020B0502020202020204" pitchFamily="34" charset="0"/>
              </a:rPr>
              <a:t>Jo-Anne St. Godard, Circular Innovation Council</a:t>
            </a:r>
          </a:p>
          <a:p>
            <a:pPr>
              <a:spcAft>
                <a:spcPts val="600"/>
              </a:spcAft>
            </a:pPr>
            <a:r>
              <a:rPr lang="en-US" dirty="0">
                <a:solidFill>
                  <a:schemeClr val="bg1"/>
                </a:solidFill>
                <a:latin typeface="Century Gothic" panose="020B0502020202020204" pitchFamily="34" charset="0"/>
              </a:rPr>
              <a:t>Mervyn Jones, Sustainable Global Resources</a:t>
            </a:r>
            <a:endParaRPr lang="en-US" sz="1800" dirty="0">
              <a:solidFill>
                <a:schemeClr val="bg1"/>
              </a:solidFill>
              <a:latin typeface="Century Gothic" panose="020B0502020202020204" pitchFamily="34" charset="0"/>
            </a:endParaRPr>
          </a:p>
        </p:txBody>
      </p:sp>
      <p:sp>
        <p:nvSpPr>
          <p:cNvPr id="7" name="Oval 6">
            <a:extLst>
              <a:ext uri="{FF2B5EF4-FFF2-40B4-BE49-F238E27FC236}">
                <a16:creationId xmlns:a16="http://schemas.microsoft.com/office/drawing/2014/main" id="{DD56FD3B-3BC6-7AAB-7F56-5FAAE136C0E0}"/>
              </a:ext>
            </a:extLst>
          </p:cNvPr>
          <p:cNvSpPr/>
          <p:nvPr/>
        </p:nvSpPr>
        <p:spPr>
          <a:xfrm>
            <a:off x="-624954" y="138254"/>
            <a:ext cx="464024" cy="45374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EC6C23E3-D8E1-6FA1-0067-6EE1ED2CF9FA}"/>
              </a:ext>
            </a:extLst>
          </p:cNvPr>
          <p:cNvSpPr txBox="1"/>
          <p:nvPr/>
        </p:nvSpPr>
        <p:spPr>
          <a:xfrm>
            <a:off x="1923735" y="6117471"/>
            <a:ext cx="7796446" cy="738664"/>
          </a:xfrm>
          <a:prstGeom prst="rect">
            <a:avLst/>
          </a:prstGeom>
          <a:noFill/>
        </p:spPr>
        <p:txBody>
          <a:bodyPr wrap="square">
            <a:spAutoFit/>
          </a:bodyPr>
          <a:lstStyle/>
          <a:p>
            <a:pPr algn="ctr"/>
            <a:r>
              <a:rPr lang="en-CA" sz="1400" b="1" i="1" u="none" strike="noStrike" dirty="0">
                <a:effectLst/>
                <a:latin typeface="Arial" panose="020B0604020202020204" pitchFamily="34" charset="0"/>
              </a:rPr>
              <a:t>DISCLAIMER: The contents of this publication are the sole responsibility of </a:t>
            </a:r>
            <a:r>
              <a:rPr lang="en-CA" sz="1400" b="1" i="1" dirty="0">
                <a:latin typeface="Arial" panose="020B0604020202020204" pitchFamily="34" charset="0"/>
              </a:rPr>
              <a:t>EPRD and </a:t>
            </a:r>
            <a:r>
              <a:rPr lang="en-CA" sz="1400" b="1" i="1" u="none" strike="noStrike" dirty="0">
                <a:effectLst/>
                <a:latin typeface="Arial" panose="020B0604020202020204" pitchFamily="34" charset="0"/>
              </a:rPr>
              <a:t>its consulting team (Reducing Plastic Waste in Canada) hired to produce these materials and can in no way be taken to reflect the views of the European Union.</a:t>
            </a:r>
            <a:endParaRPr lang="en-US" sz="2800" dirty="0">
              <a:latin typeface="Century Gothic" panose="020B0502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id="{F67E603B-7CF9-A4F8-BEE4-BB8392F39028}"/>
              </a:ext>
            </a:extLst>
          </p:cNvPr>
          <p:cNvPicPr/>
          <p:nvPr/>
        </p:nvPicPr>
        <p:blipFill>
          <a:blip r:embed="rId4" cstate="print">
            <a:extLst>
              <a:ext uri="{28A0092B-C50C-407E-A947-70E740481C1C}">
                <a14:useLocalDpi xmlns:a14="http://schemas.microsoft.com/office/drawing/2010/main" val="0"/>
              </a:ext>
            </a:extLst>
          </a:blip>
          <a:stretch>
            <a:fillRect/>
          </a:stretch>
        </p:blipFill>
        <p:spPr>
          <a:xfrm rot="10800000">
            <a:off x="0" y="-14286"/>
            <a:ext cx="12192000" cy="1266825"/>
          </a:xfrm>
          <a:prstGeom prst="rect">
            <a:avLst/>
          </a:prstGeom>
        </p:spPr>
      </p:pic>
      <p:grpSp>
        <p:nvGrpSpPr>
          <p:cNvPr id="27" name="Group 26">
            <a:extLst>
              <a:ext uri="{FF2B5EF4-FFF2-40B4-BE49-F238E27FC236}">
                <a16:creationId xmlns:a16="http://schemas.microsoft.com/office/drawing/2014/main" id="{4BCDDB9A-05BC-719E-70DE-73932DB53F3D}"/>
              </a:ext>
            </a:extLst>
          </p:cNvPr>
          <p:cNvGrpSpPr/>
          <p:nvPr/>
        </p:nvGrpSpPr>
        <p:grpSpPr>
          <a:xfrm>
            <a:off x="877662" y="954328"/>
            <a:ext cx="8266337" cy="608699"/>
            <a:chOff x="877662" y="1138261"/>
            <a:chExt cx="8266337" cy="608699"/>
          </a:xfrm>
        </p:grpSpPr>
        <p:pic>
          <p:nvPicPr>
            <p:cNvPr id="28" name="object 16">
              <a:extLst>
                <a:ext uri="{FF2B5EF4-FFF2-40B4-BE49-F238E27FC236}">
                  <a16:creationId xmlns:a16="http://schemas.microsoft.com/office/drawing/2014/main" id="{F5662B90-2DE0-9879-5A11-BCDA7A64636E}"/>
                </a:ext>
              </a:extLst>
            </p:cNvPr>
            <p:cNvPicPr/>
            <p:nvPr/>
          </p:nvPicPr>
          <p:blipFill>
            <a:blip r:embed="rId5" cstate="email">
              <a:extLst>
                <a:ext uri="{28A0092B-C50C-407E-A947-70E740481C1C}">
                  <a14:useLocalDpi xmlns:a14="http://schemas.microsoft.com/office/drawing/2010/main" val="0"/>
                </a:ext>
              </a:extLst>
            </a:blip>
            <a:stretch>
              <a:fillRect/>
            </a:stretch>
          </p:blipFill>
          <p:spPr>
            <a:xfrm rot="5400000" flipH="1">
              <a:off x="3619388" y="-992887"/>
              <a:ext cx="45719" cy="5433975"/>
            </a:xfrm>
            <a:prstGeom prst="rect">
              <a:avLst/>
            </a:prstGeom>
          </p:spPr>
        </p:pic>
        <p:sp>
          <p:nvSpPr>
            <p:cNvPr id="29" name="TextBox 28">
              <a:extLst>
                <a:ext uri="{FF2B5EF4-FFF2-40B4-BE49-F238E27FC236}">
                  <a16:creationId xmlns:a16="http://schemas.microsoft.com/office/drawing/2014/main" id="{DB92F81F-73D5-23C3-DB92-6B73571E59A0}"/>
                </a:ext>
              </a:extLst>
            </p:cNvPr>
            <p:cNvSpPr txBox="1"/>
            <p:nvPr/>
          </p:nvSpPr>
          <p:spPr>
            <a:xfrm>
              <a:off x="877662" y="1138261"/>
              <a:ext cx="8266337" cy="584775"/>
            </a:xfrm>
            <a:prstGeom prst="rect">
              <a:avLst/>
            </a:prstGeom>
            <a:noFill/>
          </p:spPr>
          <p:txBody>
            <a:bodyPr wrap="square">
              <a:spAutoFit/>
            </a:bodyPr>
            <a:lstStyle/>
            <a:p>
              <a:r>
                <a:rPr lang="en-US" sz="3200" dirty="0">
                  <a:solidFill>
                    <a:schemeClr val="accent5">
                      <a:lumMod val="75000"/>
                    </a:schemeClr>
                  </a:solidFill>
                  <a:latin typeface="Abadi" panose="020B0604020104020204" pitchFamily="34" charset="0"/>
                </a:rPr>
                <a:t>Circular economy and plastics</a:t>
              </a:r>
            </a:p>
          </p:txBody>
        </p:sp>
      </p:grpSp>
      <p:pic>
        <p:nvPicPr>
          <p:cNvPr id="18" name="Online Media 17" title="The circular economy: more value, less waste.">
            <a:hlinkClick r:id="" action="ppaction://media"/>
            <a:extLst>
              <a:ext uri="{FF2B5EF4-FFF2-40B4-BE49-F238E27FC236}">
                <a16:creationId xmlns:a16="http://schemas.microsoft.com/office/drawing/2014/main" id="{6E4C4767-D78E-6138-1EA8-8D138ED84A1F}"/>
              </a:ext>
            </a:extLst>
          </p:cNvPr>
          <p:cNvPicPr>
            <a:picLocks noRot="1" noChangeAspect="1"/>
          </p:cNvPicPr>
          <p:nvPr>
            <a:videoFile r:link="rId1"/>
          </p:nvPr>
        </p:nvPicPr>
        <p:blipFill>
          <a:blip r:embed="rId6"/>
          <a:stretch>
            <a:fillRect/>
          </a:stretch>
        </p:blipFill>
        <p:spPr>
          <a:xfrm>
            <a:off x="1860664" y="1614983"/>
            <a:ext cx="8467207" cy="4783972"/>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506168F3-B1CE-AC6F-B2FF-B153ADE16907}"/>
              </a:ext>
            </a:extLst>
          </p:cNvPr>
          <p:cNvSpPr txBox="1"/>
          <p:nvPr/>
        </p:nvSpPr>
        <p:spPr>
          <a:xfrm>
            <a:off x="3171824" y="6453621"/>
            <a:ext cx="6094268" cy="307777"/>
          </a:xfrm>
          <a:prstGeom prst="rect">
            <a:avLst/>
          </a:prstGeom>
          <a:noFill/>
        </p:spPr>
        <p:txBody>
          <a:bodyPr wrap="square">
            <a:spAutoFit/>
          </a:bodyPr>
          <a:lstStyle/>
          <a:p>
            <a:pPr algn="ctr"/>
            <a:r>
              <a:rPr lang="en-GB" sz="1400" dirty="0">
                <a:hlinkClick r:id="rId7"/>
              </a:rPr>
              <a:t>https://www.youtube.com/watch?v=m9k8A957srw</a:t>
            </a:r>
            <a:r>
              <a:rPr lang="en-GB" sz="1400" dirty="0"/>
              <a:t> </a:t>
            </a:r>
          </a:p>
        </p:txBody>
      </p:sp>
      <p:sp>
        <p:nvSpPr>
          <p:cNvPr id="2" name="Oval 1">
            <a:extLst>
              <a:ext uri="{FF2B5EF4-FFF2-40B4-BE49-F238E27FC236}">
                <a16:creationId xmlns:a16="http://schemas.microsoft.com/office/drawing/2014/main" id="{95E386C6-C7C3-B265-95BC-5611AD6B58D2}"/>
              </a:ext>
            </a:extLst>
          </p:cNvPr>
          <p:cNvSpPr/>
          <p:nvPr/>
        </p:nvSpPr>
        <p:spPr>
          <a:xfrm>
            <a:off x="-624954" y="138254"/>
            <a:ext cx="464024" cy="45374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5213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id="{F67E603B-7CF9-A4F8-BEE4-BB8392F39028}"/>
              </a:ext>
            </a:extLst>
          </p:cNvPr>
          <p:cNvPicPr/>
          <p:nvPr/>
        </p:nvPicPr>
        <p:blipFill>
          <a:blip r:embed="rId3" cstate="print">
            <a:extLst>
              <a:ext uri="{28A0092B-C50C-407E-A947-70E740481C1C}">
                <a14:useLocalDpi xmlns:a14="http://schemas.microsoft.com/office/drawing/2010/main" val="0"/>
              </a:ext>
            </a:extLst>
          </a:blip>
          <a:stretch>
            <a:fillRect/>
          </a:stretch>
        </p:blipFill>
        <p:spPr>
          <a:xfrm rot="10800000">
            <a:off x="0" y="-14286"/>
            <a:ext cx="12192000" cy="1266825"/>
          </a:xfrm>
          <a:prstGeom prst="rect">
            <a:avLst/>
          </a:prstGeom>
        </p:spPr>
      </p:pic>
      <p:grpSp>
        <p:nvGrpSpPr>
          <p:cNvPr id="27" name="Group 26">
            <a:extLst>
              <a:ext uri="{FF2B5EF4-FFF2-40B4-BE49-F238E27FC236}">
                <a16:creationId xmlns:a16="http://schemas.microsoft.com/office/drawing/2014/main" id="{4BCDDB9A-05BC-719E-70DE-73932DB53F3D}"/>
              </a:ext>
            </a:extLst>
          </p:cNvPr>
          <p:cNvGrpSpPr/>
          <p:nvPr/>
        </p:nvGrpSpPr>
        <p:grpSpPr>
          <a:xfrm>
            <a:off x="877662" y="1006283"/>
            <a:ext cx="8266337" cy="630499"/>
            <a:chOff x="877662" y="1138261"/>
            <a:chExt cx="8266337" cy="630499"/>
          </a:xfrm>
        </p:grpSpPr>
        <p:pic>
          <p:nvPicPr>
            <p:cNvPr id="28" name="object 16">
              <a:extLst>
                <a:ext uri="{FF2B5EF4-FFF2-40B4-BE49-F238E27FC236}">
                  <a16:creationId xmlns:a16="http://schemas.microsoft.com/office/drawing/2014/main" id="{F5662B90-2DE0-9879-5A11-BCDA7A64636E}"/>
                </a:ext>
              </a:extLst>
            </p:cNvPr>
            <p:cNvPicPr/>
            <p:nvPr/>
          </p:nvPicPr>
          <p:blipFill>
            <a:blip r:embed="rId4" cstate="email">
              <a:extLst>
                <a:ext uri="{28A0092B-C50C-407E-A947-70E740481C1C}">
                  <a14:useLocalDpi xmlns:a14="http://schemas.microsoft.com/office/drawing/2010/main" val="0"/>
                </a:ext>
              </a:extLst>
            </a:blip>
            <a:stretch>
              <a:fillRect/>
            </a:stretch>
          </p:blipFill>
          <p:spPr>
            <a:xfrm rot="5400000">
              <a:off x="4746804" y="-2098502"/>
              <a:ext cx="45719" cy="7688806"/>
            </a:xfrm>
            <a:prstGeom prst="rect">
              <a:avLst/>
            </a:prstGeom>
          </p:spPr>
        </p:pic>
        <p:sp>
          <p:nvSpPr>
            <p:cNvPr id="29" name="TextBox 28">
              <a:extLst>
                <a:ext uri="{FF2B5EF4-FFF2-40B4-BE49-F238E27FC236}">
                  <a16:creationId xmlns:a16="http://schemas.microsoft.com/office/drawing/2014/main" id="{DB92F81F-73D5-23C3-DB92-6B73571E59A0}"/>
                </a:ext>
              </a:extLst>
            </p:cNvPr>
            <p:cNvSpPr txBox="1"/>
            <p:nvPr/>
          </p:nvSpPr>
          <p:spPr>
            <a:xfrm>
              <a:off x="877662" y="1138261"/>
              <a:ext cx="8266337" cy="584775"/>
            </a:xfrm>
            <a:prstGeom prst="rect">
              <a:avLst/>
            </a:prstGeom>
            <a:noFill/>
          </p:spPr>
          <p:txBody>
            <a:bodyPr wrap="square">
              <a:spAutoFit/>
            </a:bodyPr>
            <a:lstStyle/>
            <a:p>
              <a:r>
                <a:rPr lang="en-US" sz="3200" dirty="0">
                  <a:solidFill>
                    <a:schemeClr val="accent5">
                      <a:lumMod val="75000"/>
                    </a:schemeClr>
                  </a:solidFill>
                  <a:latin typeface="Abadi" panose="020B0604020104020204" pitchFamily="34" charset="0"/>
                </a:rPr>
                <a:t>Priorities - plastics use and waste sources</a:t>
              </a:r>
            </a:p>
          </p:txBody>
        </p:sp>
      </p:grpSp>
      <p:sp>
        <p:nvSpPr>
          <p:cNvPr id="4" name="TextBox 3">
            <a:extLst>
              <a:ext uri="{FF2B5EF4-FFF2-40B4-BE49-F238E27FC236}">
                <a16:creationId xmlns:a16="http://schemas.microsoft.com/office/drawing/2014/main" id="{A1F0CF59-056A-41F5-1C2A-7163D28AD56A}"/>
              </a:ext>
            </a:extLst>
          </p:cNvPr>
          <p:cNvSpPr txBox="1"/>
          <p:nvPr/>
        </p:nvSpPr>
        <p:spPr>
          <a:xfrm>
            <a:off x="7623406" y="1660514"/>
            <a:ext cx="4171988" cy="4770537"/>
          </a:xfrm>
          <a:prstGeom prst="rect">
            <a:avLst/>
          </a:prstGeom>
          <a:noFill/>
        </p:spPr>
        <p:txBody>
          <a:bodyPr wrap="square">
            <a:spAutoFit/>
          </a:bodyPr>
          <a:lstStyle/>
          <a:p>
            <a:pPr>
              <a:spcAft>
                <a:spcPts val="600"/>
              </a:spcAft>
            </a:pPr>
            <a:r>
              <a:rPr lang="en-US" dirty="0"/>
              <a:t>The main generating sectors for plastic waste are (% of total plastic waste):</a:t>
            </a:r>
          </a:p>
          <a:p>
            <a:pPr>
              <a:spcAft>
                <a:spcPts val="1800"/>
              </a:spcAft>
            </a:pPr>
            <a:r>
              <a:rPr lang="en-US" b="1" dirty="0"/>
              <a:t>	Packaging</a:t>
            </a:r>
            <a:r>
              <a:rPr lang="en-US" dirty="0"/>
              <a:t> (47 percent) </a:t>
            </a:r>
          </a:p>
          <a:p>
            <a:pPr>
              <a:spcAft>
                <a:spcPts val="1800"/>
              </a:spcAft>
            </a:pPr>
            <a:r>
              <a:rPr lang="en-US" b="1" dirty="0"/>
              <a:t>	Automotive</a:t>
            </a:r>
            <a:r>
              <a:rPr lang="en-US" dirty="0"/>
              <a:t> (9 percent) </a:t>
            </a:r>
          </a:p>
          <a:p>
            <a:pPr>
              <a:spcAft>
                <a:spcPts val="1800"/>
              </a:spcAft>
            </a:pPr>
            <a:r>
              <a:rPr lang="en-US" b="1" dirty="0"/>
              <a:t>	Textiles </a:t>
            </a:r>
            <a:r>
              <a:rPr lang="en-US" dirty="0"/>
              <a:t>(7 percent) </a:t>
            </a:r>
          </a:p>
          <a:p>
            <a:pPr>
              <a:spcAft>
                <a:spcPts val="1800"/>
              </a:spcAft>
            </a:pPr>
            <a:r>
              <a:rPr lang="en-US" b="1" dirty="0"/>
              <a:t>	Electrical and electronic 	equipment </a:t>
            </a:r>
            <a:r>
              <a:rPr lang="en-US" dirty="0"/>
              <a:t>(7 percent) </a:t>
            </a:r>
          </a:p>
          <a:p>
            <a:pPr>
              <a:spcAft>
                <a:spcPts val="600"/>
              </a:spcAft>
            </a:pPr>
            <a:r>
              <a:rPr lang="en-US" b="1" dirty="0"/>
              <a:t>Construction</a:t>
            </a:r>
            <a:r>
              <a:rPr lang="en-US" dirty="0"/>
              <a:t>:</a:t>
            </a:r>
          </a:p>
          <a:p>
            <a:pPr>
              <a:spcAft>
                <a:spcPts val="600"/>
              </a:spcAft>
            </a:pPr>
            <a:r>
              <a:rPr lang="en-US" dirty="0"/>
              <a:t>	Accounts for 26 percent of 	plastic put on the market - not 	yet a large plastic waste 	generator (5 percent) but this 	may change.</a:t>
            </a:r>
            <a:endParaRPr lang="en-GB" dirty="0"/>
          </a:p>
        </p:txBody>
      </p:sp>
      <p:sp>
        <p:nvSpPr>
          <p:cNvPr id="5" name="TextBox 4">
            <a:extLst>
              <a:ext uri="{FF2B5EF4-FFF2-40B4-BE49-F238E27FC236}">
                <a16:creationId xmlns:a16="http://schemas.microsoft.com/office/drawing/2014/main" id="{18B53FA3-AE4B-1972-98B0-CE1DE7C07FDE}"/>
              </a:ext>
            </a:extLst>
          </p:cNvPr>
          <p:cNvSpPr txBox="1"/>
          <p:nvPr/>
        </p:nvSpPr>
        <p:spPr>
          <a:xfrm>
            <a:off x="2544234" y="6550223"/>
            <a:ext cx="7103532" cy="307777"/>
          </a:xfrm>
          <a:prstGeom prst="rect">
            <a:avLst/>
          </a:prstGeom>
          <a:noFill/>
        </p:spPr>
        <p:txBody>
          <a:bodyPr wrap="square">
            <a:spAutoFit/>
          </a:bodyPr>
          <a:lstStyle/>
          <a:p>
            <a:r>
              <a:rPr lang="en-US" sz="1400" b="1" dirty="0"/>
              <a:t>*Source: </a:t>
            </a:r>
            <a:r>
              <a:rPr lang="en-US" sz="1400" dirty="0">
                <a:hlinkClick r:id="rId5"/>
              </a:rPr>
              <a:t>https://publications.gc.ca/collections/collection_2019/eccc/En4-366-1-2019-eng.pdf</a:t>
            </a:r>
            <a:r>
              <a:rPr lang="en-US" sz="1400" dirty="0"/>
              <a:t> </a:t>
            </a:r>
            <a:endParaRPr lang="en-GB" sz="1400" dirty="0"/>
          </a:p>
        </p:txBody>
      </p:sp>
      <p:pic>
        <p:nvPicPr>
          <p:cNvPr id="10" name="Picture 9" descr="Shape&#10;&#10;Description automatically generated with low confidence">
            <a:extLst>
              <a:ext uri="{FF2B5EF4-FFF2-40B4-BE49-F238E27FC236}">
                <a16:creationId xmlns:a16="http://schemas.microsoft.com/office/drawing/2014/main" id="{307069CD-284E-F9E6-1D85-887F43F1948F}"/>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715698" y="2271677"/>
            <a:ext cx="613006" cy="513600"/>
          </a:xfrm>
          <a:prstGeom prst="rect">
            <a:avLst/>
          </a:prstGeom>
        </p:spPr>
      </p:pic>
      <p:pic>
        <p:nvPicPr>
          <p:cNvPr id="14" name="Picture 13" descr="Shape&#10;&#10;Description automatically generated with low confidence">
            <a:extLst>
              <a:ext uri="{FF2B5EF4-FFF2-40B4-BE49-F238E27FC236}">
                <a16:creationId xmlns:a16="http://schemas.microsoft.com/office/drawing/2014/main" id="{648B8094-C52C-0F77-5B26-BA6D66A18F0E}"/>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719058" y="2808086"/>
            <a:ext cx="632922" cy="447173"/>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5C6D3F66-6628-D732-5416-412B4A5D320A}"/>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729016" y="3255259"/>
            <a:ext cx="613006" cy="595978"/>
          </a:xfrm>
          <a:prstGeom prst="rect">
            <a:avLst/>
          </a:prstGeom>
        </p:spPr>
      </p:pic>
      <p:pic>
        <p:nvPicPr>
          <p:cNvPr id="21" name="Picture 20">
            <a:extLst>
              <a:ext uri="{FF2B5EF4-FFF2-40B4-BE49-F238E27FC236}">
                <a16:creationId xmlns:a16="http://schemas.microsoft.com/office/drawing/2014/main" id="{9D3636F0-0642-BE4B-8D37-476257F0F24E}"/>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925260" y="2002909"/>
            <a:ext cx="5538602" cy="3331025"/>
          </a:xfrm>
          <a:prstGeom prst="rect">
            <a:avLst/>
          </a:prstGeom>
        </p:spPr>
      </p:pic>
      <p:sp>
        <p:nvSpPr>
          <p:cNvPr id="23" name="TextBox 22">
            <a:extLst>
              <a:ext uri="{FF2B5EF4-FFF2-40B4-BE49-F238E27FC236}">
                <a16:creationId xmlns:a16="http://schemas.microsoft.com/office/drawing/2014/main" id="{A823879C-42DF-BE42-BFCB-349E794D54B0}"/>
              </a:ext>
            </a:extLst>
          </p:cNvPr>
          <p:cNvSpPr txBox="1"/>
          <p:nvPr/>
        </p:nvSpPr>
        <p:spPr>
          <a:xfrm>
            <a:off x="988841" y="5082272"/>
            <a:ext cx="5538602" cy="369332"/>
          </a:xfrm>
          <a:prstGeom prst="rect">
            <a:avLst/>
          </a:prstGeom>
          <a:noFill/>
        </p:spPr>
        <p:txBody>
          <a:bodyPr wrap="square">
            <a:spAutoFit/>
          </a:bodyPr>
          <a:lstStyle/>
          <a:p>
            <a:r>
              <a:rPr lang="en-US" b="0" i="0" u="none" strike="noStrike" baseline="0" dirty="0"/>
              <a:t>End-use markets for plastic products in Canada (kt, 2016)</a:t>
            </a:r>
            <a:endParaRPr lang="en-GB" dirty="0"/>
          </a:p>
        </p:txBody>
      </p:sp>
      <p:pic>
        <p:nvPicPr>
          <p:cNvPr id="25" name="Picture 24" descr="Shape&#10;&#10;Description automatically generated with medium confidence">
            <a:extLst>
              <a:ext uri="{FF2B5EF4-FFF2-40B4-BE49-F238E27FC236}">
                <a16:creationId xmlns:a16="http://schemas.microsoft.com/office/drawing/2014/main" id="{465319BC-FFAC-EF91-6D61-EC8AE81A0A3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92597" y="3863316"/>
            <a:ext cx="485843" cy="533474"/>
          </a:xfrm>
          <a:prstGeom prst="rect">
            <a:avLst/>
          </a:prstGeom>
        </p:spPr>
      </p:pic>
      <p:pic>
        <p:nvPicPr>
          <p:cNvPr id="30" name="Picture 29" descr="Shape&#10;&#10;Description automatically generated with low confidence">
            <a:extLst>
              <a:ext uri="{FF2B5EF4-FFF2-40B4-BE49-F238E27FC236}">
                <a16:creationId xmlns:a16="http://schemas.microsoft.com/office/drawing/2014/main" id="{05B962B4-7E52-39E8-7614-C176268BA54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95845" y="5033854"/>
            <a:ext cx="694232" cy="817863"/>
          </a:xfrm>
          <a:prstGeom prst="rect">
            <a:avLst/>
          </a:prstGeom>
        </p:spPr>
      </p:pic>
      <p:sp>
        <p:nvSpPr>
          <p:cNvPr id="2" name="Oval 1">
            <a:extLst>
              <a:ext uri="{FF2B5EF4-FFF2-40B4-BE49-F238E27FC236}">
                <a16:creationId xmlns:a16="http://schemas.microsoft.com/office/drawing/2014/main" id="{DC45EA4E-84F3-ABA3-66A9-C6C3AE5FF551}"/>
              </a:ext>
            </a:extLst>
          </p:cNvPr>
          <p:cNvSpPr/>
          <p:nvPr/>
        </p:nvSpPr>
        <p:spPr>
          <a:xfrm>
            <a:off x="-624954" y="138254"/>
            <a:ext cx="464024" cy="45374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8718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D16F87AF-5377-4E37-827E-05A76056279E}"/>
              </a:ext>
            </a:extLst>
          </p:cNvPr>
          <p:cNvSpPr>
            <a:spLocks noGrp="1"/>
          </p:cNvSpPr>
          <p:nvPr>
            <p:ph idx="1"/>
          </p:nvPr>
        </p:nvSpPr>
        <p:spPr>
          <a:xfrm>
            <a:off x="856033" y="1926077"/>
            <a:ext cx="7681680" cy="4769691"/>
          </a:xfrm>
        </p:spPr>
        <p:txBody>
          <a:bodyPr>
            <a:normAutofit/>
          </a:bodyPr>
          <a:lstStyle/>
          <a:p>
            <a:pPr marL="0" indent="0">
              <a:buNone/>
            </a:pPr>
            <a:r>
              <a:rPr lang="en-GB" sz="1900" dirty="0"/>
              <a:t>Plastic items can become problematic for a number of reasons:</a:t>
            </a:r>
          </a:p>
          <a:p>
            <a:pPr marL="342900" indent="-342900">
              <a:buFont typeface="+mj-lt"/>
              <a:buAutoNum type="arabicPeriod"/>
            </a:pPr>
            <a:r>
              <a:rPr lang="en-GB" sz="2000" b="1" dirty="0"/>
              <a:t>Uncommon material</a:t>
            </a:r>
            <a:r>
              <a:rPr lang="en-GB" sz="2000" dirty="0"/>
              <a:t>: the polymer (e.g. PVC, EPS and PS) cannot currently be recycled effectively with the existing collection and recycling infrastructure for either technical or economic reasons.</a:t>
            </a:r>
          </a:p>
          <a:p>
            <a:pPr marL="342900" indent="-342900">
              <a:buFont typeface="+mj-lt"/>
              <a:buAutoNum type="arabicPeriod"/>
            </a:pPr>
            <a:r>
              <a:rPr lang="en-GB" sz="2000" b="1" dirty="0"/>
              <a:t>Design</a:t>
            </a:r>
            <a:r>
              <a:rPr lang="en-GB" sz="2000" dirty="0"/>
              <a:t>: the design and manufacture of plastics items mitigates either effective collection and/or recycling.</a:t>
            </a:r>
          </a:p>
          <a:p>
            <a:pPr marL="342900" indent="-342900">
              <a:buFont typeface="+mj-lt"/>
              <a:buAutoNum type="arabicPeriod"/>
            </a:pPr>
            <a:r>
              <a:rPr lang="en-GB" sz="2000" b="1" dirty="0"/>
              <a:t>Leakage</a:t>
            </a:r>
            <a:r>
              <a:rPr lang="en-GB" sz="2000" dirty="0"/>
              <a:t>: e.g. through disposal behaviour or mismanagement, e.g. frequently littered.</a:t>
            </a:r>
          </a:p>
          <a:p>
            <a:pPr marL="342900" indent="-342900">
              <a:buFont typeface="+mj-lt"/>
              <a:buAutoNum type="arabicPeriod"/>
            </a:pPr>
            <a:r>
              <a:rPr lang="en-GB" sz="2000" b="1" dirty="0"/>
              <a:t>Recycling</a:t>
            </a:r>
            <a:r>
              <a:rPr lang="en-GB" sz="2000" dirty="0"/>
              <a:t>: the collection and recycling infrastructure cannot deal with recyclable plastics items because of cross-contamination, size and form etc.</a:t>
            </a:r>
          </a:p>
          <a:p>
            <a:pPr marL="342900" indent="-342900">
              <a:buFont typeface="+mj-lt"/>
              <a:buAutoNum type="arabicPeriod"/>
            </a:pPr>
            <a:r>
              <a:rPr lang="en-GB" sz="2000" b="1" dirty="0"/>
              <a:t>Perception</a:t>
            </a:r>
            <a:r>
              <a:rPr lang="en-GB" sz="2000" dirty="0"/>
              <a:t>: the plastic item is widely perceived to be a problem e.g. by the public, media, environmental organisations and governments etc.</a:t>
            </a:r>
          </a:p>
          <a:p>
            <a:pPr marL="0" indent="0">
              <a:buNone/>
            </a:pPr>
            <a:endParaRPr lang="en-GB" dirty="0"/>
          </a:p>
        </p:txBody>
      </p:sp>
      <p:pic>
        <p:nvPicPr>
          <p:cNvPr id="8" name="object 2">
            <a:extLst>
              <a:ext uri="{FF2B5EF4-FFF2-40B4-BE49-F238E27FC236}">
                <a16:creationId xmlns:a16="http://schemas.microsoft.com/office/drawing/2014/main" id="{F3A3CCD3-F86D-E352-204A-A7E4B0951FB2}"/>
              </a:ext>
            </a:extLst>
          </p:cNvPr>
          <p:cNvPicPr/>
          <p:nvPr/>
        </p:nvPicPr>
        <p:blipFill>
          <a:blip r:embed="rId3" cstate="print">
            <a:extLst>
              <a:ext uri="{28A0092B-C50C-407E-A947-70E740481C1C}">
                <a14:useLocalDpi xmlns:a14="http://schemas.microsoft.com/office/drawing/2010/main" val="0"/>
              </a:ext>
            </a:extLst>
          </a:blip>
          <a:stretch>
            <a:fillRect/>
          </a:stretch>
        </p:blipFill>
        <p:spPr>
          <a:xfrm rot="10800000">
            <a:off x="-1" y="-51748"/>
            <a:ext cx="12192000" cy="1266825"/>
          </a:xfrm>
          <a:prstGeom prst="rect">
            <a:avLst/>
          </a:prstGeom>
        </p:spPr>
      </p:pic>
      <p:pic>
        <p:nvPicPr>
          <p:cNvPr id="9" name="object 16">
            <a:extLst>
              <a:ext uri="{FF2B5EF4-FFF2-40B4-BE49-F238E27FC236}">
                <a16:creationId xmlns:a16="http://schemas.microsoft.com/office/drawing/2014/main" id="{C84EFE37-17BE-BC7F-B240-6103868A2440}"/>
              </a:ext>
            </a:extLst>
          </p:cNvPr>
          <p:cNvPicPr/>
          <p:nvPr/>
        </p:nvPicPr>
        <p:blipFill>
          <a:blip r:embed="rId4" cstate="screen">
            <a:extLst>
              <a:ext uri="{28A0092B-C50C-407E-A947-70E740481C1C}">
                <a14:useLocalDpi xmlns:a14="http://schemas.microsoft.com/office/drawing/2010/main" val="0"/>
              </a:ext>
            </a:extLst>
          </a:blip>
          <a:stretch>
            <a:fillRect/>
          </a:stretch>
        </p:blipFill>
        <p:spPr>
          <a:xfrm rot="5400000">
            <a:off x="2747320" y="-71471"/>
            <a:ext cx="45719" cy="3705239"/>
          </a:xfrm>
          <a:prstGeom prst="rect">
            <a:avLst/>
          </a:prstGeom>
        </p:spPr>
      </p:pic>
      <p:sp>
        <p:nvSpPr>
          <p:cNvPr id="10" name="TextBox 9">
            <a:extLst>
              <a:ext uri="{FF2B5EF4-FFF2-40B4-BE49-F238E27FC236}">
                <a16:creationId xmlns:a16="http://schemas.microsoft.com/office/drawing/2014/main" id="{91D959CA-F5C3-22FC-EA3E-12C2F3376D3A}"/>
              </a:ext>
            </a:extLst>
          </p:cNvPr>
          <p:cNvSpPr txBox="1"/>
          <p:nvPr/>
        </p:nvSpPr>
        <p:spPr>
          <a:xfrm>
            <a:off x="856033" y="1179070"/>
            <a:ext cx="10122254" cy="584775"/>
          </a:xfrm>
          <a:prstGeom prst="rect">
            <a:avLst/>
          </a:prstGeom>
          <a:noFill/>
        </p:spPr>
        <p:txBody>
          <a:bodyPr wrap="square">
            <a:spAutoFit/>
          </a:bodyPr>
          <a:lstStyle/>
          <a:p>
            <a:r>
              <a:rPr lang="en-GB" sz="3200" dirty="0">
                <a:solidFill>
                  <a:schemeClr val="accent5">
                    <a:lumMod val="75000"/>
                  </a:schemeClr>
                </a:solidFill>
                <a:latin typeface="Abadi" panose="020B0604020104020204" pitchFamily="34" charset="0"/>
              </a:rPr>
              <a:t>Problematic plastics</a:t>
            </a:r>
          </a:p>
        </p:txBody>
      </p:sp>
      <p:pic>
        <p:nvPicPr>
          <p:cNvPr id="2" name="Picture 1">
            <a:extLst>
              <a:ext uri="{FF2B5EF4-FFF2-40B4-BE49-F238E27FC236}">
                <a16:creationId xmlns:a16="http://schemas.microsoft.com/office/drawing/2014/main" id="{ADCF9643-F61A-18E4-034C-3DEB6F6F79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5616" y="2160331"/>
            <a:ext cx="3756383" cy="3773329"/>
          </a:xfrm>
          <a:prstGeom prst="rect">
            <a:avLst/>
          </a:prstGeom>
        </p:spPr>
      </p:pic>
      <p:sp>
        <p:nvSpPr>
          <p:cNvPr id="3" name="TextBox 2">
            <a:extLst>
              <a:ext uri="{FF2B5EF4-FFF2-40B4-BE49-F238E27FC236}">
                <a16:creationId xmlns:a16="http://schemas.microsoft.com/office/drawing/2014/main" id="{16AF6C6E-6360-4400-4BC9-5DD7E3BD6528}"/>
              </a:ext>
            </a:extLst>
          </p:cNvPr>
          <p:cNvSpPr txBox="1"/>
          <p:nvPr/>
        </p:nvSpPr>
        <p:spPr>
          <a:xfrm>
            <a:off x="917561" y="6396335"/>
            <a:ext cx="10983311" cy="461665"/>
          </a:xfrm>
          <a:prstGeom prst="rect">
            <a:avLst/>
          </a:prstGeom>
          <a:noFill/>
        </p:spPr>
        <p:txBody>
          <a:bodyPr wrap="square">
            <a:spAutoFit/>
          </a:bodyPr>
          <a:lstStyle/>
          <a:p>
            <a:r>
              <a:rPr lang="en-GB" sz="1200" dirty="0"/>
              <a:t>Source: WRAP &amp; </a:t>
            </a:r>
            <a:r>
              <a:rPr lang="en-GB" sz="1200" dirty="0">
                <a:hlinkClick r:id="rId6"/>
              </a:rPr>
              <a:t>https://www.oneplanetnetwork.org/sites/default/files/from-crm/73239%2520-%2520RWS%2520-%2520Sustainable%2520Public%2520Procurement%2520of%2520Plastics_TG_PDF_A_0.pdf</a:t>
            </a:r>
            <a:r>
              <a:rPr lang="en-GB" sz="1200" dirty="0"/>
              <a:t> </a:t>
            </a:r>
          </a:p>
        </p:txBody>
      </p:sp>
      <p:sp>
        <p:nvSpPr>
          <p:cNvPr id="5" name="Oval 4">
            <a:extLst>
              <a:ext uri="{FF2B5EF4-FFF2-40B4-BE49-F238E27FC236}">
                <a16:creationId xmlns:a16="http://schemas.microsoft.com/office/drawing/2014/main" id="{E90B8169-3478-0EDF-AF42-F28C8427B4C2}"/>
              </a:ext>
            </a:extLst>
          </p:cNvPr>
          <p:cNvSpPr/>
          <p:nvPr/>
        </p:nvSpPr>
        <p:spPr>
          <a:xfrm>
            <a:off x="-624954" y="138254"/>
            <a:ext cx="464024" cy="45374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44149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7830993-5CE0-4359-1235-4D2CF338B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2761" y="355013"/>
            <a:ext cx="4319238" cy="6502987"/>
          </a:xfrm>
          <a:prstGeom prst="rect">
            <a:avLst/>
          </a:prstGeom>
        </p:spPr>
      </p:pic>
      <p:pic>
        <p:nvPicPr>
          <p:cNvPr id="4" name="object 2">
            <a:extLst>
              <a:ext uri="{FF2B5EF4-FFF2-40B4-BE49-F238E27FC236}">
                <a16:creationId xmlns:a16="http://schemas.microsoft.com/office/drawing/2014/main" id="{E349D5B8-B867-7EB3-D356-66A435C7684B}"/>
              </a:ext>
            </a:extLst>
          </p:cNvPr>
          <p:cNvPicPr/>
          <p:nvPr/>
        </p:nvPicPr>
        <p:blipFill>
          <a:blip r:embed="rId4" cstate="print">
            <a:extLst>
              <a:ext uri="{28A0092B-C50C-407E-A947-70E740481C1C}">
                <a14:useLocalDpi xmlns:a14="http://schemas.microsoft.com/office/drawing/2010/main" val="0"/>
              </a:ext>
            </a:extLst>
          </a:blip>
          <a:stretch>
            <a:fillRect/>
          </a:stretch>
        </p:blipFill>
        <p:spPr>
          <a:xfrm rot="10800000">
            <a:off x="-1" y="-51748"/>
            <a:ext cx="12192000" cy="1266825"/>
          </a:xfrm>
          <a:prstGeom prst="rect">
            <a:avLst/>
          </a:prstGeom>
        </p:spPr>
      </p:pic>
      <p:grpSp>
        <p:nvGrpSpPr>
          <p:cNvPr id="7" name="Group 6">
            <a:extLst>
              <a:ext uri="{FF2B5EF4-FFF2-40B4-BE49-F238E27FC236}">
                <a16:creationId xmlns:a16="http://schemas.microsoft.com/office/drawing/2014/main" id="{73C5E9AF-6EEB-2397-4C77-F28E27BFC41E}"/>
              </a:ext>
            </a:extLst>
          </p:cNvPr>
          <p:cNvGrpSpPr/>
          <p:nvPr/>
        </p:nvGrpSpPr>
        <p:grpSpPr>
          <a:xfrm>
            <a:off x="1126912" y="1058006"/>
            <a:ext cx="8266337" cy="584779"/>
            <a:chOff x="877662" y="1138261"/>
            <a:chExt cx="8266337" cy="584779"/>
          </a:xfrm>
        </p:grpSpPr>
        <p:pic>
          <p:nvPicPr>
            <p:cNvPr id="8" name="object 16">
              <a:extLst>
                <a:ext uri="{FF2B5EF4-FFF2-40B4-BE49-F238E27FC236}">
                  <a16:creationId xmlns:a16="http://schemas.microsoft.com/office/drawing/2014/main" id="{20B8C16E-8080-8C91-8DDC-12BDBF0E9B34}"/>
                </a:ext>
              </a:extLst>
            </p:cNvPr>
            <p:cNvPicPr/>
            <p:nvPr/>
          </p:nvPicPr>
          <p:blipFill>
            <a:blip r:embed="rId5" cstate="email">
              <a:extLst>
                <a:ext uri="{28A0092B-C50C-407E-A947-70E740481C1C}">
                  <a14:useLocalDpi xmlns:a14="http://schemas.microsoft.com/office/drawing/2010/main" val="0"/>
                </a:ext>
              </a:extLst>
            </a:blip>
            <a:stretch>
              <a:fillRect/>
            </a:stretch>
          </p:blipFill>
          <p:spPr>
            <a:xfrm rot="5400000" flipH="1">
              <a:off x="3534400" y="-931819"/>
              <a:ext cx="45719" cy="5263999"/>
            </a:xfrm>
            <a:prstGeom prst="rect">
              <a:avLst/>
            </a:prstGeom>
          </p:spPr>
        </p:pic>
        <p:sp>
          <p:nvSpPr>
            <p:cNvPr id="9" name="TextBox 8">
              <a:extLst>
                <a:ext uri="{FF2B5EF4-FFF2-40B4-BE49-F238E27FC236}">
                  <a16:creationId xmlns:a16="http://schemas.microsoft.com/office/drawing/2014/main" id="{2B768846-84D7-FAF2-CD4D-D6C7EE5C5F35}"/>
                </a:ext>
              </a:extLst>
            </p:cNvPr>
            <p:cNvSpPr txBox="1"/>
            <p:nvPr/>
          </p:nvSpPr>
          <p:spPr>
            <a:xfrm>
              <a:off x="877662" y="1138261"/>
              <a:ext cx="8266337" cy="584775"/>
            </a:xfrm>
            <a:prstGeom prst="rect">
              <a:avLst/>
            </a:prstGeom>
            <a:noFill/>
          </p:spPr>
          <p:txBody>
            <a:bodyPr wrap="square">
              <a:spAutoFit/>
            </a:bodyPr>
            <a:lstStyle/>
            <a:p>
              <a:r>
                <a:rPr lang="en-US" sz="3200" dirty="0">
                  <a:solidFill>
                    <a:schemeClr val="accent5">
                      <a:lumMod val="75000"/>
                    </a:schemeClr>
                  </a:solidFill>
                  <a:latin typeface="Abadi" panose="020B0604020104020204" pitchFamily="34" charset="0"/>
                </a:rPr>
                <a:t>Plastics waste…</a:t>
              </a:r>
            </a:p>
          </p:txBody>
        </p:sp>
      </p:grpSp>
      <p:sp>
        <p:nvSpPr>
          <p:cNvPr id="10" name="Content Placeholder 9">
            <a:extLst>
              <a:ext uri="{FF2B5EF4-FFF2-40B4-BE49-F238E27FC236}">
                <a16:creationId xmlns:a16="http://schemas.microsoft.com/office/drawing/2014/main" id="{506C06CA-0B05-D140-5E41-C03E4E32A085}"/>
              </a:ext>
            </a:extLst>
          </p:cNvPr>
          <p:cNvSpPr>
            <a:spLocks noGrp="1"/>
          </p:cNvSpPr>
          <p:nvPr>
            <p:ph idx="1"/>
          </p:nvPr>
        </p:nvSpPr>
        <p:spPr>
          <a:xfrm>
            <a:off x="1126912" y="2024769"/>
            <a:ext cx="10515600" cy="407768"/>
          </a:xfrm>
        </p:spPr>
        <p:txBody>
          <a:bodyPr>
            <a:normAutofit/>
          </a:bodyPr>
          <a:lstStyle/>
          <a:p>
            <a:pPr marL="0" indent="0">
              <a:buNone/>
            </a:pPr>
            <a:r>
              <a:rPr lang="en-GB" sz="2000" dirty="0"/>
              <a:t>How does plastics waste arise?</a:t>
            </a:r>
          </a:p>
        </p:txBody>
      </p:sp>
      <p:sp>
        <p:nvSpPr>
          <p:cNvPr id="11" name="Content Placeholder 9">
            <a:extLst>
              <a:ext uri="{FF2B5EF4-FFF2-40B4-BE49-F238E27FC236}">
                <a16:creationId xmlns:a16="http://schemas.microsoft.com/office/drawing/2014/main" id="{618B820A-F156-690F-DB60-D54D822BD01E}"/>
              </a:ext>
            </a:extLst>
          </p:cNvPr>
          <p:cNvSpPr txBox="1">
            <a:spLocks/>
          </p:cNvSpPr>
          <p:nvPr/>
        </p:nvSpPr>
        <p:spPr>
          <a:xfrm>
            <a:off x="1126912" y="2599396"/>
            <a:ext cx="8039390" cy="36341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t>Pick top 3…</a:t>
            </a:r>
          </a:p>
          <a:p>
            <a:pPr marL="457200" indent="-457200">
              <a:buFont typeface="+mj-lt"/>
              <a:buAutoNum type="alphaLcPeriod"/>
            </a:pPr>
            <a:r>
              <a:rPr lang="en-US" sz="2000" dirty="0"/>
              <a:t>Plastics used where other materials may be more suitable</a:t>
            </a:r>
          </a:p>
          <a:p>
            <a:pPr marL="457200" indent="-457200">
              <a:buFont typeface="+mj-lt"/>
              <a:buAutoNum type="alphaLcPeriod"/>
            </a:pPr>
            <a:r>
              <a:rPr lang="en-US" sz="2000" dirty="0"/>
              <a:t>Single use plastics</a:t>
            </a:r>
          </a:p>
          <a:p>
            <a:pPr marL="457200" indent="-457200">
              <a:buFont typeface="+mj-lt"/>
              <a:buAutoNum type="alphaLcPeriod"/>
            </a:pPr>
            <a:r>
              <a:rPr lang="en-US" sz="2000" dirty="0"/>
              <a:t>Plastics difficult to separate within products</a:t>
            </a:r>
          </a:p>
          <a:p>
            <a:pPr marL="457200" indent="-457200">
              <a:buFont typeface="+mj-lt"/>
              <a:buAutoNum type="alphaLcPeriod"/>
            </a:pPr>
            <a:r>
              <a:rPr lang="en-US" sz="2000" dirty="0"/>
              <a:t>Plastics not recyclable</a:t>
            </a:r>
          </a:p>
          <a:p>
            <a:pPr marL="457200" indent="-457200">
              <a:buFont typeface="+mj-lt"/>
              <a:buAutoNum type="alphaLcPeriod"/>
            </a:pPr>
            <a:r>
              <a:rPr lang="en-US" sz="2000" dirty="0"/>
              <a:t>Plastics within packaging</a:t>
            </a:r>
          </a:p>
          <a:p>
            <a:pPr marL="457200" indent="-457200">
              <a:buFont typeface="+mj-lt"/>
              <a:buAutoNum type="alphaLcPeriod"/>
            </a:pPr>
            <a:r>
              <a:rPr lang="en-US" sz="2000" dirty="0"/>
              <a:t>Plastics not segregated</a:t>
            </a:r>
          </a:p>
          <a:p>
            <a:pPr marL="457200" indent="-457200">
              <a:buFont typeface="+mj-lt"/>
              <a:buAutoNum type="alphaLcPeriod"/>
            </a:pPr>
            <a:r>
              <a:rPr lang="en-US" sz="2000" dirty="0"/>
              <a:t>Unnecessary procurement</a:t>
            </a:r>
          </a:p>
          <a:p>
            <a:pPr marL="0" indent="0">
              <a:buFont typeface="Arial" panose="020B0604020202020204" pitchFamily="34" charset="0"/>
              <a:buNone/>
            </a:pPr>
            <a:r>
              <a:rPr lang="en-GB" sz="2000" dirty="0"/>
              <a:t> </a:t>
            </a:r>
          </a:p>
        </p:txBody>
      </p:sp>
      <p:grpSp>
        <p:nvGrpSpPr>
          <p:cNvPr id="13" name="Group 12">
            <a:extLst>
              <a:ext uri="{FF2B5EF4-FFF2-40B4-BE49-F238E27FC236}">
                <a16:creationId xmlns:a16="http://schemas.microsoft.com/office/drawing/2014/main" id="{D7D9219B-7E6F-9C00-977D-7EB8A1F31C88}"/>
              </a:ext>
            </a:extLst>
          </p:cNvPr>
          <p:cNvGrpSpPr/>
          <p:nvPr/>
        </p:nvGrpSpPr>
        <p:grpSpPr>
          <a:xfrm rot="5400000">
            <a:off x="-178202" y="5442710"/>
            <a:ext cx="1949898" cy="1593495"/>
            <a:chOff x="7550504" y="5279570"/>
            <a:chExt cx="1949898" cy="1593495"/>
          </a:xfrm>
        </p:grpSpPr>
        <p:sp>
          <p:nvSpPr>
            <p:cNvPr id="14" name="Diagonale streep 5">
              <a:extLst>
                <a:ext uri="{FF2B5EF4-FFF2-40B4-BE49-F238E27FC236}">
                  <a16:creationId xmlns:a16="http://schemas.microsoft.com/office/drawing/2014/main" id="{272AB9AE-3911-157E-59F3-267D0B92438F}"/>
                </a:ext>
              </a:extLst>
            </p:cNvPr>
            <p:cNvSpPr/>
            <p:nvPr/>
          </p:nvSpPr>
          <p:spPr>
            <a:xfrm rot="5400000" flipH="1">
              <a:off x="7550504" y="5279570"/>
              <a:ext cx="1593495" cy="1593495"/>
            </a:xfrm>
            <a:prstGeom prst="diagStripe">
              <a:avLst/>
            </a:prstGeom>
            <a:solidFill>
              <a:srgbClr val="002060"/>
            </a:solidFill>
            <a:ln w="25400" cap="flat" cmpd="sng" algn="ctr">
              <a:solidFill>
                <a:srgbClr val="002060"/>
              </a:solidFill>
              <a:prstDash val="solid"/>
            </a:ln>
            <a:effectLst/>
          </p:spPr>
          <p:txBody>
            <a:bodyPr rtlCol="0" anchor="ctr"/>
            <a:lstStyle/>
            <a:p>
              <a:pPr algn="ctr" defTabSz="914400" eaLnBrk="1" fontAlgn="auto" hangingPunct="1">
                <a:spcBef>
                  <a:spcPts val="0"/>
                </a:spcBef>
                <a:spcAft>
                  <a:spcPts val="0"/>
                </a:spcAft>
                <a:defRPr/>
              </a:pPr>
              <a:endParaRPr lang="en-GB" kern="0">
                <a:solidFill>
                  <a:prstClr val="black"/>
                </a:solidFill>
                <a:latin typeface="Verdana"/>
                <a:ea typeface="+mn-ea"/>
              </a:endParaRPr>
            </a:p>
          </p:txBody>
        </p:sp>
        <p:sp>
          <p:nvSpPr>
            <p:cNvPr id="15" name="Rechthoek 16">
              <a:extLst>
                <a:ext uri="{FF2B5EF4-FFF2-40B4-BE49-F238E27FC236}">
                  <a16:creationId xmlns:a16="http://schemas.microsoft.com/office/drawing/2014/main" id="{2CD43D0F-99A7-8432-1A30-672CCAF9B130}"/>
                </a:ext>
              </a:extLst>
            </p:cNvPr>
            <p:cNvSpPr>
              <a:spLocks noChangeArrowheads="1"/>
            </p:cNvSpPr>
            <p:nvPr/>
          </p:nvSpPr>
          <p:spPr bwMode="auto">
            <a:xfrm rot="18944459">
              <a:off x="7635275" y="5912326"/>
              <a:ext cx="1865127" cy="523220"/>
            </a:xfrm>
            <a:prstGeom prst="rect">
              <a:avLst/>
            </a:prstGeom>
            <a:noFill/>
            <a:ln w="9525">
              <a:noFill/>
              <a:miter lim="800000"/>
              <a:headEnd/>
              <a:tailEnd/>
            </a:ln>
          </p:spPr>
          <p:txBody>
            <a:bodyPr wrap="square">
              <a:spAutoFit/>
            </a:bodyPr>
            <a:lstStyle/>
            <a:p>
              <a:pPr algn="ctr" defTabSz="914103">
                <a:buClr>
                  <a:srgbClr val="000000"/>
                </a:buClr>
                <a:buSzPct val="100000"/>
                <a:defRPr/>
              </a:pPr>
              <a:r>
                <a:rPr lang="nl-NL" sz="2800" b="1" dirty="0">
                  <a:solidFill>
                    <a:prstClr val="white"/>
                  </a:solidFill>
                  <a:latin typeface="Calibri"/>
                  <a:cs typeface="Arial" panose="020B0604020202020204" pitchFamily="34" charset="0"/>
                </a:rPr>
                <a:t>Poll</a:t>
              </a:r>
            </a:p>
          </p:txBody>
        </p:sp>
      </p:grpSp>
      <p:sp>
        <p:nvSpPr>
          <p:cNvPr id="2" name="Oval 1">
            <a:extLst>
              <a:ext uri="{FF2B5EF4-FFF2-40B4-BE49-F238E27FC236}">
                <a16:creationId xmlns:a16="http://schemas.microsoft.com/office/drawing/2014/main" id="{841EA37A-4064-CF71-2BDF-2DC026D6F323}"/>
              </a:ext>
            </a:extLst>
          </p:cNvPr>
          <p:cNvSpPr/>
          <p:nvPr/>
        </p:nvSpPr>
        <p:spPr>
          <a:xfrm>
            <a:off x="-624954" y="138254"/>
            <a:ext cx="464024" cy="45374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1350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2">
            <a:extLst>
              <a:ext uri="{FF2B5EF4-FFF2-40B4-BE49-F238E27FC236}">
                <a16:creationId xmlns:a16="http://schemas.microsoft.com/office/drawing/2014/main" id="{032E74B8-9A12-4A58-D932-46D99C86FF93}"/>
              </a:ext>
            </a:extLst>
          </p:cNvPr>
          <p:cNvPicPr/>
          <p:nvPr/>
        </p:nvPicPr>
        <p:blipFill>
          <a:blip r:embed="rId3" cstate="print">
            <a:extLst>
              <a:ext uri="{28A0092B-C50C-407E-A947-70E740481C1C}">
                <a14:useLocalDpi xmlns:a14="http://schemas.microsoft.com/office/drawing/2010/main" val="0"/>
              </a:ext>
            </a:extLst>
          </a:blip>
          <a:stretch>
            <a:fillRect/>
          </a:stretch>
        </p:blipFill>
        <p:spPr>
          <a:xfrm rot="10800000">
            <a:off x="0" y="-14286"/>
            <a:ext cx="12192000" cy="1266825"/>
          </a:xfrm>
          <a:prstGeom prst="rect">
            <a:avLst/>
          </a:prstGeom>
        </p:spPr>
      </p:pic>
      <p:grpSp>
        <p:nvGrpSpPr>
          <p:cNvPr id="2" name="Group 1">
            <a:extLst>
              <a:ext uri="{FF2B5EF4-FFF2-40B4-BE49-F238E27FC236}">
                <a16:creationId xmlns:a16="http://schemas.microsoft.com/office/drawing/2014/main" id="{7E75C61A-D53E-EA04-18AC-FB13CB50874A}"/>
              </a:ext>
            </a:extLst>
          </p:cNvPr>
          <p:cNvGrpSpPr/>
          <p:nvPr/>
        </p:nvGrpSpPr>
        <p:grpSpPr>
          <a:xfrm>
            <a:off x="1066333" y="1083214"/>
            <a:ext cx="9685476" cy="663101"/>
            <a:chOff x="802696" y="602624"/>
            <a:chExt cx="12519614" cy="663101"/>
          </a:xfrm>
        </p:grpSpPr>
        <p:pic>
          <p:nvPicPr>
            <p:cNvPr id="4" name="object 16">
              <a:extLst>
                <a:ext uri="{FF2B5EF4-FFF2-40B4-BE49-F238E27FC236}">
                  <a16:creationId xmlns:a16="http://schemas.microsoft.com/office/drawing/2014/main" id="{2677EBF1-F011-9BDD-8716-AAEAD002C4DF}"/>
                </a:ext>
              </a:extLst>
            </p:cNvPr>
            <p:cNvPicPr/>
            <p:nvPr/>
          </p:nvPicPr>
          <p:blipFill>
            <a:blip r:embed="rId4" cstate="email">
              <a:extLst>
                <a:ext uri="{28A0092B-C50C-407E-A947-70E740481C1C}">
                  <a14:useLocalDpi xmlns:a14="http://schemas.microsoft.com/office/drawing/2010/main" val="0"/>
                </a:ext>
              </a:extLst>
            </a:blip>
            <a:stretch>
              <a:fillRect/>
            </a:stretch>
          </p:blipFill>
          <p:spPr>
            <a:xfrm rot="5400000" flipH="1">
              <a:off x="4397431" y="-2276729"/>
              <a:ext cx="45719" cy="7039189"/>
            </a:xfrm>
            <a:prstGeom prst="rect">
              <a:avLst/>
            </a:prstGeom>
          </p:spPr>
        </p:pic>
        <p:sp>
          <p:nvSpPr>
            <p:cNvPr id="6" name="TextBox 5">
              <a:extLst>
                <a:ext uri="{FF2B5EF4-FFF2-40B4-BE49-F238E27FC236}">
                  <a16:creationId xmlns:a16="http://schemas.microsoft.com/office/drawing/2014/main" id="{0D9712FB-B888-425A-33B7-E1D608D2B0C4}"/>
                </a:ext>
              </a:extLst>
            </p:cNvPr>
            <p:cNvSpPr txBox="1"/>
            <p:nvPr/>
          </p:nvSpPr>
          <p:spPr>
            <a:xfrm>
              <a:off x="802696" y="602624"/>
              <a:ext cx="12519614" cy="584775"/>
            </a:xfrm>
            <a:prstGeom prst="rect">
              <a:avLst/>
            </a:prstGeom>
            <a:noFill/>
          </p:spPr>
          <p:txBody>
            <a:bodyPr wrap="square">
              <a:spAutoFit/>
            </a:bodyPr>
            <a:lstStyle/>
            <a:p>
              <a:r>
                <a:rPr lang="en-US" sz="3200" dirty="0">
                  <a:solidFill>
                    <a:schemeClr val="accent5">
                      <a:lumMod val="75000"/>
                    </a:schemeClr>
                  </a:solidFill>
                  <a:latin typeface="Abadi" panose="020B0604020104020204" pitchFamily="34" charset="0"/>
                </a:rPr>
                <a:t>Action at all levels of government</a:t>
              </a:r>
            </a:p>
          </p:txBody>
        </p:sp>
      </p:grpSp>
      <p:pic>
        <p:nvPicPr>
          <p:cNvPr id="2050" name="Picture 2" descr="Municipal image">
            <a:extLst>
              <a:ext uri="{FF2B5EF4-FFF2-40B4-BE49-F238E27FC236}">
                <a16:creationId xmlns:a16="http://schemas.microsoft.com/office/drawing/2014/main" id="{3BC5EAE3-737C-17E6-046A-F3F57231F5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4309" y="1881395"/>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ovincial image">
            <a:extLst>
              <a:ext uri="{FF2B5EF4-FFF2-40B4-BE49-F238E27FC236}">
                <a16:creationId xmlns:a16="http://schemas.microsoft.com/office/drawing/2014/main" id="{E6A8F539-0ADA-27AE-4D7E-6D58CE85A1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4514" y="1881395"/>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ederal image">
            <a:extLst>
              <a:ext uri="{FF2B5EF4-FFF2-40B4-BE49-F238E27FC236}">
                <a16:creationId xmlns:a16="http://schemas.microsoft.com/office/drawing/2014/main" id="{3B60DA2F-EF0F-D0A6-6701-6118538F40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4719" y="1881395"/>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F900AB3-272A-FE11-98F3-B7861226D3DD}"/>
              </a:ext>
            </a:extLst>
          </p:cNvPr>
          <p:cNvSpPr/>
          <p:nvPr/>
        </p:nvSpPr>
        <p:spPr>
          <a:xfrm>
            <a:off x="1294719" y="4738895"/>
            <a:ext cx="2857500" cy="394855"/>
          </a:xfrm>
          <a:prstGeom prst="rec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FEDERAL</a:t>
            </a:r>
          </a:p>
        </p:txBody>
      </p:sp>
      <p:sp>
        <p:nvSpPr>
          <p:cNvPr id="11" name="Rectangle 10">
            <a:extLst>
              <a:ext uri="{FF2B5EF4-FFF2-40B4-BE49-F238E27FC236}">
                <a16:creationId xmlns:a16="http://schemas.microsoft.com/office/drawing/2014/main" id="{232A89B1-62C3-C6AD-6B2C-E4969A1A8CC8}"/>
              </a:ext>
            </a:extLst>
          </p:cNvPr>
          <p:cNvSpPr/>
          <p:nvPr/>
        </p:nvSpPr>
        <p:spPr>
          <a:xfrm>
            <a:off x="4594514" y="4738894"/>
            <a:ext cx="2857500" cy="394855"/>
          </a:xfrm>
          <a:prstGeom prst="rec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PROVINCIAL</a:t>
            </a:r>
          </a:p>
        </p:txBody>
      </p:sp>
      <p:sp>
        <p:nvSpPr>
          <p:cNvPr id="13" name="Rectangle 12">
            <a:extLst>
              <a:ext uri="{FF2B5EF4-FFF2-40B4-BE49-F238E27FC236}">
                <a16:creationId xmlns:a16="http://schemas.microsoft.com/office/drawing/2014/main" id="{BE71856A-849A-0181-38F1-4D39D74C21B1}"/>
              </a:ext>
            </a:extLst>
          </p:cNvPr>
          <p:cNvSpPr/>
          <p:nvPr/>
        </p:nvSpPr>
        <p:spPr>
          <a:xfrm>
            <a:off x="7894309" y="4738895"/>
            <a:ext cx="2857500" cy="394855"/>
          </a:xfrm>
          <a:prstGeom prst="rec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MUNICIPAL</a:t>
            </a:r>
          </a:p>
        </p:txBody>
      </p:sp>
      <p:sp>
        <p:nvSpPr>
          <p:cNvPr id="14" name="TextBox 13">
            <a:extLst>
              <a:ext uri="{FF2B5EF4-FFF2-40B4-BE49-F238E27FC236}">
                <a16:creationId xmlns:a16="http://schemas.microsoft.com/office/drawing/2014/main" id="{3AA215F2-0D98-E68E-C109-9B8C4768FB5B}"/>
              </a:ext>
            </a:extLst>
          </p:cNvPr>
          <p:cNvSpPr txBox="1"/>
          <p:nvPr/>
        </p:nvSpPr>
        <p:spPr>
          <a:xfrm>
            <a:off x="7609" y="5877043"/>
            <a:ext cx="7058209" cy="830997"/>
          </a:xfrm>
          <a:prstGeom prst="rect">
            <a:avLst/>
          </a:prstGeom>
          <a:noFill/>
        </p:spPr>
        <p:txBody>
          <a:bodyPr wrap="square">
            <a:spAutoFit/>
          </a:bodyPr>
          <a:lstStyle/>
          <a:p>
            <a:pPr algn="ctr"/>
            <a:r>
              <a:rPr lang="en-GB" sz="1200" b="1" dirty="0"/>
              <a:t>Sources: </a:t>
            </a:r>
            <a:r>
              <a:rPr lang="en-GB" sz="1200" dirty="0"/>
              <a:t>images courtesy of Legislative Assembly of Ontario/ </a:t>
            </a:r>
          </a:p>
          <a:p>
            <a:pPr algn="ctr"/>
            <a:r>
              <a:rPr lang="en-GB" sz="1200" dirty="0">
                <a:hlinkClick r:id="rId8"/>
              </a:rPr>
              <a:t>https://www.canada.ca/en/services/environment/conservation/sustainability/circular-economy/circular-economy-initiatives.html#toc1</a:t>
            </a:r>
            <a:endParaRPr lang="en-GB" sz="1200" dirty="0"/>
          </a:p>
          <a:p>
            <a:pPr algn="ctr"/>
            <a:r>
              <a:rPr lang="en-GB" sz="1200" dirty="0">
                <a:hlinkClick r:id="rId9"/>
              </a:rPr>
              <a:t>https://ccme.ca/en/res/ccmephase2actionplan_en-external-secured.pdf</a:t>
            </a:r>
            <a:r>
              <a:rPr lang="en-GB" sz="1200" dirty="0"/>
              <a:t> </a:t>
            </a:r>
          </a:p>
        </p:txBody>
      </p:sp>
      <p:sp>
        <p:nvSpPr>
          <p:cNvPr id="16" name="TextBox 15">
            <a:extLst>
              <a:ext uri="{FF2B5EF4-FFF2-40B4-BE49-F238E27FC236}">
                <a16:creationId xmlns:a16="http://schemas.microsoft.com/office/drawing/2014/main" id="{3F4A6B05-558D-0B54-FBF4-041FCDFFDDB2}"/>
              </a:ext>
            </a:extLst>
          </p:cNvPr>
          <p:cNvSpPr txBox="1"/>
          <p:nvPr/>
        </p:nvSpPr>
        <p:spPr>
          <a:xfrm>
            <a:off x="1226090" y="5143759"/>
            <a:ext cx="9609661" cy="723275"/>
          </a:xfrm>
          <a:prstGeom prst="rect">
            <a:avLst/>
          </a:prstGeom>
          <a:noFill/>
        </p:spPr>
        <p:txBody>
          <a:bodyPr wrap="square">
            <a:spAutoFit/>
          </a:bodyPr>
          <a:lstStyle/>
          <a:p>
            <a:pPr algn="l">
              <a:spcAft>
                <a:spcPts val="600"/>
              </a:spcAft>
            </a:pPr>
            <a:r>
              <a:rPr lang="en-GB" b="1" i="0" dirty="0">
                <a:solidFill>
                  <a:srgbClr val="333333"/>
                </a:solidFill>
                <a:effectLst/>
                <a:latin typeface="Lato" panose="020F0502020204030203" pitchFamily="34" charset="0"/>
              </a:rPr>
              <a:t>Federal-Provincial-Territorial initiatives: </a:t>
            </a:r>
          </a:p>
          <a:p>
            <a:pPr algn="l">
              <a:spcAft>
                <a:spcPts val="600"/>
              </a:spcAft>
            </a:pPr>
            <a:r>
              <a:rPr lang="en-US" b="0" i="0" dirty="0">
                <a:solidFill>
                  <a:srgbClr val="333333"/>
                </a:solidFill>
                <a:effectLst/>
                <a:latin typeface="Noto Sans" panose="020B0502040504020204" pitchFamily="34" charset="0"/>
              </a:rPr>
              <a:t>Canada-wide Action Plan on Zero Plastic Waste Phase 1 and 2</a:t>
            </a:r>
            <a:endParaRPr lang="en-GB" b="1" i="0" dirty="0">
              <a:solidFill>
                <a:srgbClr val="333333"/>
              </a:solidFill>
              <a:effectLst/>
              <a:latin typeface="Lato" panose="020F0502020204030203" pitchFamily="34" charset="0"/>
            </a:endParaRPr>
          </a:p>
        </p:txBody>
      </p:sp>
      <p:sp>
        <p:nvSpPr>
          <p:cNvPr id="7" name="TextBox 6">
            <a:extLst>
              <a:ext uri="{FF2B5EF4-FFF2-40B4-BE49-F238E27FC236}">
                <a16:creationId xmlns:a16="http://schemas.microsoft.com/office/drawing/2014/main" id="{7FF21248-235C-DD67-CF1D-CE0D0EF436CF}"/>
              </a:ext>
            </a:extLst>
          </p:cNvPr>
          <p:cNvSpPr txBox="1"/>
          <p:nvPr/>
        </p:nvSpPr>
        <p:spPr>
          <a:xfrm>
            <a:off x="8155753" y="6164678"/>
            <a:ext cx="3920875" cy="461665"/>
          </a:xfrm>
          <a:prstGeom prst="rect">
            <a:avLst/>
          </a:prstGeom>
          <a:noFill/>
        </p:spPr>
        <p:txBody>
          <a:bodyPr wrap="square">
            <a:spAutoFit/>
          </a:bodyPr>
          <a:lstStyle/>
          <a:p>
            <a:pPr algn="ctr"/>
            <a:r>
              <a:rPr lang="en-GB" sz="1200" b="1" dirty="0"/>
              <a:t>Provincial Resources, waste reduction:</a:t>
            </a:r>
            <a:endParaRPr lang="en-GB" sz="1200" b="1" dirty="0">
              <a:hlinkClick r:id="rId10"/>
            </a:endParaRPr>
          </a:p>
          <a:p>
            <a:pPr algn="r"/>
            <a:r>
              <a:rPr lang="en-GB" sz="1200" dirty="0">
                <a:hlinkClick r:id="rId10"/>
              </a:rPr>
              <a:t>https://wrwcanada.com/en/resources/provincial-resources</a:t>
            </a:r>
            <a:r>
              <a:rPr lang="en-GB" sz="1200" dirty="0"/>
              <a:t> </a:t>
            </a:r>
          </a:p>
        </p:txBody>
      </p:sp>
      <p:pic>
        <p:nvPicPr>
          <p:cNvPr id="8" name="Picture 7">
            <a:extLst>
              <a:ext uri="{FF2B5EF4-FFF2-40B4-BE49-F238E27FC236}">
                <a16:creationId xmlns:a16="http://schemas.microsoft.com/office/drawing/2014/main" id="{A0AD882A-A9E0-92AA-8117-071C6DBDAB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66473" y="5485881"/>
            <a:ext cx="1699437" cy="577809"/>
          </a:xfrm>
          <a:prstGeom prst="rect">
            <a:avLst/>
          </a:prstGeom>
        </p:spPr>
      </p:pic>
      <p:sp>
        <p:nvSpPr>
          <p:cNvPr id="3" name="Oval 2">
            <a:extLst>
              <a:ext uri="{FF2B5EF4-FFF2-40B4-BE49-F238E27FC236}">
                <a16:creationId xmlns:a16="http://schemas.microsoft.com/office/drawing/2014/main" id="{2DD85D72-088F-C715-5035-7FD2284F9433}"/>
              </a:ext>
            </a:extLst>
          </p:cNvPr>
          <p:cNvSpPr/>
          <p:nvPr/>
        </p:nvSpPr>
        <p:spPr>
          <a:xfrm>
            <a:off x="-624954" y="138254"/>
            <a:ext cx="464024" cy="45374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34936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BA0CB5-EBCD-D25A-B584-542D78D7DFBE}"/>
              </a:ext>
            </a:extLst>
          </p:cNvPr>
          <p:cNvSpPr>
            <a:spLocks noGrp="1"/>
          </p:cNvSpPr>
          <p:nvPr>
            <p:ph type="body" sz="quarter" idx="13"/>
          </p:nvPr>
        </p:nvSpPr>
        <p:spPr>
          <a:xfrm>
            <a:off x="917932" y="1955012"/>
            <a:ext cx="6224548" cy="4293387"/>
          </a:xfrm>
        </p:spPr>
        <p:txBody>
          <a:bodyPr>
            <a:noAutofit/>
          </a:bodyPr>
          <a:lstStyle/>
          <a:p>
            <a:pPr marL="285750" indent="-285750">
              <a:lnSpc>
                <a:spcPct val="100000"/>
              </a:lnSpc>
              <a:spcAft>
                <a:spcPts val="600"/>
              </a:spcAft>
              <a:buFont typeface="Wingdings" panose="05000000000000000000" pitchFamily="2" charset="2"/>
              <a:buChar char="§"/>
            </a:pPr>
            <a:r>
              <a:rPr lang="en-US" b="1" dirty="0">
                <a:effectLst/>
              </a:rPr>
              <a:t>Increase plastic waste diversion; commitment: </a:t>
            </a:r>
            <a:r>
              <a:rPr lang="en-US" dirty="0">
                <a:effectLst/>
              </a:rPr>
              <a:t> Divert at least 75% of plastic waste by 2030 from federal operations.</a:t>
            </a:r>
          </a:p>
          <a:p>
            <a:pPr marL="285750" indent="-285750">
              <a:lnSpc>
                <a:spcPct val="100000"/>
              </a:lnSpc>
              <a:spcAft>
                <a:spcPts val="600"/>
              </a:spcAft>
              <a:buFont typeface="Wingdings" panose="05000000000000000000" pitchFamily="2" charset="2"/>
              <a:buChar char="§"/>
            </a:pPr>
            <a:r>
              <a:rPr lang="en-US" b="1" dirty="0">
                <a:effectLst/>
              </a:rPr>
              <a:t>Reduce single-use plastic use in operations, meetings and events; commitment: </a:t>
            </a:r>
            <a:r>
              <a:rPr lang="en-US" dirty="0">
                <a:effectLst/>
              </a:rPr>
              <a:t>Eliminate the unnecessary use of single-use plastics in government operations, events and meetings.</a:t>
            </a:r>
          </a:p>
          <a:p>
            <a:pPr marL="285750" indent="-285750" algn="l">
              <a:lnSpc>
                <a:spcPct val="100000"/>
              </a:lnSpc>
              <a:spcAft>
                <a:spcPts val="600"/>
              </a:spcAft>
              <a:buFont typeface="Wingdings" panose="05000000000000000000" pitchFamily="2" charset="2"/>
              <a:buChar char="§"/>
            </a:pPr>
            <a:r>
              <a:rPr lang="en-US" b="1" i="0" dirty="0">
                <a:solidFill>
                  <a:srgbClr val="333333"/>
                </a:solidFill>
                <a:effectLst/>
              </a:rPr>
              <a:t>Retaining product value: </a:t>
            </a:r>
            <a:r>
              <a:rPr lang="en-US" i="0" dirty="0">
                <a:solidFill>
                  <a:srgbClr val="333333"/>
                </a:solidFill>
                <a:effectLst/>
              </a:rPr>
              <a:t>d</a:t>
            </a:r>
            <a:r>
              <a:rPr lang="en-US" b="0" i="0" dirty="0">
                <a:solidFill>
                  <a:srgbClr val="333333"/>
                </a:solidFill>
                <a:effectLst/>
              </a:rPr>
              <a:t>evelop a </a:t>
            </a:r>
            <a:r>
              <a:rPr lang="en-US" b="0" i="0" dirty="0">
                <a:effectLst/>
              </a:rPr>
              <a:t>strategy</a:t>
            </a:r>
            <a:r>
              <a:rPr lang="en-US" b="0" i="0" dirty="0">
                <a:solidFill>
                  <a:srgbClr val="333333"/>
                </a:solidFill>
                <a:effectLst/>
              </a:rPr>
              <a:t> to encourage the remanufacturing of products and other value-retention processes – VRPs – (such as refurbishment, repair and reuse).</a:t>
            </a:r>
          </a:p>
          <a:p>
            <a:pPr marL="285750" indent="-285750" algn="l">
              <a:lnSpc>
                <a:spcPct val="100000"/>
              </a:lnSpc>
              <a:spcAft>
                <a:spcPts val="600"/>
              </a:spcAft>
              <a:buFont typeface="Wingdings" panose="05000000000000000000" pitchFamily="2" charset="2"/>
              <a:buChar char="§"/>
            </a:pPr>
            <a:r>
              <a:rPr lang="en-US" b="1" i="0" dirty="0">
                <a:solidFill>
                  <a:srgbClr val="171717"/>
                </a:solidFill>
                <a:effectLst/>
              </a:rPr>
              <a:t>Legislation: </a:t>
            </a:r>
            <a:r>
              <a:rPr lang="en-US" i="0" dirty="0">
                <a:solidFill>
                  <a:srgbClr val="171717"/>
                </a:solidFill>
                <a:effectLst/>
              </a:rPr>
              <a:t>b</a:t>
            </a:r>
            <a:r>
              <a:rPr lang="en-US" b="0" i="0" dirty="0">
                <a:solidFill>
                  <a:srgbClr val="171717"/>
                </a:solidFill>
                <a:effectLst/>
              </a:rPr>
              <a:t>an the manufacture and importation of single-use plastics from December 2022*.</a:t>
            </a:r>
            <a:endParaRPr lang="en-US" b="0" i="0" dirty="0">
              <a:solidFill>
                <a:srgbClr val="333333"/>
              </a:solidFill>
              <a:effectLst/>
            </a:endParaRPr>
          </a:p>
          <a:p>
            <a:pPr marL="285750" indent="-285750">
              <a:lnSpc>
                <a:spcPct val="100000"/>
              </a:lnSpc>
              <a:spcAft>
                <a:spcPts val="600"/>
              </a:spcAft>
              <a:buFont typeface="Wingdings" panose="05000000000000000000" pitchFamily="2" charset="2"/>
              <a:buChar char="§"/>
            </a:pPr>
            <a:r>
              <a:rPr lang="en-US" b="1" dirty="0">
                <a:effectLst/>
              </a:rPr>
              <a:t>Procure sustainable plastics products; commitment: </a:t>
            </a:r>
            <a:r>
              <a:rPr lang="en-US" dirty="0">
                <a:effectLst/>
              </a:rPr>
              <a:t>When procuring products that contain plastics, promote the procurement of sustainable plastic products and the reduction of associated plastic packaging waste </a:t>
            </a:r>
            <a:r>
              <a:rPr lang="en-US" dirty="0">
                <a:solidFill>
                  <a:srgbClr val="669900"/>
                </a:solidFill>
                <a:effectLst/>
              </a:rPr>
              <a:t>→</a:t>
            </a:r>
          </a:p>
        </p:txBody>
      </p:sp>
      <p:pic>
        <p:nvPicPr>
          <p:cNvPr id="5" name="object 2">
            <a:extLst>
              <a:ext uri="{FF2B5EF4-FFF2-40B4-BE49-F238E27FC236}">
                <a16:creationId xmlns:a16="http://schemas.microsoft.com/office/drawing/2014/main" id="{032E74B8-9A12-4A58-D932-46D99C86FF93}"/>
              </a:ext>
            </a:extLst>
          </p:cNvPr>
          <p:cNvPicPr/>
          <p:nvPr/>
        </p:nvPicPr>
        <p:blipFill>
          <a:blip r:embed="rId3" cstate="print">
            <a:extLst>
              <a:ext uri="{28A0092B-C50C-407E-A947-70E740481C1C}">
                <a14:useLocalDpi xmlns:a14="http://schemas.microsoft.com/office/drawing/2010/main" val="0"/>
              </a:ext>
            </a:extLst>
          </a:blip>
          <a:stretch>
            <a:fillRect/>
          </a:stretch>
        </p:blipFill>
        <p:spPr>
          <a:xfrm rot="10800000">
            <a:off x="0" y="-14286"/>
            <a:ext cx="12192000" cy="1266825"/>
          </a:xfrm>
          <a:prstGeom prst="rect">
            <a:avLst/>
          </a:prstGeom>
        </p:spPr>
      </p:pic>
      <p:grpSp>
        <p:nvGrpSpPr>
          <p:cNvPr id="2" name="Group 1">
            <a:extLst>
              <a:ext uri="{FF2B5EF4-FFF2-40B4-BE49-F238E27FC236}">
                <a16:creationId xmlns:a16="http://schemas.microsoft.com/office/drawing/2014/main" id="{7E75C61A-D53E-EA04-18AC-FB13CB50874A}"/>
              </a:ext>
            </a:extLst>
          </p:cNvPr>
          <p:cNvGrpSpPr/>
          <p:nvPr/>
        </p:nvGrpSpPr>
        <p:grpSpPr>
          <a:xfrm>
            <a:off x="787421" y="1122205"/>
            <a:ext cx="7644177" cy="607634"/>
            <a:chOff x="812432" y="999404"/>
            <a:chExt cx="9035156" cy="607634"/>
          </a:xfrm>
        </p:grpSpPr>
        <p:pic>
          <p:nvPicPr>
            <p:cNvPr id="4" name="object 16">
              <a:extLst>
                <a:ext uri="{FF2B5EF4-FFF2-40B4-BE49-F238E27FC236}">
                  <a16:creationId xmlns:a16="http://schemas.microsoft.com/office/drawing/2014/main" id="{2677EBF1-F011-9BDD-8716-AAEAD002C4DF}"/>
                </a:ext>
              </a:extLst>
            </p:cNvPr>
            <p:cNvPicPr/>
            <p:nvPr/>
          </p:nvPicPr>
          <p:blipFill>
            <a:blip r:embed="rId4" cstate="email">
              <a:extLst>
                <a:ext uri="{28A0092B-C50C-407E-A947-70E740481C1C}">
                  <a14:useLocalDpi xmlns:a14="http://schemas.microsoft.com/office/drawing/2010/main" val="0"/>
                </a:ext>
              </a:extLst>
            </a:blip>
            <a:stretch>
              <a:fillRect/>
            </a:stretch>
          </p:blipFill>
          <p:spPr>
            <a:xfrm rot="5400000" flipH="1">
              <a:off x="5246481" y="-2718471"/>
              <a:ext cx="45719" cy="8605299"/>
            </a:xfrm>
            <a:prstGeom prst="rect">
              <a:avLst/>
            </a:prstGeom>
          </p:spPr>
        </p:pic>
        <p:sp>
          <p:nvSpPr>
            <p:cNvPr id="6" name="TextBox 5">
              <a:extLst>
                <a:ext uri="{FF2B5EF4-FFF2-40B4-BE49-F238E27FC236}">
                  <a16:creationId xmlns:a16="http://schemas.microsoft.com/office/drawing/2014/main" id="{0D9712FB-B888-425A-33B7-E1D608D2B0C4}"/>
                </a:ext>
              </a:extLst>
            </p:cNvPr>
            <p:cNvSpPr txBox="1"/>
            <p:nvPr/>
          </p:nvSpPr>
          <p:spPr>
            <a:xfrm>
              <a:off x="812432" y="999404"/>
              <a:ext cx="9035156" cy="584775"/>
            </a:xfrm>
            <a:prstGeom prst="rect">
              <a:avLst/>
            </a:prstGeom>
            <a:noFill/>
          </p:spPr>
          <p:txBody>
            <a:bodyPr wrap="square">
              <a:spAutoFit/>
            </a:bodyPr>
            <a:lstStyle/>
            <a:p>
              <a:r>
                <a:rPr lang="en-US" sz="3200" dirty="0">
                  <a:solidFill>
                    <a:schemeClr val="accent5">
                      <a:lumMod val="75000"/>
                    </a:schemeClr>
                  </a:solidFill>
                  <a:latin typeface="Abadi" panose="020B0604020104020204" pitchFamily="34" charset="0"/>
                </a:rPr>
                <a:t>Federal policy – plastics waste reduction</a:t>
              </a:r>
            </a:p>
          </p:txBody>
        </p:sp>
      </p:grpSp>
      <p:sp>
        <p:nvSpPr>
          <p:cNvPr id="8" name="TextBox 7">
            <a:extLst>
              <a:ext uri="{FF2B5EF4-FFF2-40B4-BE49-F238E27FC236}">
                <a16:creationId xmlns:a16="http://schemas.microsoft.com/office/drawing/2014/main" id="{E4489C6E-1131-8CBF-A4C0-1FFB89399A79}"/>
              </a:ext>
            </a:extLst>
          </p:cNvPr>
          <p:cNvSpPr txBox="1"/>
          <p:nvPr/>
        </p:nvSpPr>
        <p:spPr>
          <a:xfrm>
            <a:off x="1151677" y="6367286"/>
            <a:ext cx="10612859" cy="523220"/>
          </a:xfrm>
          <a:prstGeom prst="rect">
            <a:avLst/>
          </a:prstGeom>
          <a:noFill/>
        </p:spPr>
        <p:txBody>
          <a:bodyPr wrap="square">
            <a:spAutoFit/>
          </a:bodyPr>
          <a:lstStyle/>
          <a:p>
            <a:pPr indent="0" algn="l">
              <a:lnSpc>
                <a:spcPct val="100000"/>
              </a:lnSpc>
              <a:spcAft>
                <a:spcPts val="600"/>
              </a:spcAft>
              <a:buNone/>
            </a:pPr>
            <a:r>
              <a:rPr lang="en-US" sz="1400" b="0" i="0" dirty="0">
                <a:solidFill>
                  <a:srgbClr val="333333"/>
                </a:solidFill>
                <a:effectLst/>
                <a:hlinkClick r:id="rId5"/>
              </a:rPr>
              <a:t>https://www.canada.ca/en/environment-climate-change/news/2022/06/government-of-canada-delivers-on-commitment-to-ban-harmful-single-use-plastics.html</a:t>
            </a:r>
            <a:r>
              <a:rPr lang="en-US" sz="1400" b="0" i="0" dirty="0">
                <a:solidFill>
                  <a:srgbClr val="333333"/>
                </a:solidFill>
                <a:effectLst/>
              </a:rPr>
              <a:t> </a:t>
            </a:r>
          </a:p>
        </p:txBody>
      </p:sp>
      <p:pic>
        <p:nvPicPr>
          <p:cNvPr id="10" name="Picture 9" descr="A picture containing bunch, store, different, colorful&#10;&#10;Description automatically generated">
            <a:extLst>
              <a:ext uri="{FF2B5EF4-FFF2-40B4-BE49-F238E27FC236}">
                <a16:creationId xmlns:a16="http://schemas.microsoft.com/office/drawing/2014/main" id="{588CAD3B-2D95-9995-5892-6BB18D44176A}"/>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7368678" y="1991359"/>
            <a:ext cx="4823322" cy="4002259"/>
          </a:xfrm>
          <a:prstGeom prst="rect">
            <a:avLst/>
          </a:prstGeom>
        </p:spPr>
      </p:pic>
      <p:sp>
        <p:nvSpPr>
          <p:cNvPr id="7" name="Oval 6">
            <a:extLst>
              <a:ext uri="{FF2B5EF4-FFF2-40B4-BE49-F238E27FC236}">
                <a16:creationId xmlns:a16="http://schemas.microsoft.com/office/drawing/2014/main" id="{32D3C5C2-6C6E-060D-F4B2-FC6B6AA16564}"/>
              </a:ext>
            </a:extLst>
          </p:cNvPr>
          <p:cNvSpPr/>
          <p:nvPr/>
        </p:nvSpPr>
        <p:spPr>
          <a:xfrm>
            <a:off x="-624954" y="138254"/>
            <a:ext cx="464024" cy="45374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3539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987034-379A-7106-4392-7B8F509D52BA}"/>
              </a:ext>
            </a:extLst>
          </p:cNvPr>
          <p:cNvSpPr>
            <a:spLocks noGrp="1"/>
          </p:cNvSpPr>
          <p:nvPr>
            <p:ph type="title"/>
          </p:nvPr>
        </p:nvSpPr>
        <p:spPr>
          <a:solidFill>
            <a:srgbClr val="6697FA">
              <a:alpha val="57647"/>
            </a:srgbClr>
          </a:solidFill>
        </p:spPr>
        <p:txBody>
          <a:bodyPr/>
          <a:lstStyle/>
          <a:p>
            <a:r>
              <a:rPr lang="en-GB" dirty="0">
                <a:solidFill>
                  <a:schemeClr val="bg1"/>
                </a:solidFill>
              </a:rPr>
              <a:t>Trainer tips</a:t>
            </a:r>
          </a:p>
        </p:txBody>
      </p:sp>
      <p:sp>
        <p:nvSpPr>
          <p:cNvPr id="6" name="Content Placeholder 5">
            <a:extLst>
              <a:ext uri="{FF2B5EF4-FFF2-40B4-BE49-F238E27FC236}">
                <a16:creationId xmlns:a16="http://schemas.microsoft.com/office/drawing/2014/main" id="{2647B894-5964-9E53-2338-6AC5A0841196}"/>
              </a:ext>
            </a:extLst>
          </p:cNvPr>
          <p:cNvSpPr>
            <a:spLocks noGrp="1"/>
          </p:cNvSpPr>
          <p:nvPr>
            <p:ph idx="1"/>
          </p:nvPr>
        </p:nvSpPr>
        <p:spPr>
          <a:xfrm>
            <a:off x="838200" y="1825624"/>
            <a:ext cx="10515600" cy="4916369"/>
          </a:xfrm>
        </p:spPr>
        <p:txBody>
          <a:bodyPr>
            <a:normAutofit/>
          </a:bodyPr>
          <a:lstStyle/>
          <a:p>
            <a:r>
              <a:rPr lang="en-GB" dirty="0">
                <a:latin typeface="Calibri" panose="020F0502020204030204" pitchFamily="34" charset="0"/>
                <a:cs typeface="Calibri" panose="020F0502020204030204" pitchFamily="34" charset="0"/>
              </a:rPr>
              <a:t>Allocate short time to </a:t>
            </a:r>
            <a:r>
              <a:rPr lang="en-GB" b="1" dirty="0">
                <a:latin typeface="Calibri" panose="020F0502020204030204" pitchFamily="34" charset="0"/>
                <a:cs typeface="Calibri" panose="020F0502020204030204" pitchFamily="34" charset="0"/>
              </a:rPr>
              <a:t>discussions</a:t>
            </a:r>
            <a:r>
              <a:rPr lang="en-GB" dirty="0">
                <a:latin typeface="Calibri" panose="020F0502020204030204" pitchFamily="34" charset="0"/>
                <a:cs typeface="Calibri" panose="020F0502020204030204" pitchFamily="34" charset="0"/>
              </a:rPr>
              <a:t> (ca 5 minutes) due to length of module</a:t>
            </a:r>
          </a:p>
          <a:p>
            <a:r>
              <a:rPr lang="en-GB" b="1" dirty="0">
                <a:latin typeface="Calibri" panose="020F0502020204030204" pitchFamily="34" charset="0"/>
                <a:cs typeface="Calibri" panose="020F0502020204030204" pitchFamily="34" charset="0"/>
              </a:rPr>
              <a:t>Poll</a:t>
            </a:r>
            <a:r>
              <a:rPr lang="en-GB" dirty="0">
                <a:latin typeface="Calibri" panose="020F0502020204030204" pitchFamily="34" charset="0"/>
                <a:cs typeface="Calibri" panose="020F0502020204030204" pitchFamily="34" charset="0"/>
              </a:rPr>
              <a:t> – you could use an online poll tool (e.g. Teams, Zoom, Mentimeter, </a:t>
            </a:r>
            <a:r>
              <a:rPr lang="en-GB" dirty="0" err="1">
                <a:latin typeface="Calibri" panose="020F0502020204030204" pitchFamily="34" charset="0"/>
                <a:cs typeface="Calibri" panose="020F0502020204030204" pitchFamily="34" charset="0"/>
              </a:rPr>
              <a:t>Slido</a:t>
            </a:r>
            <a:r>
              <a:rPr lang="en-GB" dirty="0">
                <a:latin typeface="Calibri" panose="020F0502020204030204" pitchFamily="34" charset="0"/>
                <a:cs typeface="Calibri" panose="020F0502020204030204" pitchFamily="34" charset="0"/>
              </a:rPr>
              <a:t> etc) that records the output or simply use chat function (if online) or hands (if face-2-face</a:t>
            </a:r>
          </a:p>
          <a:p>
            <a:r>
              <a:rPr lang="en-GB" dirty="0">
                <a:latin typeface="Calibri" panose="020F0502020204030204" pitchFamily="34" charset="0"/>
                <a:cs typeface="Calibri" panose="020F0502020204030204" pitchFamily="34" charset="0"/>
              </a:rPr>
              <a:t>Resource slides – these are hidden but you can show them and/or refer to them as additional resources for learning outside of the Module training. </a:t>
            </a:r>
          </a:p>
          <a:p>
            <a:pPr lvl="1"/>
            <a:r>
              <a:rPr lang="en-GB" dirty="0">
                <a:latin typeface="Calibri" panose="020F0502020204030204" pitchFamily="34" charset="0"/>
                <a:cs typeface="Calibri" panose="020F0502020204030204" pitchFamily="34" charset="0"/>
              </a:rPr>
              <a:t>Reference the resource materials website if you do.</a:t>
            </a:r>
          </a:p>
          <a:p>
            <a:r>
              <a:rPr lang="en-GB" dirty="0">
                <a:latin typeface="Calibri" panose="020F0502020204030204" pitchFamily="34" charset="0"/>
                <a:cs typeface="Calibri" panose="020F0502020204030204" pitchFamily="34" charset="0"/>
              </a:rPr>
              <a:t>Timings – </a:t>
            </a:r>
            <a:r>
              <a:rPr lang="en-GB" b="1" dirty="0">
                <a:latin typeface="Calibri" panose="020F0502020204030204" pitchFamily="34" charset="0"/>
                <a:cs typeface="Calibri" panose="020F0502020204030204" pitchFamily="34" charset="0"/>
              </a:rPr>
              <a:t>this section should take around 30 minutes</a:t>
            </a:r>
          </a:p>
          <a:p>
            <a:endParaRPr lang="en-GB" dirty="0">
              <a:latin typeface="Calibri" panose="020F0502020204030204" pitchFamily="34" charset="0"/>
              <a:cs typeface="Calibri" panose="020F0502020204030204" pitchFamily="34" charset="0"/>
            </a:endParaRPr>
          </a:p>
        </p:txBody>
      </p:sp>
      <p:sp>
        <p:nvSpPr>
          <p:cNvPr id="2" name="Oval 1">
            <a:extLst>
              <a:ext uri="{FF2B5EF4-FFF2-40B4-BE49-F238E27FC236}">
                <a16:creationId xmlns:a16="http://schemas.microsoft.com/office/drawing/2014/main" id="{59AB83CA-25B5-6EB1-8A6A-FDAD0E58673B}"/>
              </a:ext>
            </a:extLst>
          </p:cNvPr>
          <p:cNvSpPr/>
          <p:nvPr/>
        </p:nvSpPr>
        <p:spPr>
          <a:xfrm>
            <a:off x="-624954" y="138254"/>
            <a:ext cx="464024" cy="45374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439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ity skyline at night&#10;&#10;Description automatically generated with low confidence">
            <a:extLst>
              <a:ext uri="{FF2B5EF4-FFF2-40B4-BE49-F238E27FC236}">
                <a16:creationId xmlns:a16="http://schemas.microsoft.com/office/drawing/2014/main" id="{B82AAF9B-70AB-9EA7-1C88-3A98ABC46AB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51749"/>
            <a:ext cx="12191998" cy="6909750"/>
          </a:xfrm>
          <a:prstGeom prst="rect">
            <a:avLst/>
          </a:prstGeom>
        </p:spPr>
      </p:pic>
      <p:pic>
        <p:nvPicPr>
          <p:cNvPr id="3" name="object 2">
            <a:extLst>
              <a:ext uri="{FF2B5EF4-FFF2-40B4-BE49-F238E27FC236}">
                <a16:creationId xmlns:a16="http://schemas.microsoft.com/office/drawing/2014/main" id="{5AC93BCF-228B-F35D-A969-7363875158AB}"/>
              </a:ext>
            </a:extLst>
          </p:cNvPr>
          <p:cNvPicPr/>
          <p:nvPr/>
        </p:nvPicPr>
        <p:blipFill>
          <a:blip r:embed="rId4" cstate="print">
            <a:extLst>
              <a:ext uri="{28A0092B-C50C-407E-A947-70E740481C1C}">
                <a14:useLocalDpi xmlns:a14="http://schemas.microsoft.com/office/drawing/2010/main" val="0"/>
              </a:ext>
            </a:extLst>
          </a:blip>
          <a:stretch>
            <a:fillRect/>
          </a:stretch>
        </p:blipFill>
        <p:spPr>
          <a:xfrm rot="10800000">
            <a:off x="-1" y="0"/>
            <a:ext cx="12192000" cy="1266825"/>
          </a:xfrm>
          <a:prstGeom prst="rect">
            <a:avLst/>
          </a:prstGeom>
        </p:spPr>
      </p:pic>
      <p:sp>
        <p:nvSpPr>
          <p:cNvPr id="5" name="TextBox 4">
            <a:extLst>
              <a:ext uri="{FF2B5EF4-FFF2-40B4-BE49-F238E27FC236}">
                <a16:creationId xmlns:a16="http://schemas.microsoft.com/office/drawing/2014/main" id="{0B111A1A-BB4E-A13D-160C-59D523B648AB}"/>
              </a:ext>
            </a:extLst>
          </p:cNvPr>
          <p:cNvSpPr txBox="1"/>
          <p:nvPr/>
        </p:nvSpPr>
        <p:spPr>
          <a:xfrm>
            <a:off x="3854" y="3564082"/>
            <a:ext cx="12192000" cy="3293918"/>
          </a:xfrm>
          <a:prstGeom prst="rect">
            <a:avLst/>
          </a:prstGeom>
          <a:solidFill>
            <a:schemeClr val="bg1">
              <a:alpha val="78000"/>
            </a:schemeClr>
          </a:solidFill>
        </p:spPr>
        <p:txBody>
          <a:bodyPr wrap="square" rtlCol="0">
            <a:noAutofit/>
          </a:bodyPr>
          <a:lstStyle/>
          <a:p>
            <a:pPr algn="ctr"/>
            <a:endParaRPr lang="en-US" sz="3200" dirty="0">
              <a:solidFill>
                <a:schemeClr val="accent5">
                  <a:lumMod val="75000"/>
                </a:schemeClr>
              </a:solidFill>
              <a:latin typeface="Abadi" panose="020B0604020104020204" pitchFamily="34" charset="0"/>
            </a:endParaRPr>
          </a:p>
        </p:txBody>
      </p:sp>
      <p:grpSp>
        <p:nvGrpSpPr>
          <p:cNvPr id="2" name="Group 1">
            <a:extLst>
              <a:ext uri="{FF2B5EF4-FFF2-40B4-BE49-F238E27FC236}">
                <a16:creationId xmlns:a16="http://schemas.microsoft.com/office/drawing/2014/main" id="{B4314294-7E47-BA8C-1900-51E59635EA9E}"/>
              </a:ext>
            </a:extLst>
          </p:cNvPr>
          <p:cNvGrpSpPr/>
          <p:nvPr/>
        </p:nvGrpSpPr>
        <p:grpSpPr>
          <a:xfrm>
            <a:off x="737374" y="3727019"/>
            <a:ext cx="565509" cy="564843"/>
            <a:chOff x="-694220" y="1820675"/>
            <a:chExt cx="565509" cy="564843"/>
          </a:xfrm>
          <a:solidFill>
            <a:srgbClr val="669900"/>
          </a:solidFill>
        </p:grpSpPr>
        <p:sp>
          <p:nvSpPr>
            <p:cNvPr id="4" name="Flowchart: Connector 3">
              <a:extLst>
                <a:ext uri="{FF2B5EF4-FFF2-40B4-BE49-F238E27FC236}">
                  <a16:creationId xmlns:a16="http://schemas.microsoft.com/office/drawing/2014/main" id="{047C2BF2-D22B-B1E4-2E69-25FEA22BB820}"/>
                </a:ext>
              </a:extLst>
            </p:cNvPr>
            <p:cNvSpPr/>
            <p:nvPr/>
          </p:nvSpPr>
          <p:spPr>
            <a:xfrm>
              <a:off x="-693553" y="1854623"/>
              <a:ext cx="564842" cy="498792"/>
            </a:xfrm>
            <a:prstGeom prst="flowChartConnector">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6" name="Graphic 5" descr="Circular flowchart with solid fill">
              <a:extLst>
                <a:ext uri="{FF2B5EF4-FFF2-40B4-BE49-F238E27FC236}">
                  <a16:creationId xmlns:a16="http://schemas.microsoft.com/office/drawing/2014/main" id="{E4D56337-E503-9D38-923D-21B83689AB51}"/>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4220" y="1820675"/>
              <a:ext cx="564843" cy="564843"/>
            </a:xfrm>
            <a:prstGeom prst="rect">
              <a:avLst/>
            </a:prstGeom>
          </p:spPr>
        </p:pic>
      </p:grpSp>
      <p:grpSp>
        <p:nvGrpSpPr>
          <p:cNvPr id="7" name="Group 6">
            <a:extLst>
              <a:ext uri="{FF2B5EF4-FFF2-40B4-BE49-F238E27FC236}">
                <a16:creationId xmlns:a16="http://schemas.microsoft.com/office/drawing/2014/main" id="{4B77C978-0BF1-3617-8205-42E29AD17348}"/>
              </a:ext>
            </a:extLst>
          </p:cNvPr>
          <p:cNvGrpSpPr/>
          <p:nvPr/>
        </p:nvGrpSpPr>
        <p:grpSpPr>
          <a:xfrm>
            <a:off x="750134" y="5188306"/>
            <a:ext cx="564842" cy="498792"/>
            <a:chOff x="899007" y="4134057"/>
            <a:chExt cx="564842" cy="498792"/>
          </a:xfrm>
        </p:grpSpPr>
        <p:sp>
          <p:nvSpPr>
            <p:cNvPr id="8" name="Flowchart: Connector 7">
              <a:extLst>
                <a:ext uri="{FF2B5EF4-FFF2-40B4-BE49-F238E27FC236}">
                  <a16:creationId xmlns:a16="http://schemas.microsoft.com/office/drawing/2014/main" id="{6450D53E-E455-95DA-80E1-7703083CBBC0}"/>
                </a:ext>
              </a:extLst>
            </p:cNvPr>
            <p:cNvSpPr/>
            <p:nvPr/>
          </p:nvSpPr>
          <p:spPr>
            <a:xfrm>
              <a:off x="899007" y="4134057"/>
              <a:ext cx="564842" cy="498792"/>
            </a:xfrm>
            <a:prstGeom prst="flowChartConnector">
              <a:avLst/>
            </a:prstGeom>
            <a:solidFill>
              <a:schemeClr val="accent6">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9" name="Graphic 8" descr="Construction Barricade with solid fill">
              <a:extLst>
                <a:ext uri="{FF2B5EF4-FFF2-40B4-BE49-F238E27FC236}">
                  <a16:creationId xmlns:a16="http://schemas.microsoft.com/office/drawing/2014/main" id="{E07B1CA6-9441-FFAA-51D6-78274DC56BB8}"/>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2828" y="4154853"/>
              <a:ext cx="457199" cy="457199"/>
            </a:xfrm>
            <a:prstGeom prst="rect">
              <a:avLst/>
            </a:prstGeom>
          </p:spPr>
        </p:pic>
      </p:grpSp>
      <p:grpSp>
        <p:nvGrpSpPr>
          <p:cNvPr id="10" name="Group 9">
            <a:extLst>
              <a:ext uri="{FF2B5EF4-FFF2-40B4-BE49-F238E27FC236}">
                <a16:creationId xmlns:a16="http://schemas.microsoft.com/office/drawing/2014/main" id="{6247277C-369F-5B84-12B9-65A9ABACFF26}"/>
              </a:ext>
            </a:extLst>
          </p:cNvPr>
          <p:cNvGrpSpPr/>
          <p:nvPr/>
        </p:nvGrpSpPr>
        <p:grpSpPr>
          <a:xfrm>
            <a:off x="750134" y="5929623"/>
            <a:ext cx="564842" cy="498792"/>
            <a:chOff x="903471" y="4801806"/>
            <a:chExt cx="564842" cy="498792"/>
          </a:xfrm>
        </p:grpSpPr>
        <p:sp>
          <p:nvSpPr>
            <p:cNvPr id="12" name="Flowchart: Connector 11">
              <a:extLst>
                <a:ext uri="{FF2B5EF4-FFF2-40B4-BE49-F238E27FC236}">
                  <a16:creationId xmlns:a16="http://schemas.microsoft.com/office/drawing/2014/main" id="{8C71EF71-88B1-77E3-1900-98542CB456C3}"/>
                </a:ext>
              </a:extLst>
            </p:cNvPr>
            <p:cNvSpPr/>
            <p:nvPr/>
          </p:nvSpPr>
          <p:spPr>
            <a:xfrm>
              <a:off x="903471" y="4801806"/>
              <a:ext cx="564842" cy="498792"/>
            </a:xfrm>
            <a:prstGeom prst="flowChartConnector">
              <a:avLst/>
            </a:prstGeom>
            <a:solidFill>
              <a:schemeClr val="accent6">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14" name="Graphic 13" descr="List with solid fill">
              <a:extLst>
                <a:ext uri="{FF2B5EF4-FFF2-40B4-BE49-F238E27FC236}">
                  <a16:creationId xmlns:a16="http://schemas.microsoft.com/office/drawing/2014/main" id="{6886ED39-28E5-605C-6BB5-10BF5BA25FC4}"/>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4425" y="4840065"/>
              <a:ext cx="425602" cy="425602"/>
            </a:xfrm>
            <a:prstGeom prst="rect">
              <a:avLst/>
            </a:prstGeom>
          </p:spPr>
        </p:pic>
      </p:grpSp>
      <p:grpSp>
        <p:nvGrpSpPr>
          <p:cNvPr id="15" name="Group 14">
            <a:extLst>
              <a:ext uri="{FF2B5EF4-FFF2-40B4-BE49-F238E27FC236}">
                <a16:creationId xmlns:a16="http://schemas.microsoft.com/office/drawing/2014/main" id="{4E16FDBA-ADFA-9DF0-5491-B3A94D8A8957}"/>
              </a:ext>
            </a:extLst>
          </p:cNvPr>
          <p:cNvGrpSpPr/>
          <p:nvPr/>
        </p:nvGrpSpPr>
        <p:grpSpPr>
          <a:xfrm>
            <a:off x="738041" y="4479621"/>
            <a:ext cx="564842" cy="488823"/>
            <a:chOff x="899312" y="2806275"/>
            <a:chExt cx="564842" cy="488823"/>
          </a:xfrm>
          <a:solidFill>
            <a:srgbClr val="CC0099"/>
          </a:solidFill>
        </p:grpSpPr>
        <p:sp>
          <p:nvSpPr>
            <p:cNvPr id="16" name="Flowchart: Connector 15">
              <a:extLst>
                <a:ext uri="{FF2B5EF4-FFF2-40B4-BE49-F238E27FC236}">
                  <a16:creationId xmlns:a16="http://schemas.microsoft.com/office/drawing/2014/main" id="{BD8585A3-F036-CE1E-7639-EF9625DDBB89}"/>
                </a:ext>
              </a:extLst>
            </p:cNvPr>
            <p:cNvSpPr/>
            <p:nvPr/>
          </p:nvSpPr>
          <p:spPr>
            <a:xfrm>
              <a:off x="899312" y="2806275"/>
              <a:ext cx="564842" cy="488823"/>
            </a:xfrm>
            <a:prstGeom prst="flowChartConnector">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18" name="Graphic 17" descr="Shopping cart with solid fill">
              <a:extLst>
                <a:ext uri="{FF2B5EF4-FFF2-40B4-BE49-F238E27FC236}">
                  <a16:creationId xmlns:a16="http://schemas.microsoft.com/office/drawing/2014/main" id="{58EA63A3-7F49-5317-0F8D-C6B929EFD79B}"/>
                </a:ext>
              </a:extLst>
            </p:cNvPr>
            <p:cNvPicPr>
              <a:picLocks noChangeAspect="1"/>
            </p:cNvPicPr>
            <p:nvPr/>
          </p:nvPicPr>
          <p:blipFill>
            <a:blip r:embed="rId11" cstate="email">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84425" y="2848038"/>
              <a:ext cx="425602" cy="425602"/>
            </a:xfrm>
            <a:prstGeom prst="rect">
              <a:avLst/>
            </a:prstGeom>
          </p:spPr>
        </p:pic>
      </p:grpSp>
      <p:cxnSp>
        <p:nvCxnSpPr>
          <p:cNvPr id="22" name="Straight Arrow Connector 21">
            <a:extLst>
              <a:ext uri="{FF2B5EF4-FFF2-40B4-BE49-F238E27FC236}">
                <a16:creationId xmlns:a16="http://schemas.microsoft.com/office/drawing/2014/main" id="{ED7A502A-FD22-35DB-4FA3-D4F49608154A}"/>
              </a:ext>
            </a:extLst>
          </p:cNvPr>
          <p:cNvCxnSpPr>
            <a:cxnSpLocks/>
            <a:stCxn id="6" idx="2"/>
            <a:endCxn id="16" idx="0"/>
          </p:cNvCxnSpPr>
          <p:nvPr/>
        </p:nvCxnSpPr>
        <p:spPr>
          <a:xfrm>
            <a:off x="1019796" y="4291862"/>
            <a:ext cx="666" cy="187759"/>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6722699-3156-B6DC-9125-37CAC988F3A6}"/>
              </a:ext>
            </a:extLst>
          </p:cNvPr>
          <p:cNvCxnSpPr>
            <a:cxnSpLocks/>
            <a:stCxn id="18" idx="2"/>
            <a:endCxn id="8" idx="0"/>
          </p:cNvCxnSpPr>
          <p:nvPr/>
        </p:nvCxnSpPr>
        <p:spPr>
          <a:xfrm flipH="1">
            <a:off x="1032555" y="4946986"/>
            <a:ext cx="3400" cy="24132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27C5019-E354-174D-8336-379B3A214E91}"/>
              </a:ext>
            </a:extLst>
          </p:cNvPr>
          <p:cNvCxnSpPr>
            <a:cxnSpLocks/>
            <a:stCxn id="9" idx="2"/>
            <a:endCxn id="12" idx="0"/>
          </p:cNvCxnSpPr>
          <p:nvPr/>
        </p:nvCxnSpPr>
        <p:spPr>
          <a:xfrm>
            <a:off x="1032555" y="5666301"/>
            <a:ext cx="0" cy="263322"/>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D5B9354-BEA4-00D1-6806-DC57029CA3EF}"/>
              </a:ext>
            </a:extLst>
          </p:cNvPr>
          <p:cNvSpPr txBox="1"/>
          <p:nvPr/>
        </p:nvSpPr>
        <p:spPr>
          <a:xfrm>
            <a:off x="1314033" y="3815390"/>
            <a:ext cx="9869120" cy="369332"/>
          </a:xfrm>
          <a:prstGeom prst="rect">
            <a:avLst/>
          </a:prstGeom>
          <a:noFill/>
        </p:spPr>
        <p:txBody>
          <a:bodyPr wrap="square">
            <a:spAutoFit/>
          </a:bodyPr>
          <a:lstStyle/>
          <a:p>
            <a:r>
              <a:rPr lang="en-US" dirty="0"/>
              <a:t>A. The Circular economy and plastics</a:t>
            </a:r>
          </a:p>
        </p:txBody>
      </p:sp>
      <p:sp>
        <p:nvSpPr>
          <p:cNvPr id="27" name="TextBox 26">
            <a:extLst>
              <a:ext uri="{FF2B5EF4-FFF2-40B4-BE49-F238E27FC236}">
                <a16:creationId xmlns:a16="http://schemas.microsoft.com/office/drawing/2014/main" id="{0C20C4D3-EA5E-6636-7A00-4E3682D60DF4}"/>
              </a:ext>
            </a:extLst>
          </p:cNvPr>
          <p:cNvSpPr txBox="1"/>
          <p:nvPr/>
        </p:nvSpPr>
        <p:spPr>
          <a:xfrm>
            <a:off x="1302883" y="4351048"/>
            <a:ext cx="10627942" cy="830997"/>
          </a:xfrm>
          <a:prstGeom prst="rect">
            <a:avLst/>
          </a:prstGeom>
          <a:noFill/>
        </p:spPr>
        <p:txBody>
          <a:bodyPr wrap="square">
            <a:spAutoFit/>
          </a:bodyPr>
          <a:lstStyle/>
          <a:p>
            <a:r>
              <a:rPr lang="en-US" sz="2400" dirty="0">
                <a:solidFill>
                  <a:schemeClr val="accent5">
                    <a:lumMod val="75000"/>
                  </a:schemeClr>
                </a:solidFill>
                <a:latin typeface="Abadi" panose="020B0604020104020204" pitchFamily="34" charset="0"/>
              </a:rPr>
              <a:t>B. Circular procurement – aligning with public sector objectives, key principles and role of procurement in addressing the plastics waste challenge</a:t>
            </a:r>
            <a:endParaRPr lang="en-GB" sz="2400" dirty="0">
              <a:solidFill>
                <a:schemeClr val="accent5">
                  <a:lumMod val="75000"/>
                </a:schemeClr>
              </a:solidFill>
              <a:latin typeface="Abadi" panose="020B0604020104020204" pitchFamily="34" charset="0"/>
            </a:endParaRPr>
          </a:p>
        </p:txBody>
      </p:sp>
      <p:sp>
        <p:nvSpPr>
          <p:cNvPr id="29" name="TextBox 28">
            <a:extLst>
              <a:ext uri="{FF2B5EF4-FFF2-40B4-BE49-F238E27FC236}">
                <a16:creationId xmlns:a16="http://schemas.microsoft.com/office/drawing/2014/main" id="{4D8B2FB0-7F9C-B3B6-49D8-AF8DCB0ADF50}"/>
              </a:ext>
            </a:extLst>
          </p:cNvPr>
          <p:cNvSpPr txBox="1"/>
          <p:nvPr/>
        </p:nvSpPr>
        <p:spPr>
          <a:xfrm>
            <a:off x="1314033" y="5254363"/>
            <a:ext cx="4040020" cy="369332"/>
          </a:xfrm>
          <a:prstGeom prst="rect">
            <a:avLst/>
          </a:prstGeom>
          <a:noFill/>
        </p:spPr>
        <p:txBody>
          <a:bodyPr wrap="square" rtlCol="0">
            <a:spAutoFit/>
          </a:bodyPr>
          <a:lstStyle/>
          <a:p>
            <a:r>
              <a:rPr lang="en-US" dirty="0"/>
              <a:t>C. Addressing the plastics challenge</a:t>
            </a:r>
          </a:p>
        </p:txBody>
      </p:sp>
      <p:sp>
        <p:nvSpPr>
          <p:cNvPr id="30" name="TextBox 29">
            <a:extLst>
              <a:ext uri="{FF2B5EF4-FFF2-40B4-BE49-F238E27FC236}">
                <a16:creationId xmlns:a16="http://schemas.microsoft.com/office/drawing/2014/main" id="{12F31967-5B79-6088-9483-F864BEEA2F47}"/>
              </a:ext>
            </a:extLst>
          </p:cNvPr>
          <p:cNvSpPr txBox="1"/>
          <p:nvPr/>
        </p:nvSpPr>
        <p:spPr>
          <a:xfrm>
            <a:off x="1338313" y="5987670"/>
            <a:ext cx="3301051" cy="369332"/>
          </a:xfrm>
          <a:prstGeom prst="rect">
            <a:avLst/>
          </a:prstGeom>
          <a:noFill/>
        </p:spPr>
        <p:txBody>
          <a:bodyPr wrap="square" rtlCol="0">
            <a:spAutoFit/>
          </a:bodyPr>
          <a:lstStyle/>
          <a:p>
            <a:r>
              <a:rPr lang="en-US" dirty="0"/>
              <a:t>D. Defining actions</a:t>
            </a:r>
          </a:p>
        </p:txBody>
      </p:sp>
      <p:sp>
        <p:nvSpPr>
          <p:cNvPr id="11" name="Rectangle 10">
            <a:extLst>
              <a:ext uri="{FF2B5EF4-FFF2-40B4-BE49-F238E27FC236}">
                <a16:creationId xmlns:a16="http://schemas.microsoft.com/office/drawing/2014/main" id="{8F081B9F-4162-7A5A-E7E6-F6F88A118F20}"/>
              </a:ext>
            </a:extLst>
          </p:cNvPr>
          <p:cNvSpPr/>
          <p:nvPr/>
        </p:nvSpPr>
        <p:spPr>
          <a:xfrm>
            <a:off x="-624954" y="138254"/>
            <a:ext cx="464024" cy="453741"/>
          </a:xfrm>
          <a:prstGeom prst="rect">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1908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0AA280-DCF5-B594-F3FC-E2A7EFC389B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339559"/>
            <a:ext cx="12191997" cy="6518442"/>
          </a:xfrm>
          <a:prstGeom prst="rect">
            <a:avLst/>
          </a:prstGeom>
        </p:spPr>
      </p:pic>
      <p:sp>
        <p:nvSpPr>
          <p:cNvPr id="12" name="Content Placeholder 2">
            <a:extLst>
              <a:ext uri="{FF2B5EF4-FFF2-40B4-BE49-F238E27FC236}">
                <a16:creationId xmlns:a16="http://schemas.microsoft.com/office/drawing/2014/main" id="{30541B25-52C7-4F23-AE89-79D765B50E92}"/>
              </a:ext>
            </a:extLst>
          </p:cNvPr>
          <p:cNvSpPr txBox="1">
            <a:spLocks/>
          </p:cNvSpPr>
          <p:nvPr/>
        </p:nvSpPr>
        <p:spPr bwMode="auto">
          <a:xfrm>
            <a:off x="466905" y="4407197"/>
            <a:ext cx="2440110" cy="956909"/>
          </a:xfrm>
          <a:prstGeom prst="rect">
            <a:avLst/>
          </a:prstGeom>
          <a:solidFill>
            <a:srgbClr val="FF9900"/>
          </a:solidFill>
          <a:ln w="28575">
            <a:noFill/>
          </a:ln>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GB" b="1" dirty="0">
                <a:solidFill>
                  <a:schemeClr val="bg1"/>
                </a:solidFill>
                <a:latin typeface="+mn-lt"/>
              </a:rPr>
              <a:t>Sustainable procurement</a:t>
            </a:r>
          </a:p>
        </p:txBody>
      </p:sp>
      <p:sp>
        <p:nvSpPr>
          <p:cNvPr id="22" name="TextBox 21">
            <a:extLst>
              <a:ext uri="{FF2B5EF4-FFF2-40B4-BE49-F238E27FC236}">
                <a16:creationId xmlns:a16="http://schemas.microsoft.com/office/drawing/2014/main" id="{C137B2AD-12FD-41A3-9504-9F9D3ED87450}"/>
              </a:ext>
            </a:extLst>
          </p:cNvPr>
          <p:cNvSpPr txBox="1"/>
          <p:nvPr/>
        </p:nvSpPr>
        <p:spPr>
          <a:xfrm>
            <a:off x="466905" y="2528973"/>
            <a:ext cx="2440110" cy="522031"/>
          </a:xfrm>
          <a:prstGeom prst="rect">
            <a:avLst/>
          </a:prstGeom>
          <a:solidFill>
            <a:srgbClr val="00B0F0"/>
          </a:solidFill>
          <a:ln w="28575">
            <a:noFill/>
          </a:ln>
        </p:spPr>
        <p:txBody>
          <a:bodyPr wrap="square" anchor="t" anchorCtr="0">
            <a:noAutofit/>
          </a:bodyPr>
          <a:lstStyle/>
          <a:p>
            <a:pPr marL="0" indent="0" algn="ctr">
              <a:lnSpc>
                <a:spcPct val="110000"/>
              </a:lnSpc>
              <a:spcBef>
                <a:spcPts val="0"/>
              </a:spcBef>
              <a:buNone/>
            </a:pPr>
            <a:r>
              <a:rPr lang="en-GB" sz="2800" b="1" dirty="0">
                <a:solidFill>
                  <a:schemeClr val="bg1"/>
                </a:solidFill>
              </a:rPr>
              <a:t>Federal</a:t>
            </a:r>
          </a:p>
        </p:txBody>
      </p:sp>
      <p:pic>
        <p:nvPicPr>
          <p:cNvPr id="8" name="object 2">
            <a:extLst>
              <a:ext uri="{FF2B5EF4-FFF2-40B4-BE49-F238E27FC236}">
                <a16:creationId xmlns:a16="http://schemas.microsoft.com/office/drawing/2014/main" id="{432B436A-E10A-97EB-F95E-04DB83AE0DD2}"/>
              </a:ext>
            </a:extLst>
          </p:cNvPr>
          <p:cNvPicPr/>
          <p:nvPr/>
        </p:nvPicPr>
        <p:blipFill>
          <a:blip r:embed="rId4" cstate="print">
            <a:extLst>
              <a:ext uri="{28A0092B-C50C-407E-A947-70E740481C1C}">
                <a14:useLocalDpi xmlns:a14="http://schemas.microsoft.com/office/drawing/2010/main" val="0"/>
              </a:ext>
            </a:extLst>
          </a:blip>
          <a:stretch>
            <a:fillRect/>
          </a:stretch>
        </p:blipFill>
        <p:spPr>
          <a:xfrm rot="10800000">
            <a:off x="-1" y="207"/>
            <a:ext cx="12192000" cy="1266825"/>
          </a:xfrm>
          <a:prstGeom prst="rect">
            <a:avLst/>
          </a:prstGeom>
        </p:spPr>
      </p:pic>
      <p:grpSp>
        <p:nvGrpSpPr>
          <p:cNvPr id="35" name="Group 34">
            <a:extLst>
              <a:ext uri="{FF2B5EF4-FFF2-40B4-BE49-F238E27FC236}">
                <a16:creationId xmlns:a16="http://schemas.microsoft.com/office/drawing/2014/main" id="{202ABD0D-D3A9-E2BA-860D-1543ADF50A46}"/>
              </a:ext>
            </a:extLst>
          </p:cNvPr>
          <p:cNvGrpSpPr/>
          <p:nvPr/>
        </p:nvGrpSpPr>
        <p:grpSpPr>
          <a:xfrm>
            <a:off x="-25401" y="1223482"/>
            <a:ext cx="12204701" cy="637036"/>
            <a:chOff x="470275" y="1138261"/>
            <a:chExt cx="12204701" cy="637036"/>
          </a:xfrm>
        </p:grpSpPr>
        <p:pic>
          <p:nvPicPr>
            <p:cNvPr id="36" name="object 16">
              <a:extLst>
                <a:ext uri="{FF2B5EF4-FFF2-40B4-BE49-F238E27FC236}">
                  <a16:creationId xmlns:a16="http://schemas.microsoft.com/office/drawing/2014/main" id="{E3211D22-A7B1-3362-D129-90782E444778}"/>
                </a:ext>
              </a:extLst>
            </p:cNvPr>
            <p:cNvPicPr/>
            <p:nvPr/>
          </p:nvPicPr>
          <p:blipFill>
            <a:blip r:embed="rId5" cstate="email">
              <a:extLst>
                <a:ext uri="{28A0092B-C50C-407E-A947-70E740481C1C}">
                  <a14:useLocalDpi xmlns:a14="http://schemas.microsoft.com/office/drawing/2010/main" val="0"/>
                </a:ext>
              </a:extLst>
            </a:blip>
            <a:stretch>
              <a:fillRect/>
            </a:stretch>
          </p:blipFill>
          <p:spPr>
            <a:xfrm rot="5400000">
              <a:off x="6540148" y="-4346830"/>
              <a:ext cx="52254" cy="12192000"/>
            </a:xfrm>
            <a:prstGeom prst="rect">
              <a:avLst/>
            </a:prstGeom>
          </p:spPr>
        </p:pic>
        <p:sp>
          <p:nvSpPr>
            <p:cNvPr id="37" name="TextBox 36">
              <a:extLst>
                <a:ext uri="{FF2B5EF4-FFF2-40B4-BE49-F238E27FC236}">
                  <a16:creationId xmlns:a16="http://schemas.microsoft.com/office/drawing/2014/main" id="{B7DE2CCF-8137-EDBE-9280-746BAA1BB33D}"/>
                </a:ext>
              </a:extLst>
            </p:cNvPr>
            <p:cNvSpPr txBox="1"/>
            <p:nvPr/>
          </p:nvSpPr>
          <p:spPr>
            <a:xfrm>
              <a:off x="482976" y="1138261"/>
              <a:ext cx="12192000" cy="584775"/>
            </a:xfrm>
            <a:prstGeom prst="rect">
              <a:avLst/>
            </a:prstGeom>
            <a:solidFill>
              <a:schemeClr val="bg1">
                <a:alpha val="70000"/>
              </a:schemeClr>
            </a:solidFill>
          </p:spPr>
          <p:txBody>
            <a:bodyPr wrap="square">
              <a:spAutoFit/>
            </a:bodyPr>
            <a:lstStyle/>
            <a:p>
              <a:pPr algn="ctr"/>
              <a:r>
                <a:rPr lang="en-US" sz="3200" dirty="0">
                  <a:latin typeface="Abadi" panose="020B0604020104020204" pitchFamily="34" charset="0"/>
                </a:rPr>
                <a:t>The ‘Golden Thread’ - </a:t>
              </a:r>
              <a:r>
                <a:rPr lang="en-US" sz="2400" dirty="0">
                  <a:latin typeface="Abadi" panose="020B0604020104020204" pitchFamily="34" charset="0"/>
                </a:rPr>
                <a:t>The power of procurement to deliver a circular economy</a:t>
              </a:r>
              <a:endParaRPr lang="en-US" sz="3200" dirty="0">
                <a:latin typeface="Abadi" panose="020B0604020104020204" pitchFamily="34" charset="0"/>
              </a:endParaRPr>
            </a:p>
          </p:txBody>
        </p:sp>
      </p:grpSp>
      <p:sp>
        <p:nvSpPr>
          <p:cNvPr id="2" name="TextBox 1">
            <a:extLst>
              <a:ext uri="{FF2B5EF4-FFF2-40B4-BE49-F238E27FC236}">
                <a16:creationId xmlns:a16="http://schemas.microsoft.com/office/drawing/2014/main" id="{47AC9646-08AB-2A40-4B8B-09D75704C2E8}"/>
              </a:ext>
            </a:extLst>
          </p:cNvPr>
          <p:cNvSpPr txBox="1"/>
          <p:nvPr/>
        </p:nvSpPr>
        <p:spPr>
          <a:xfrm>
            <a:off x="466905" y="3155387"/>
            <a:ext cx="2440110" cy="522031"/>
          </a:xfrm>
          <a:prstGeom prst="rect">
            <a:avLst/>
          </a:prstGeom>
          <a:solidFill>
            <a:srgbClr val="00B0F0"/>
          </a:solidFill>
          <a:ln w="28575">
            <a:noFill/>
          </a:ln>
        </p:spPr>
        <p:txBody>
          <a:bodyPr wrap="square" anchor="t" anchorCtr="0">
            <a:noAutofit/>
          </a:bodyPr>
          <a:lstStyle/>
          <a:p>
            <a:pPr marL="0" indent="0" algn="ctr">
              <a:lnSpc>
                <a:spcPct val="110000"/>
              </a:lnSpc>
              <a:spcBef>
                <a:spcPts val="0"/>
              </a:spcBef>
              <a:buNone/>
            </a:pPr>
            <a:r>
              <a:rPr lang="en-GB" sz="2800" b="1" dirty="0">
                <a:solidFill>
                  <a:schemeClr val="bg1"/>
                </a:solidFill>
              </a:rPr>
              <a:t>Provincial</a:t>
            </a:r>
          </a:p>
        </p:txBody>
      </p:sp>
      <p:sp>
        <p:nvSpPr>
          <p:cNvPr id="3" name="TextBox 2">
            <a:extLst>
              <a:ext uri="{FF2B5EF4-FFF2-40B4-BE49-F238E27FC236}">
                <a16:creationId xmlns:a16="http://schemas.microsoft.com/office/drawing/2014/main" id="{A9F51EBF-BE48-E301-8612-5DF465A93D23}"/>
              </a:ext>
            </a:extLst>
          </p:cNvPr>
          <p:cNvSpPr txBox="1"/>
          <p:nvPr/>
        </p:nvSpPr>
        <p:spPr>
          <a:xfrm>
            <a:off x="466905" y="3781960"/>
            <a:ext cx="2440110" cy="522031"/>
          </a:xfrm>
          <a:prstGeom prst="rect">
            <a:avLst/>
          </a:prstGeom>
          <a:solidFill>
            <a:srgbClr val="00B0F0"/>
          </a:solidFill>
          <a:ln w="28575">
            <a:noFill/>
          </a:ln>
        </p:spPr>
        <p:txBody>
          <a:bodyPr wrap="square" anchor="t" anchorCtr="0">
            <a:noAutofit/>
          </a:bodyPr>
          <a:lstStyle/>
          <a:p>
            <a:pPr marL="0" indent="0" algn="ctr">
              <a:lnSpc>
                <a:spcPct val="110000"/>
              </a:lnSpc>
              <a:spcBef>
                <a:spcPts val="0"/>
              </a:spcBef>
              <a:buNone/>
            </a:pPr>
            <a:r>
              <a:rPr lang="en-GB" sz="2800" b="1" dirty="0">
                <a:solidFill>
                  <a:schemeClr val="bg1"/>
                </a:solidFill>
              </a:rPr>
              <a:t>Municipal</a:t>
            </a:r>
          </a:p>
        </p:txBody>
      </p:sp>
      <p:sp>
        <p:nvSpPr>
          <p:cNvPr id="4" name="TextBox 3">
            <a:extLst>
              <a:ext uri="{FF2B5EF4-FFF2-40B4-BE49-F238E27FC236}">
                <a16:creationId xmlns:a16="http://schemas.microsoft.com/office/drawing/2014/main" id="{985CF2E4-6C9E-7AE0-ABBC-0430C6C29DA0}"/>
              </a:ext>
            </a:extLst>
          </p:cNvPr>
          <p:cNvSpPr txBox="1"/>
          <p:nvPr/>
        </p:nvSpPr>
        <p:spPr>
          <a:xfrm>
            <a:off x="466905" y="1903115"/>
            <a:ext cx="2440110" cy="522031"/>
          </a:xfrm>
          <a:prstGeom prst="rect">
            <a:avLst/>
          </a:prstGeom>
          <a:solidFill>
            <a:srgbClr val="00B0F0"/>
          </a:solidFill>
          <a:ln w="28575">
            <a:noFill/>
          </a:ln>
        </p:spPr>
        <p:txBody>
          <a:bodyPr wrap="square" anchor="t" anchorCtr="0">
            <a:noAutofit/>
          </a:bodyPr>
          <a:lstStyle/>
          <a:p>
            <a:pPr marL="0" indent="0" algn="ctr">
              <a:lnSpc>
                <a:spcPct val="110000"/>
              </a:lnSpc>
              <a:spcBef>
                <a:spcPts val="0"/>
              </a:spcBef>
              <a:buNone/>
            </a:pPr>
            <a:r>
              <a:rPr lang="en-GB" sz="2800" b="1" dirty="0">
                <a:solidFill>
                  <a:schemeClr val="bg1"/>
                </a:solidFill>
              </a:rPr>
              <a:t>UN SDGs</a:t>
            </a:r>
          </a:p>
        </p:txBody>
      </p:sp>
      <p:sp>
        <p:nvSpPr>
          <p:cNvPr id="5" name="Content Placeholder 2">
            <a:extLst>
              <a:ext uri="{FF2B5EF4-FFF2-40B4-BE49-F238E27FC236}">
                <a16:creationId xmlns:a16="http://schemas.microsoft.com/office/drawing/2014/main" id="{2095F684-9A96-36A3-1F4A-13B75E1DFC65}"/>
              </a:ext>
            </a:extLst>
          </p:cNvPr>
          <p:cNvSpPr txBox="1">
            <a:spLocks/>
          </p:cNvSpPr>
          <p:nvPr/>
        </p:nvSpPr>
        <p:spPr bwMode="auto">
          <a:xfrm>
            <a:off x="466905" y="5472077"/>
            <a:ext cx="2440110" cy="898058"/>
          </a:xfrm>
          <a:prstGeom prst="rect">
            <a:avLst/>
          </a:prstGeom>
          <a:solidFill>
            <a:srgbClr val="FF9900"/>
          </a:solidFill>
          <a:ln w="28575">
            <a:noFill/>
          </a:ln>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GB" b="1" dirty="0">
                <a:solidFill>
                  <a:schemeClr val="bg1"/>
                </a:solidFill>
                <a:latin typeface="+mn-lt"/>
              </a:rPr>
              <a:t>Contracts/ Frameworks </a:t>
            </a:r>
          </a:p>
        </p:txBody>
      </p:sp>
      <p:sp>
        <p:nvSpPr>
          <p:cNvPr id="6" name="Content Placeholder 2">
            <a:extLst>
              <a:ext uri="{FF2B5EF4-FFF2-40B4-BE49-F238E27FC236}">
                <a16:creationId xmlns:a16="http://schemas.microsoft.com/office/drawing/2014/main" id="{FDB53A0D-5F89-BE8E-E175-C1C1C89E6C54}"/>
              </a:ext>
            </a:extLst>
          </p:cNvPr>
          <p:cNvSpPr txBox="1">
            <a:spLocks/>
          </p:cNvSpPr>
          <p:nvPr/>
        </p:nvSpPr>
        <p:spPr bwMode="auto">
          <a:xfrm>
            <a:off x="3946232" y="2437629"/>
            <a:ext cx="3999316" cy="704719"/>
          </a:xfrm>
          <a:prstGeom prst="rect">
            <a:avLst/>
          </a:prstGeom>
          <a:solidFill>
            <a:srgbClr val="21C5FF"/>
          </a:solidFill>
          <a:ln w="28575">
            <a:noFill/>
          </a:ln>
        </p:spPr>
        <p:txBody>
          <a:bodyPr vert="horz" wrap="square" lIns="91440" tIns="45720" rIns="91440" bIns="45720" numCol="1" anchor="ctr"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2000" b="1" dirty="0">
                <a:solidFill>
                  <a:schemeClr val="bg1"/>
                </a:solidFill>
                <a:latin typeface="+mn-lt"/>
              </a:rPr>
              <a:t>Action Plan for the Canada-wide Strategy for Zero Plastic Waste</a:t>
            </a:r>
            <a:endParaRPr lang="en-GB" sz="2000" b="1" dirty="0">
              <a:solidFill>
                <a:schemeClr val="bg1"/>
              </a:solidFill>
              <a:latin typeface="+mn-lt"/>
            </a:endParaRPr>
          </a:p>
        </p:txBody>
      </p:sp>
      <p:cxnSp>
        <p:nvCxnSpPr>
          <p:cNvPr id="10" name="Straight Connector 9">
            <a:extLst>
              <a:ext uri="{FF2B5EF4-FFF2-40B4-BE49-F238E27FC236}">
                <a16:creationId xmlns:a16="http://schemas.microsoft.com/office/drawing/2014/main" id="{3A7C3A94-6F94-14D5-DE04-BE5CD7CADDFE}"/>
              </a:ext>
            </a:extLst>
          </p:cNvPr>
          <p:cNvCxnSpPr>
            <a:stCxn id="4" idx="2"/>
            <a:endCxn id="22" idx="0"/>
          </p:cNvCxnSpPr>
          <p:nvPr/>
        </p:nvCxnSpPr>
        <p:spPr>
          <a:xfrm>
            <a:off x="1686960" y="2425146"/>
            <a:ext cx="0" cy="1038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1875651-77C5-BDBB-2816-F89ED78366DE}"/>
              </a:ext>
            </a:extLst>
          </p:cNvPr>
          <p:cNvCxnSpPr>
            <a:stCxn id="22" idx="2"/>
            <a:endCxn id="2" idx="0"/>
          </p:cNvCxnSpPr>
          <p:nvPr/>
        </p:nvCxnSpPr>
        <p:spPr>
          <a:xfrm>
            <a:off x="1686960" y="3051004"/>
            <a:ext cx="0" cy="10438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891168-3BF7-89C1-9205-124DF99356A9}"/>
              </a:ext>
            </a:extLst>
          </p:cNvPr>
          <p:cNvCxnSpPr>
            <a:stCxn id="2" idx="2"/>
            <a:endCxn id="3" idx="0"/>
          </p:cNvCxnSpPr>
          <p:nvPr/>
        </p:nvCxnSpPr>
        <p:spPr>
          <a:xfrm>
            <a:off x="1686960" y="3677418"/>
            <a:ext cx="0" cy="10454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9D79789-4D8E-6143-E513-DC998EEC5E38}"/>
              </a:ext>
            </a:extLst>
          </p:cNvPr>
          <p:cNvCxnSpPr>
            <a:stCxn id="3" idx="2"/>
            <a:endCxn id="12" idx="0"/>
          </p:cNvCxnSpPr>
          <p:nvPr/>
        </p:nvCxnSpPr>
        <p:spPr>
          <a:xfrm>
            <a:off x="1686960" y="4303991"/>
            <a:ext cx="0" cy="103206"/>
          </a:xfrm>
          <a:prstGeom prst="line">
            <a:avLst/>
          </a:prstGeom>
          <a:ln w="28575">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35CFE62-3E6A-6641-D359-9B2EB13338DA}"/>
              </a:ext>
            </a:extLst>
          </p:cNvPr>
          <p:cNvCxnSpPr>
            <a:stCxn id="12" idx="2"/>
            <a:endCxn id="5" idx="0"/>
          </p:cNvCxnSpPr>
          <p:nvPr/>
        </p:nvCxnSpPr>
        <p:spPr>
          <a:xfrm>
            <a:off x="1686960" y="5364106"/>
            <a:ext cx="0" cy="107971"/>
          </a:xfrm>
          <a:prstGeom prst="line">
            <a:avLst/>
          </a:prstGeom>
          <a:ln w="28575">
            <a:solidFill>
              <a:srgbClr val="FF9900"/>
            </a:solidFill>
          </a:ln>
        </p:spPr>
        <p:style>
          <a:lnRef idx="1">
            <a:schemeClr val="accent1"/>
          </a:lnRef>
          <a:fillRef idx="0">
            <a:schemeClr val="accent1"/>
          </a:fillRef>
          <a:effectRef idx="0">
            <a:schemeClr val="accent1"/>
          </a:effectRef>
          <a:fontRef idx="minor">
            <a:schemeClr val="tx1"/>
          </a:fontRef>
        </p:style>
      </p:cxnSp>
      <p:sp>
        <p:nvSpPr>
          <p:cNvPr id="56" name="Content Placeholder 2">
            <a:extLst>
              <a:ext uri="{FF2B5EF4-FFF2-40B4-BE49-F238E27FC236}">
                <a16:creationId xmlns:a16="http://schemas.microsoft.com/office/drawing/2014/main" id="{CA6816B6-1B03-9AF1-E562-FAFCCB6A3577}"/>
              </a:ext>
            </a:extLst>
          </p:cNvPr>
          <p:cNvSpPr txBox="1">
            <a:spLocks/>
          </p:cNvSpPr>
          <p:nvPr/>
        </p:nvSpPr>
        <p:spPr bwMode="auto">
          <a:xfrm>
            <a:off x="3946232" y="5568746"/>
            <a:ext cx="3999316" cy="704719"/>
          </a:xfrm>
          <a:prstGeom prst="rect">
            <a:avLst/>
          </a:prstGeom>
          <a:solidFill>
            <a:srgbClr val="FFA521"/>
          </a:solidFill>
          <a:ln w="28575">
            <a:noFill/>
          </a:ln>
        </p:spPr>
        <p:txBody>
          <a:bodyPr vert="horz" wrap="square" lIns="91440" tIns="45720" rIns="91440" bIns="45720" numCol="1" anchor="ctr"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2000" b="1" dirty="0">
                <a:solidFill>
                  <a:schemeClr val="bg1"/>
                </a:solidFill>
                <a:latin typeface="+mn-lt"/>
              </a:rPr>
              <a:t>Relevant and proportionate requirements</a:t>
            </a:r>
            <a:endParaRPr lang="en-GB" sz="2000" b="1" dirty="0">
              <a:solidFill>
                <a:schemeClr val="bg1"/>
              </a:solidFill>
              <a:latin typeface="+mn-lt"/>
            </a:endParaRPr>
          </a:p>
        </p:txBody>
      </p:sp>
      <p:sp>
        <p:nvSpPr>
          <p:cNvPr id="58" name="Content Placeholder 2">
            <a:extLst>
              <a:ext uri="{FF2B5EF4-FFF2-40B4-BE49-F238E27FC236}">
                <a16:creationId xmlns:a16="http://schemas.microsoft.com/office/drawing/2014/main" id="{8569D5A5-9F00-DCCA-90B4-BC431BA2988A}"/>
              </a:ext>
            </a:extLst>
          </p:cNvPr>
          <p:cNvSpPr txBox="1">
            <a:spLocks/>
          </p:cNvSpPr>
          <p:nvPr/>
        </p:nvSpPr>
        <p:spPr bwMode="auto">
          <a:xfrm>
            <a:off x="3946232" y="3385733"/>
            <a:ext cx="3999316" cy="704719"/>
          </a:xfrm>
          <a:prstGeom prst="rect">
            <a:avLst/>
          </a:prstGeom>
          <a:solidFill>
            <a:srgbClr val="21C5FF"/>
          </a:solidFill>
          <a:ln w="28575">
            <a:noFill/>
          </a:ln>
        </p:spPr>
        <p:txBody>
          <a:bodyPr vert="horz" wrap="square" lIns="91440" tIns="45720" rIns="91440" bIns="45720" numCol="1" anchor="ctr"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2000" b="1" dirty="0">
                <a:solidFill>
                  <a:schemeClr val="bg1"/>
                </a:solidFill>
                <a:latin typeface="+mn-lt"/>
              </a:rPr>
              <a:t>Organizational economic, social and environmental objectives</a:t>
            </a:r>
            <a:endParaRPr lang="en-GB" sz="2000" b="1" dirty="0">
              <a:solidFill>
                <a:schemeClr val="bg1"/>
              </a:solidFill>
              <a:latin typeface="+mn-lt"/>
            </a:endParaRPr>
          </a:p>
        </p:txBody>
      </p:sp>
      <p:cxnSp>
        <p:nvCxnSpPr>
          <p:cNvPr id="60" name="Straight Connector 59">
            <a:extLst>
              <a:ext uri="{FF2B5EF4-FFF2-40B4-BE49-F238E27FC236}">
                <a16:creationId xmlns:a16="http://schemas.microsoft.com/office/drawing/2014/main" id="{9A156578-38BC-5EA0-A85F-9D64462AAFD8}"/>
              </a:ext>
            </a:extLst>
          </p:cNvPr>
          <p:cNvCxnSpPr>
            <a:cxnSpLocks/>
            <a:stCxn id="22" idx="3"/>
            <a:endCxn id="6" idx="1"/>
          </p:cNvCxnSpPr>
          <p:nvPr/>
        </p:nvCxnSpPr>
        <p:spPr>
          <a:xfrm>
            <a:off x="2907015" y="2789989"/>
            <a:ext cx="1039217"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6BF847D-D3C2-1978-E739-11CA8948B9AE}"/>
              </a:ext>
            </a:extLst>
          </p:cNvPr>
          <p:cNvCxnSpPr>
            <a:cxnSpLocks/>
            <a:stCxn id="2" idx="3"/>
          </p:cNvCxnSpPr>
          <p:nvPr/>
        </p:nvCxnSpPr>
        <p:spPr>
          <a:xfrm>
            <a:off x="2907015" y="3416403"/>
            <a:ext cx="1039217" cy="31328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D3C0EC5-EC77-046D-597B-530C0BA91BF8}"/>
              </a:ext>
            </a:extLst>
          </p:cNvPr>
          <p:cNvCxnSpPr>
            <a:cxnSpLocks/>
            <a:stCxn id="5" idx="3"/>
            <a:endCxn id="56" idx="1"/>
          </p:cNvCxnSpPr>
          <p:nvPr/>
        </p:nvCxnSpPr>
        <p:spPr>
          <a:xfrm>
            <a:off x="2907015" y="5921106"/>
            <a:ext cx="1039217"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588479C-1892-C2A4-6761-57847B8F7B32}"/>
              </a:ext>
            </a:extLst>
          </p:cNvPr>
          <p:cNvCxnSpPr>
            <a:cxnSpLocks/>
            <a:stCxn id="3" idx="3"/>
            <a:endCxn id="58" idx="1"/>
          </p:cNvCxnSpPr>
          <p:nvPr/>
        </p:nvCxnSpPr>
        <p:spPr>
          <a:xfrm flipV="1">
            <a:off x="2907015" y="3738093"/>
            <a:ext cx="1039217" cy="304883"/>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8C96B1DE-417A-0EBC-AB57-203EFAA68681}"/>
              </a:ext>
            </a:extLst>
          </p:cNvPr>
          <p:cNvCxnSpPr>
            <a:cxnSpLocks/>
            <a:stCxn id="2" idx="3"/>
            <a:endCxn id="22" idx="3"/>
          </p:cNvCxnSpPr>
          <p:nvPr/>
        </p:nvCxnSpPr>
        <p:spPr>
          <a:xfrm flipV="1">
            <a:off x="2907015" y="2789989"/>
            <a:ext cx="12700" cy="626414"/>
          </a:xfrm>
          <a:prstGeom prst="bentConnector3">
            <a:avLst>
              <a:gd name="adj1" fmla="val 5240000"/>
            </a:avLst>
          </a:prstGeom>
          <a:ln w="28575">
            <a:solidFill>
              <a:srgbClr val="FF99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587AEAF6-5D29-B787-0B3A-4E75D2AB199B}"/>
              </a:ext>
            </a:extLst>
          </p:cNvPr>
          <p:cNvCxnSpPr>
            <a:cxnSpLocks/>
            <a:stCxn id="12" idx="3"/>
            <a:endCxn id="3" idx="3"/>
          </p:cNvCxnSpPr>
          <p:nvPr/>
        </p:nvCxnSpPr>
        <p:spPr>
          <a:xfrm flipV="1">
            <a:off x="2907015" y="4042976"/>
            <a:ext cx="12700" cy="842676"/>
          </a:xfrm>
          <a:prstGeom prst="bentConnector3">
            <a:avLst>
              <a:gd name="adj1" fmla="val 5240000"/>
            </a:avLst>
          </a:prstGeom>
          <a:ln w="28575">
            <a:solidFill>
              <a:srgbClr val="FF99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15B498A8-C486-E6C8-F9BB-5EF24C3EC83B}"/>
              </a:ext>
            </a:extLst>
          </p:cNvPr>
          <p:cNvCxnSpPr>
            <a:stCxn id="3" idx="3"/>
            <a:endCxn id="2" idx="3"/>
          </p:cNvCxnSpPr>
          <p:nvPr/>
        </p:nvCxnSpPr>
        <p:spPr>
          <a:xfrm flipV="1">
            <a:off x="2907015" y="3416403"/>
            <a:ext cx="12700" cy="626573"/>
          </a:xfrm>
          <a:prstGeom prst="bentConnector3">
            <a:avLst>
              <a:gd name="adj1" fmla="val 5240000"/>
            </a:avLst>
          </a:prstGeom>
          <a:ln w="28575">
            <a:solidFill>
              <a:srgbClr val="FF99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55BA7B0B-96AD-7A3D-C9D2-CFEA23454CFC}"/>
              </a:ext>
            </a:extLst>
          </p:cNvPr>
          <p:cNvCxnSpPr>
            <a:cxnSpLocks/>
            <a:stCxn id="22" idx="3"/>
            <a:endCxn id="4" idx="3"/>
          </p:cNvCxnSpPr>
          <p:nvPr/>
        </p:nvCxnSpPr>
        <p:spPr>
          <a:xfrm flipV="1">
            <a:off x="2907015" y="2164131"/>
            <a:ext cx="12700" cy="625858"/>
          </a:xfrm>
          <a:prstGeom prst="bentConnector3">
            <a:avLst>
              <a:gd name="adj1" fmla="val 5240000"/>
            </a:avLst>
          </a:prstGeom>
          <a:ln w="28575">
            <a:solidFill>
              <a:srgbClr val="FF99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5A9D6557-9D31-D7EF-FB9D-2B79E6837146}"/>
              </a:ext>
            </a:extLst>
          </p:cNvPr>
          <p:cNvSpPr txBox="1">
            <a:spLocks/>
          </p:cNvSpPr>
          <p:nvPr/>
        </p:nvSpPr>
        <p:spPr bwMode="auto">
          <a:xfrm>
            <a:off x="3946232" y="4543462"/>
            <a:ext cx="3999316" cy="704719"/>
          </a:xfrm>
          <a:prstGeom prst="rect">
            <a:avLst/>
          </a:prstGeom>
          <a:solidFill>
            <a:srgbClr val="FFA521"/>
          </a:solidFill>
          <a:ln w="28575">
            <a:noFill/>
          </a:ln>
        </p:spPr>
        <p:txBody>
          <a:bodyPr vert="horz" wrap="square" lIns="91440" tIns="45720" rIns="91440" bIns="45720" numCol="1" anchor="ctr"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2000" b="1" dirty="0">
                <a:solidFill>
                  <a:schemeClr val="bg1"/>
                </a:solidFill>
                <a:latin typeface="+mn-lt"/>
              </a:rPr>
              <a:t>Your plastics waste reduction action plan – applying circular approaches</a:t>
            </a:r>
            <a:endParaRPr lang="en-GB" sz="2000" b="1" dirty="0">
              <a:solidFill>
                <a:schemeClr val="bg1"/>
              </a:solidFill>
              <a:latin typeface="+mn-lt"/>
            </a:endParaRPr>
          </a:p>
        </p:txBody>
      </p:sp>
      <p:cxnSp>
        <p:nvCxnSpPr>
          <p:cNvPr id="11" name="Straight Connector 10">
            <a:extLst>
              <a:ext uri="{FF2B5EF4-FFF2-40B4-BE49-F238E27FC236}">
                <a16:creationId xmlns:a16="http://schemas.microsoft.com/office/drawing/2014/main" id="{B48461A0-3CC6-A3F6-42F5-F7104AA535FF}"/>
              </a:ext>
            </a:extLst>
          </p:cNvPr>
          <p:cNvCxnSpPr>
            <a:cxnSpLocks/>
            <a:stCxn id="12" idx="3"/>
            <a:endCxn id="9" idx="1"/>
          </p:cNvCxnSpPr>
          <p:nvPr/>
        </p:nvCxnSpPr>
        <p:spPr>
          <a:xfrm>
            <a:off x="2907015" y="4885652"/>
            <a:ext cx="1039217" cy="1017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8C6CF9A6-61CC-135E-05DB-AEB88D16CC54}"/>
              </a:ext>
            </a:extLst>
          </p:cNvPr>
          <p:cNvCxnSpPr>
            <a:stCxn id="5" idx="3"/>
            <a:endCxn id="12" idx="3"/>
          </p:cNvCxnSpPr>
          <p:nvPr/>
        </p:nvCxnSpPr>
        <p:spPr>
          <a:xfrm flipV="1">
            <a:off x="2907015" y="4885652"/>
            <a:ext cx="12700" cy="1035454"/>
          </a:xfrm>
          <a:prstGeom prst="bentConnector3">
            <a:avLst>
              <a:gd name="adj1" fmla="val 5240000"/>
            </a:avLst>
          </a:prstGeom>
          <a:ln w="28575">
            <a:solidFill>
              <a:srgbClr val="FF99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3145D33-2CE4-A070-EAFC-10B83380D8E4}"/>
              </a:ext>
            </a:extLst>
          </p:cNvPr>
          <p:cNvSpPr txBox="1"/>
          <p:nvPr/>
        </p:nvSpPr>
        <p:spPr>
          <a:xfrm>
            <a:off x="8069114" y="2458721"/>
            <a:ext cx="3999317" cy="3848319"/>
          </a:xfrm>
          <a:prstGeom prst="rect">
            <a:avLst/>
          </a:prstGeom>
          <a:solidFill>
            <a:schemeClr val="bg1"/>
          </a:solidFill>
          <a:ln w="25400">
            <a:solidFill>
              <a:srgbClr val="669900"/>
            </a:solidFill>
          </a:ln>
        </p:spPr>
        <p:txBody>
          <a:bodyPr wrap="square" anchor="ctr" anchorCtr="0">
            <a:noAutofit/>
          </a:bodyPr>
          <a:lstStyle/>
          <a:p>
            <a:pPr>
              <a:spcAft>
                <a:spcPts val="600"/>
              </a:spcAft>
            </a:pPr>
            <a:r>
              <a:rPr lang="en-US" sz="2000" dirty="0"/>
              <a:t>Enabling mechanism to support the transition to a circular economy, including reducing plastics waste.</a:t>
            </a:r>
          </a:p>
          <a:p>
            <a:pPr>
              <a:spcAft>
                <a:spcPts val="600"/>
              </a:spcAft>
            </a:pPr>
            <a:r>
              <a:rPr lang="en-US" sz="2000" dirty="0" err="1"/>
              <a:t>Mobilising</a:t>
            </a:r>
            <a:r>
              <a:rPr lang="en-US" sz="2000" dirty="0"/>
              <a:t> procurement and supply chains to: </a:t>
            </a:r>
          </a:p>
          <a:p>
            <a:pPr marL="269875" indent="-269875">
              <a:spcAft>
                <a:spcPts val="600"/>
              </a:spcAft>
              <a:buFont typeface="Wingdings" panose="05000000000000000000" pitchFamily="2" charset="2"/>
              <a:buChar char="§"/>
            </a:pPr>
            <a:r>
              <a:rPr lang="en-US" sz="2000" dirty="0" err="1"/>
              <a:t>maximise</a:t>
            </a:r>
            <a:r>
              <a:rPr lang="en-US" sz="2000" dirty="0"/>
              <a:t> the lifespan and value of materials, products and assets, and</a:t>
            </a:r>
          </a:p>
          <a:p>
            <a:pPr marL="269875" indent="-269875">
              <a:spcAft>
                <a:spcPts val="600"/>
              </a:spcAft>
              <a:buFont typeface="Wingdings" panose="05000000000000000000" pitchFamily="2" charset="2"/>
              <a:buChar char="§"/>
            </a:pPr>
            <a:r>
              <a:rPr lang="en-US" sz="2000" dirty="0"/>
              <a:t>realize the environmental, economic and social improvement all levels of government seek.</a:t>
            </a:r>
            <a:endParaRPr lang="en-US" sz="1050" dirty="0"/>
          </a:p>
        </p:txBody>
      </p:sp>
      <p:sp>
        <p:nvSpPr>
          <p:cNvPr id="13" name="Rectangle 12">
            <a:extLst>
              <a:ext uri="{FF2B5EF4-FFF2-40B4-BE49-F238E27FC236}">
                <a16:creationId xmlns:a16="http://schemas.microsoft.com/office/drawing/2014/main" id="{5AA1FF38-F0B3-0333-BC3A-23E9149AC318}"/>
              </a:ext>
            </a:extLst>
          </p:cNvPr>
          <p:cNvSpPr/>
          <p:nvPr/>
        </p:nvSpPr>
        <p:spPr>
          <a:xfrm>
            <a:off x="-624954" y="138254"/>
            <a:ext cx="464024" cy="453741"/>
          </a:xfrm>
          <a:prstGeom prst="rect">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5636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25277CC-2FB6-5243-9876-FF1A4522D986}"/>
              </a:ext>
            </a:extLst>
          </p:cNvPr>
          <p:cNvSpPr txBox="1"/>
          <p:nvPr/>
        </p:nvSpPr>
        <p:spPr>
          <a:xfrm>
            <a:off x="2199223" y="2226112"/>
            <a:ext cx="8139732" cy="707886"/>
          </a:xfrm>
          <a:prstGeom prst="rect">
            <a:avLst/>
          </a:prstGeom>
          <a:noFill/>
        </p:spPr>
        <p:txBody>
          <a:bodyPr wrap="square">
            <a:spAutoFit/>
          </a:bodyPr>
          <a:lstStyle/>
          <a:p>
            <a:r>
              <a:rPr lang="en-US" sz="2000" b="1" dirty="0">
                <a:solidFill>
                  <a:srgbClr val="000000"/>
                </a:solidFill>
              </a:rPr>
              <a:t>SET AMBITIONS </a:t>
            </a:r>
            <a:r>
              <a:rPr lang="en-US" sz="2000" dirty="0">
                <a:solidFill>
                  <a:srgbClr val="000000"/>
                </a:solidFill>
              </a:rPr>
              <a:t>- policy objective, targets and buy-in to circular approach; focus on priorities.</a:t>
            </a:r>
            <a:endParaRPr lang="en-US" sz="1050" dirty="0">
              <a:solidFill>
                <a:prstClr val="black"/>
              </a:solidFill>
              <a:latin typeface="Microsoft Sans Serif" panose="020B0604020202020204" pitchFamily="34" charset="0"/>
            </a:endParaRPr>
          </a:p>
        </p:txBody>
      </p:sp>
      <p:sp>
        <p:nvSpPr>
          <p:cNvPr id="7" name="TextBox 6">
            <a:extLst>
              <a:ext uri="{FF2B5EF4-FFF2-40B4-BE49-F238E27FC236}">
                <a16:creationId xmlns:a16="http://schemas.microsoft.com/office/drawing/2014/main" id="{2CF79A0E-9620-3BCD-0743-590132CE3336}"/>
              </a:ext>
            </a:extLst>
          </p:cNvPr>
          <p:cNvSpPr txBox="1"/>
          <p:nvPr/>
        </p:nvSpPr>
        <p:spPr>
          <a:xfrm>
            <a:off x="2209257" y="3247414"/>
            <a:ext cx="8129698" cy="707886"/>
          </a:xfrm>
          <a:prstGeom prst="rect">
            <a:avLst/>
          </a:prstGeom>
          <a:noFill/>
        </p:spPr>
        <p:txBody>
          <a:bodyPr wrap="square">
            <a:spAutoFit/>
          </a:bodyPr>
          <a:lstStyle/>
          <a:p>
            <a:r>
              <a:rPr lang="en-US" sz="2000" b="1" dirty="0">
                <a:solidFill>
                  <a:srgbClr val="000000"/>
                </a:solidFill>
              </a:rPr>
              <a:t>CONSIDER ALTERNATIVES </a:t>
            </a:r>
            <a:r>
              <a:rPr lang="en-US" sz="2000" dirty="0">
                <a:solidFill>
                  <a:srgbClr val="000000"/>
                </a:solidFill>
              </a:rPr>
              <a:t>- Be prepared to consider alternatives to business as usual – asking ‘Why?’</a:t>
            </a:r>
            <a:endParaRPr lang="en-US" sz="1050" dirty="0">
              <a:solidFill>
                <a:prstClr val="black"/>
              </a:solidFill>
              <a:latin typeface="Microsoft Sans Serif" panose="020B0604020202020204" pitchFamily="34" charset="0"/>
            </a:endParaRPr>
          </a:p>
        </p:txBody>
      </p:sp>
      <p:sp>
        <p:nvSpPr>
          <p:cNvPr id="9" name="TextBox 8">
            <a:extLst>
              <a:ext uri="{FF2B5EF4-FFF2-40B4-BE49-F238E27FC236}">
                <a16:creationId xmlns:a16="http://schemas.microsoft.com/office/drawing/2014/main" id="{7F7E303B-4780-849C-E070-48D7A29C097B}"/>
              </a:ext>
            </a:extLst>
          </p:cNvPr>
          <p:cNvSpPr txBox="1"/>
          <p:nvPr/>
        </p:nvSpPr>
        <p:spPr>
          <a:xfrm>
            <a:off x="2199223" y="4530332"/>
            <a:ext cx="8139732" cy="400110"/>
          </a:xfrm>
          <a:prstGeom prst="rect">
            <a:avLst/>
          </a:prstGeom>
          <a:noFill/>
        </p:spPr>
        <p:txBody>
          <a:bodyPr wrap="square">
            <a:spAutoFit/>
          </a:bodyPr>
          <a:lstStyle/>
          <a:p>
            <a:r>
              <a:rPr lang="en-US" sz="2000" b="1" dirty="0">
                <a:solidFill>
                  <a:srgbClr val="000000"/>
                </a:solidFill>
              </a:rPr>
              <a:t>START EARLY </a:t>
            </a:r>
            <a:r>
              <a:rPr lang="en-US" sz="2000" dirty="0">
                <a:solidFill>
                  <a:srgbClr val="000000"/>
                </a:solidFill>
              </a:rPr>
              <a:t>- Make the right choices early on in the procurement process.</a:t>
            </a:r>
            <a:endParaRPr lang="en-US" sz="1050" dirty="0">
              <a:solidFill>
                <a:prstClr val="black"/>
              </a:solidFill>
              <a:latin typeface="Microsoft Sans Serif" panose="020B0604020202020204" pitchFamily="34" charset="0"/>
            </a:endParaRPr>
          </a:p>
        </p:txBody>
      </p:sp>
      <p:sp>
        <p:nvSpPr>
          <p:cNvPr id="11" name="TextBox 10">
            <a:extLst>
              <a:ext uri="{FF2B5EF4-FFF2-40B4-BE49-F238E27FC236}">
                <a16:creationId xmlns:a16="http://schemas.microsoft.com/office/drawing/2014/main" id="{EFB8A9B7-C126-7A47-3046-D6B1C00574F3}"/>
              </a:ext>
            </a:extLst>
          </p:cNvPr>
          <p:cNvSpPr txBox="1"/>
          <p:nvPr/>
        </p:nvSpPr>
        <p:spPr>
          <a:xfrm>
            <a:off x="2199223" y="5718633"/>
            <a:ext cx="6519972" cy="707886"/>
          </a:xfrm>
          <a:prstGeom prst="rect">
            <a:avLst/>
          </a:prstGeom>
          <a:noFill/>
        </p:spPr>
        <p:txBody>
          <a:bodyPr wrap="square">
            <a:spAutoFit/>
          </a:bodyPr>
          <a:lstStyle/>
          <a:p>
            <a:r>
              <a:rPr lang="en-US" sz="2000" b="1" dirty="0">
                <a:solidFill>
                  <a:srgbClr val="000000"/>
                </a:solidFill>
              </a:rPr>
              <a:t>COLLABORATION IS KEY </a:t>
            </a:r>
            <a:r>
              <a:rPr lang="en-US" sz="2000" dirty="0">
                <a:solidFill>
                  <a:srgbClr val="000000"/>
                </a:solidFill>
              </a:rPr>
              <a:t>- </a:t>
            </a:r>
            <a:r>
              <a:rPr lang="en-US" sz="2000" dirty="0" err="1">
                <a:solidFill>
                  <a:srgbClr val="000000"/>
                </a:solidFill>
              </a:rPr>
              <a:t>Maximise</a:t>
            </a:r>
            <a:r>
              <a:rPr lang="en-US" sz="2000" dirty="0">
                <a:solidFill>
                  <a:srgbClr val="000000"/>
                </a:solidFill>
              </a:rPr>
              <a:t> opportunities by collaborating internally, with markets and peers.</a:t>
            </a:r>
            <a:endParaRPr lang="en-US" sz="1050" dirty="0">
              <a:solidFill>
                <a:prstClr val="black"/>
              </a:solidFill>
              <a:latin typeface="Microsoft Sans Serif" panose="020B0604020202020204" pitchFamily="34" charset="0"/>
            </a:endParaRPr>
          </a:p>
        </p:txBody>
      </p:sp>
      <p:pic>
        <p:nvPicPr>
          <p:cNvPr id="13" name="object 16">
            <a:extLst>
              <a:ext uri="{FF2B5EF4-FFF2-40B4-BE49-F238E27FC236}">
                <a16:creationId xmlns:a16="http://schemas.microsoft.com/office/drawing/2014/main" id="{0EC17FED-1DC1-5BA2-7D06-8F1684FC8C5F}"/>
              </a:ext>
            </a:extLst>
          </p:cNvPr>
          <p:cNvPicPr/>
          <p:nvPr/>
        </p:nvPicPr>
        <p:blipFill>
          <a:blip r:embed="rId3" cstate="email">
            <a:extLst>
              <a:ext uri="{28A0092B-C50C-407E-A947-70E740481C1C}">
                <a14:useLocalDpi xmlns:a14="http://schemas.microsoft.com/office/drawing/2010/main" val="0"/>
              </a:ext>
            </a:extLst>
          </a:blip>
          <a:stretch>
            <a:fillRect/>
          </a:stretch>
        </p:blipFill>
        <p:spPr>
          <a:xfrm rot="5400000" flipH="1">
            <a:off x="3053120" y="-501589"/>
            <a:ext cx="45719" cy="4425985"/>
          </a:xfrm>
          <a:prstGeom prst="rect">
            <a:avLst/>
          </a:prstGeom>
        </p:spPr>
      </p:pic>
      <p:sp>
        <p:nvSpPr>
          <p:cNvPr id="14" name="TextBox 13">
            <a:extLst>
              <a:ext uri="{FF2B5EF4-FFF2-40B4-BE49-F238E27FC236}">
                <a16:creationId xmlns:a16="http://schemas.microsoft.com/office/drawing/2014/main" id="{447D1038-931D-AB7E-F0DC-01335096FF0E}"/>
              </a:ext>
            </a:extLst>
          </p:cNvPr>
          <p:cNvSpPr txBox="1"/>
          <p:nvPr/>
        </p:nvSpPr>
        <p:spPr>
          <a:xfrm>
            <a:off x="788279" y="1107869"/>
            <a:ext cx="10247584" cy="584775"/>
          </a:xfrm>
          <a:prstGeom prst="rect">
            <a:avLst/>
          </a:prstGeom>
          <a:noFill/>
        </p:spPr>
        <p:txBody>
          <a:bodyPr wrap="square">
            <a:spAutoFit/>
          </a:bodyPr>
          <a:lstStyle/>
          <a:p>
            <a:r>
              <a:rPr lang="en-US" sz="3200" dirty="0">
                <a:solidFill>
                  <a:schemeClr val="accent5">
                    <a:lumMod val="75000"/>
                  </a:schemeClr>
                </a:solidFill>
                <a:latin typeface="Abadi" panose="020B0604020104020204" pitchFamily="34" charset="0"/>
              </a:rPr>
              <a:t>Key success factors</a:t>
            </a:r>
          </a:p>
        </p:txBody>
      </p:sp>
      <p:pic>
        <p:nvPicPr>
          <p:cNvPr id="15" name="object 2">
            <a:extLst>
              <a:ext uri="{FF2B5EF4-FFF2-40B4-BE49-F238E27FC236}">
                <a16:creationId xmlns:a16="http://schemas.microsoft.com/office/drawing/2014/main" id="{BCCF1DE3-FBC4-62C9-EEB6-A6AA03E5F986}"/>
              </a:ext>
            </a:extLst>
          </p:cNvPr>
          <p:cNvPicPr/>
          <p:nvPr/>
        </p:nvPicPr>
        <p:blipFill>
          <a:blip r:embed="rId4" cstate="print">
            <a:extLst>
              <a:ext uri="{28A0092B-C50C-407E-A947-70E740481C1C}">
                <a14:useLocalDpi xmlns:a14="http://schemas.microsoft.com/office/drawing/2010/main" val="0"/>
              </a:ext>
            </a:extLst>
          </a:blip>
          <a:stretch>
            <a:fillRect/>
          </a:stretch>
        </p:blipFill>
        <p:spPr>
          <a:xfrm rot="10800000">
            <a:off x="-1" y="-51748"/>
            <a:ext cx="12192000" cy="1266825"/>
          </a:xfrm>
          <a:prstGeom prst="rect">
            <a:avLst/>
          </a:prstGeom>
        </p:spPr>
      </p:pic>
      <p:pic>
        <p:nvPicPr>
          <p:cNvPr id="23" name="Picture 22" descr="Icon&#10;&#10;Description automatically generated">
            <a:extLst>
              <a:ext uri="{FF2B5EF4-FFF2-40B4-BE49-F238E27FC236}">
                <a16:creationId xmlns:a16="http://schemas.microsoft.com/office/drawing/2014/main" id="{0CD5A19C-C84F-9445-C9E2-F152C57DDAC5}"/>
              </a:ext>
            </a:extLst>
          </p:cNvPr>
          <p:cNvPicPr>
            <a:picLocks noChangeAspect="1"/>
          </p:cNvPicPr>
          <p:nvPr/>
        </p:nvPicPr>
        <p:blipFill>
          <a:blip r:embed="rId5" cstate="email">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863076" y="2109233"/>
            <a:ext cx="838275" cy="830791"/>
          </a:xfrm>
          <a:prstGeom prst="rect">
            <a:avLst/>
          </a:prstGeom>
        </p:spPr>
      </p:pic>
      <p:pic>
        <p:nvPicPr>
          <p:cNvPr id="25" name="Picture 24" descr="A picture containing text, clock, clipart&#10;&#10;Description automatically generated">
            <a:extLst>
              <a:ext uri="{FF2B5EF4-FFF2-40B4-BE49-F238E27FC236}">
                <a16:creationId xmlns:a16="http://schemas.microsoft.com/office/drawing/2014/main" id="{D6B99FAA-A7D9-678A-DF97-FDFABF823CFD}"/>
              </a:ext>
            </a:extLst>
          </p:cNvPr>
          <p:cNvPicPr>
            <a:picLocks noChangeAspect="1"/>
          </p:cNvPicPr>
          <p:nvPr/>
        </p:nvPicPr>
        <p:blipFill>
          <a:blip r:embed="rId7" cstate="email">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a:off x="994249" y="3157922"/>
            <a:ext cx="838275" cy="886871"/>
          </a:xfrm>
          <a:prstGeom prst="rect">
            <a:avLst/>
          </a:prstGeom>
        </p:spPr>
      </p:pic>
      <p:pic>
        <p:nvPicPr>
          <p:cNvPr id="27" name="Picture 26" descr="Icon&#10;&#10;Description automatically generated">
            <a:extLst>
              <a:ext uri="{FF2B5EF4-FFF2-40B4-BE49-F238E27FC236}">
                <a16:creationId xmlns:a16="http://schemas.microsoft.com/office/drawing/2014/main" id="{DBAD1F3F-01BC-2E6A-C304-E4C5461F2B24}"/>
              </a:ext>
            </a:extLst>
          </p:cNvPr>
          <p:cNvPicPr>
            <a:picLocks noChangeAspect="1"/>
          </p:cNvPicPr>
          <p:nvPr/>
        </p:nvPicPr>
        <p:blipFill>
          <a:blip r:embed="rId9" cstate="email">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val="0"/>
              </a:ext>
            </a:extLst>
          </a:blip>
          <a:stretch>
            <a:fillRect/>
          </a:stretch>
        </p:blipFill>
        <p:spPr>
          <a:xfrm>
            <a:off x="994248" y="4316685"/>
            <a:ext cx="984938" cy="993725"/>
          </a:xfrm>
          <a:prstGeom prst="rect">
            <a:avLst/>
          </a:prstGeom>
        </p:spPr>
      </p:pic>
      <p:pic>
        <p:nvPicPr>
          <p:cNvPr id="29" name="Picture 28" descr="Icon&#10;&#10;Description automatically generated">
            <a:extLst>
              <a:ext uri="{FF2B5EF4-FFF2-40B4-BE49-F238E27FC236}">
                <a16:creationId xmlns:a16="http://schemas.microsoft.com/office/drawing/2014/main" id="{14B6E756-24AE-4853-43F7-A386C698053D}"/>
              </a:ext>
            </a:extLst>
          </p:cNvPr>
          <p:cNvPicPr>
            <a:picLocks noChangeAspect="1"/>
          </p:cNvPicPr>
          <p:nvPr/>
        </p:nvPicPr>
        <p:blipFill>
          <a:blip r:embed="rId11" cstate="email">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tretch>
            <a:fillRect/>
          </a:stretch>
        </p:blipFill>
        <p:spPr>
          <a:xfrm>
            <a:off x="958163" y="5507089"/>
            <a:ext cx="1057109" cy="989455"/>
          </a:xfrm>
          <a:prstGeom prst="rect">
            <a:avLst/>
          </a:prstGeom>
        </p:spPr>
      </p:pic>
      <p:pic>
        <p:nvPicPr>
          <p:cNvPr id="17" name="Picture 16" descr="Logo">
            <a:extLst>
              <a:ext uri="{FF2B5EF4-FFF2-40B4-BE49-F238E27FC236}">
                <a16:creationId xmlns:a16="http://schemas.microsoft.com/office/drawing/2014/main" id="{2249871E-5E65-9754-B83B-A92E608C7E5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19195" y="5165880"/>
            <a:ext cx="3424716" cy="1671871"/>
          </a:xfrm>
          <a:prstGeom prst="rect">
            <a:avLst/>
          </a:prstGeom>
        </p:spPr>
      </p:pic>
      <p:sp>
        <p:nvSpPr>
          <p:cNvPr id="2" name="Rectangle 1">
            <a:extLst>
              <a:ext uri="{FF2B5EF4-FFF2-40B4-BE49-F238E27FC236}">
                <a16:creationId xmlns:a16="http://schemas.microsoft.com/office/drawing/2014/main" id="{09C65855-97DF-2E2A-6C9B-0EFE90E3983A}"/>
              </a:ext>
            </a:extLst>
          </p:cNvPr>
          <p:cNvSpPr/>
          <p:nvPr/>
        </p:nvSpPr>
        <p:spPr>
          <a:xfrm>
            <a:off x="-624954" y="138254"/>
            <a:ext cx="464024" cy="453741"/>
          </a:xfrm>
          <a:prstGeom prst="rect">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10790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lowchart: Connector 28">
            <a:extLst>
              <a:ext uri="{FF2B5EF4-FFF2-40B4-BE49-F238E27FC236}">
                <a16:creationId xmlns:a16="http://schemas.microsoft.com/office/drawing/2014/main" id="{3B9A1C2D-11C6-4E04-8E22-822FA1647D52}"/>
              </a:ext>
            </a:extLst>
          </p:cNvPr>
          <p:cNvSpPr/>
          <p:nvPr/>
        </p:nvSpPr>
        <p:spPr>
          <a:xfrm>
            <a:off x="8029097" y="3440024"/>
            <a:ext cx="564842" cy="498792"/>
          </a:xfrm>
          <a:prstGeom prst="flowChartConnector">
            <a:avLst/>
          </a:prstGeom>
          <a:solidFill>
            <a:schemeClr val="accent6">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8" name="Flowchart: Connector 27">
            <a:extLst>
              <a:ext uri="{FF2B5EF4-FFF2-40B4-BE49-F238E27FC236}">
                <a16:creationId xmlns:a16="http://schemas.microsoft.com/office/drawing/2014/main" id="{BD24B1C8-B980-4C88-90EE-072780454547}"/>
              </a:ext>
            </a:extLst>
          </p:cNvPr>
          <p:cNvSpPr/>
          <p:nvPr/>
        </p:nvSpPr>
        <p:spPr>
          <a:xfrm>
            <a:off x="4346650" y="3399375"/>
            <a:ext cx="564842" cy="488823"/>
          </a:xfrm>
          <a:prstGeom prst="flowChartConnector">
            <a:avLst/>
          </a:prstGeom>
          <a:solidFill>
            <a:schemeClr val="accent6">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1CF4767D-1C45-4590-9F72-E31BAF059EC6}"/>
              </a:ext>
            </a:extLst>
          </p:cNvPr>
          <p:cNvGrpSpPr/>
          <p:nvPr/>
        </p:nvGrpSpPr>
        <p:grpSpPr>
          <a:xfrm>
            <a:off x="592053" y="3370583"/>
            <a:ext cx="11167870" cy="1583303"/>
            <a:chOff x="877663" y="4338401"/>
            <a:chExt cx="11167870" cy="1583303"/>
          </a:xfrm>
        </p:grpSpPr>
        <p:grpSp>
          <p:nvGrpSpPr>
            <p:cNvPr id="13" name="Group 12">
              <a:extLst>
                <a:ext uri="{FF2B5EF4-FFF2-40B4-BE49-F238E27FC236}">
                  <a16:creationId xmlns:a16="http://schemas.microsoft.com/office/drawing/2014/main" id="{E44A1819-3EB7-40A6-90CC-73A4A3317050}"/>
                </a:ext>
              </a:extLst>
            </p:cNvPr>
            <p:cNvGrpSpPr/>
            <p:nvPr/>
          </p:nvGrpSpPr>
          <p:grpSpPr>
            <a:xfrm>
              <a:off x="877663" y="4338401"/>
              <a:ext cx="3046278" cy="1574649"/>
              <a:chOff x="1048195" y="2882614"/>
              <a:chExt cx="3046278" cy="1574649"/>
            </a:xfrm>
          </p:grpSpPr>
          <p:sp>
            <p:nvSpPr>
              <p:cNvPr id="25" name="TextBox 24">
                <a:extLst>
                  <a:ext uri="{FF2B5EF4-FFF2-40B4-BE49-F238E27FC236}">
                    <a16:creationId xmlns:a16="http://schemas.microsoft.com/office/drawing/2014/main" id="{B9D51BFB-C644-46C8-B51E-DF20EDFE7DB5}"/>
                  </a:ext>
                </a:extLst>
              </p:cNvPr>
              <p:cNvSpPr txBox="1"/>
              <p:nvPr/>
            </p:nvSpPr>
            <p:spPr>
              <a:xfrm>
                <a:off x="1676781" y="2882788"/>
                <a:ext cx="2417692" cy="444096"/>
              </a:xfrm>
              <a:prstGeom prst="rect">
                <a:avLst/>
              </a:prstGeom>
              <a:noFill/>
            </p:spPr>
            <p:txBody>
              <a:bodyPr wrap="square" rtlCol="0">
                <a:spAutoFit/>
              </a:bodyPr>
              <a:lstStyle/>
              <a:p>
                <a:pPr>
                  <a:lnSpc>
                    <a:spcPct val="140000"/>
                  </a:lnSpc>
                  <a:spcAft>
                    <a:spcPts val="1200"/>
                  </a:spcAft>
                </a:pPr>
                <a:r>
                  <a:rPr lang="en-US" dirty="0"/>
                  <a:t>Policies &amp; regulations</a:t>
                </a:r>
                <a:endParaRPr lang="en-US" sz="2200" dirty="0"/>
              </a:p>
            </p:txBody>
          </p:sp>
          <p:sp>
            <p:nvSpPr>
              <p:cNvPr id="26" name="TextBox 25">
                <a:extLst>
                  <a:ext uri="{FF2B5EF4-FFF2-40B4-BE49-F238E27FC236}">
                    <a16:creationId xmlns:a16="http://schemas.microsoft.com/office/drawing/2014/main" id="{61CD7272-2165-4657-8BB5-78207FA84A63}"/>
                  </a:ext>
                </a:extLst>
              </p:cNvPr>
              <p:cNvSpPr txBox="1"/>
              <p:nvPr/>
            </p:nvSpPr>
            <p:spPr>
              <a:xfrm>
                <a:off x="1083216" y="3718599"/>
                <a:ext cx="2663331" cy="738664"/>
              </a:xfrm>
              <a:prstGeom prst="rect">
                <a:avLst/>
              </a:prstGeom>
              <a:solidFill>
                <a:schemeClr val="accent6">
                  <a:lumMod val="20000"/>
                  <a:lumOff val="80000"/>
                  <a:alpha val="61000"/>
                </a:schemeClr>
              </a:solidFill>
            </p:spPr>
            <p:txBody>
              <a:bodyPr wrap="square" rtlCol="0">
                <a:spAutoFit/>
              </a:bodyPr>
              <a:lstStyle/>
              <a:p>
                <a:r>
                  <a:rPr lang="en-US" sz="1400" b="1" dirty="0"/>
                  <a:t>Peer-to-peer exchanges </a:t>
                </a:r>
                <a:r>
                  <a:rPr lang="en-US" sz="1400" dirty="0"/>
                  <a:t>on successful policies, best practices and their results.</a:t>
                </a:r>
              </a:p>
            </p:txBody>
          </p:sp>
          <p:sp>
            <p:nvSpPr>
              <p:cNvPr id="27" name="Flowchart: Connector 26">
                <a:extLst>
                  <a:ext uri="{FF2B5EF4-FFF2-40B4-BE49-F238E27FC236}">
                    <a16:creationId xmlns:a16="http://schemas.microsoft.com/office/drawing/2014/main" id="{94B0CE43-EBEA-4DDC-BBCF-3F284DB10644}"/>
                  </a:ext>
                </a:extLst>
              </p:cNvPr>
              <p:cNvSpPr/>
              <p:nvPr/>
            </p:nvSpPr>
            <p:spPr>
              <a:xfrm>
                <a:off x="1048195" y="2882614"/>
                <a:ext cx="564842" cy="498792"/>
              </a:xfrm>
              <a:prstGeom prst="flowChartConnector">
                <a:avLst/>
              </a:prstGeom>
              <a:solidFill>
                <a:schemeClr val="accent6">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185CEEB4-2496-4A98-8B7D-F75C6F7A9D13}"/>
                </a:ext>
              </a:extLst>
            </p:cNvPr>
            <p:cNvGrpSpPr/>
            <p:nvPr/>
          </p:nvGrpSpPr>
          <p:grpSpPr>
            <a:xfrm>
              <a:off x="4610358" y="4390812"/>
              <a:ext cx="3018054" cy="1522238"/>
              <a:chOff x="4890706" y="2879012"/>
              <a:chExt cx="3018054" cy="1522238"/>
            </a:xfrm>
          </p:grpSpPr>
          <p:sp>
            <p:nvSpPr>
              <p:cNvPr id="22" name="TextBox 21">
                <a:extLst>
                  <a:ext uri="{FF2B5EF4-FFF2-40B4-BE49-F238E27FC236}">
                    <a16:creationId xmlns:a16="http://schemas.microsoft.com/office/drawing/2014/main" id="{72C765DD-0630-4686-BFEA-C6B6F9AAEF27}"/>
                  </a:ext>
                </a:extLst>
              </p:cNvPr>
              <p:cNvSpPr txBox="1"/>
              <p:nvPr/>
            </p:nvSpPr>
            <p:spPr>
              <a:xfrm>
                <a:off x="5491068" y="2929803"/>
                <a:ext cx="2417692" cy="369332"/>
              </a:xfrm>
              <a:prstGeom prst="rect">
                <a:avLst/>
              </a:prstGeom>
              <a:noFill/>
            </p:spPr>
            <p:txBody>
              <a:bodyPr wrap="square" rtlCol="0">
                <a:spAutoFit/>
              </a:bodyPr>
              <a:lstStyle/>
              <a:p>
                <a:r>
                  <a:rPr lang="en-US" dirty="0"/>
                  <a:t>Technology knowledge</a:t>
                </a:r>
              </a:p>
            </p:txBody>
          </p:sp>
          <p:pic>
            <p:nvPicPr>
              <p:cNvPr id="23" name="Graphic 22" descr="Gears outline">
                <a:extLst>
                  <a:ext uri="{FF2B5EF4-FFF2-40B4-BE49-F238E27FC236}">
                    <a16:creationId xmlns:a16="http://schemas.microsoft.com/office/drawing/2014/main" id="{FFF0E134-0F47-47E9-B1C7-59251F389980}"/>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7126" y="2879012"/>
                <a:ext cx="480230" cy="480230"/>
              </a:xfrm>
              <a:prstGeom prst="rect">
                <a:avLst/>
              </a:prstGeom>
            </p:spPr>
          </p:pic>
          <p:sp>
            <p:nvSpPr>
              <p:cNvPr id="24" name="TextBox 23">
                <a:extLst>
                  <a:ext uri="{FF2B5EF4-FFF2-40B4-BE49-F238E27FC236}">
                    <a16:creationId xmlns:a16="http://schemas.microsoft.com/office/drawing/2014/main" id="{7D73AF17-D401-4EF5-A32E-D664BD9694DE}"/>
                  </a:ext>
                </a:extLst>
              </p:cNvPr>
              <p:cNvSpPr txBox="1"/>
              <p:nvPr/>
            </p:nvSpPr>
            <p:spPr>
              <a:xfrm>
                <a:off x="4890706" y="3662586"/>
                <a:ext cx="3018054" cy="738664"/>
              </a:xfrm>
              <a:prstGeom prst="rect">
                <a:avLst/>
              </a:prstGeom>
              <a:solidFill>
                <a:schemeClr val="accent6">
                  <a:lumMod val="20000"/>
                  <a:lumOff val="80000"/>
                  <a:alpha val="61000"/>
                </a:schemeClr>
              </a:solidFill>
            </p:spPr>
            <p:txBody>
              <a:bodyPr wrap="square" rtlCol="0">
                <a:spAutoFit/>
              </a:bodyPr>
              <a:lstStyle/>
              <a:p>
                <a:r>
                  <a:rPr lang="en-US" sz="1400" b="1" dirty="0"/>
                  <a:t>Business to business exchanges </a:t>
                </a:r>
                <a:r>
                  <a:rPr lang="en-US" sz="1400" dirty="0"/>
                  <a:t>on efficient technologies and market strategies &amp; practices at various scales.</a:t>
                </a:r>
              </a:p>
            </p:txBody>
          </p:sp>
        </p:grpSp>
        <p:grpSp>
          <p:nvGrpSpPr>
            <p:cNvPr id="15" name="Group 14">
              <a:extLst>
                <a:ext uri="{FF2B5EF4-FFF2-40B4-BE49-F238E27FC236}">
                  <a16:creationId xmlns:a16="http://schemas.microsoft.com/office/drawing/2014/main" id="{85E54F0F-F9F1-4FE5-B9EE-3AF4B0CE777F}"/>
                </a:ext>
              </a:extLst>
            </p:cNvPr>
            <p:cNvGrpSpPr/>
            <p:nvPr/>
          </p:nvGrpSpPr>
          <p:grpSpPr>
            <a:xfrm>
              <a:off x="8314707" y="4338401"/>
              <a:ext cx="3730826" cy="1583303"/>
              <a:chOff x="8543826" y="2820936"/>
              <a:chExt cx="3730826" cy="1583303"/>
            </a:xfrm>
          </p:grpSpPr>
          <p:sp>
            <p:nvSpPr>
              <p:cNvPr id="18" name="TextBox 17">
                <a:extLst>
                  <a:ext uri="{FF2B5EF4-FFF2-40B4-BE49-F238E27FC236}">
                    <a16:creationId xmlns:a16="http://schemas.microsoft.com/office/drawing/2014/main" id="{C7E971CF-2146-42C6-AFB2-3C612D3DD388}"/>
                  </a:ext>
                </a:extLst>
              </p:cNvPr>
              <p:cNvSpPr txBox="1"/>
              <p:nvPr/>
            </p:nvSpPr>
            <p:spPr>
              <a:xfrm>
                <a:off x="9358360" y="2820936"/>
                <a:ext cx="2916292" cy="646331"/>
              </a:xfrm>
              <a:prstGeom prst="rect">
                <a:avLst/>
              </a:prstGeom>
              <a:noFill/>
            </p:spPr>
            <p:txBody>
              <a:bodyPr wrap="square" rtlCol="0">
                <a:spAutoFit/>
              </a:bodyPr>
              <a:lstStyle/>
              <a:p>
                <a:r>
                  <a:rPr lang="en-US" dirty="0"/>
                  <a:t>Awareness &amp; </a:t>
                </a:r>
              </a:p>
              <a:p>
                <a:r>
                  <a:rPr lang="en-US" dirty="0"/>
                  <a:t>communication</a:t>
                </a:r>
              </a:p>
            </p:txBody>
          </p:sp>
          <p:sp>
            <p:nvSpPr>
              <p:cNvPr id="20" name="TextBox 19">
                <a:extLst>
                  <a:ext uri="{FF2B5EF4-FFF2-40B4-BE49-F238E27FC236}">
                    <a16:creationId xmlns:a16="http://schemas.microsoft.com/office/drawing/2014/main" id="{6F2D88C5-6C64-4AE8-B158-CE023A07288B}"/>
                  </a:ext>
                </a:extLst>
              </p:cNvPr>
              <p:cNvSpPr txBox="1"/>
              <p:nvPr/>
            </p:nvSpPr>
            <p:spPr>
              <a:xfrm>
                <a:off x="8543826" y="3665575"/>
                <a:ext cx="3258167" cy="738664"/>
              </a:xfrm>
              <a:prstGeom prst="rect">
                <a:avLst/>
              </a:prstGeom>
              <a:solidFill>
                <a:schemeClr val="accent6">
                  <a:lumMod val="20000"/>
                  <a:lumOff val="80000"/>
                  <a:alpha val="61000"/>
                </a:schemeClr>
              </a:solidFill>
            </p:spPr>
            <p:txBody>
              <a:bodyPr wrap="square" rtlCol="0">
                <a:spAutoFit/>
              </a:bodyPr>
              <a:lstStyle/>
              <a:p>
                <a:r>
                  <a:rPr lang="en-US" sz="1400" b="1" dirty="0"/>
                  <a:t>Expand networks </a:t>
                </a:r>
                <a:r>
                  <a:rPr lang="en-US" sz="1400" dirty="0"/>
                  <a:t>and increase exchanges with European  governments, businesses and voluntary organizations.  </a:t>
                </a:r>
              </a:p>
            </p:txBody>
          </p:sp>
          <p:pic>
            <p:nvPicPr>
              <p:cNvPr id="21" name="Graphic 20" descr="Social network outline">
                <a:extLst>
                  <a:ext uri="{FF2B5EF4-FFF2-40B4-BE49-F238E27FC236}">
                    <a16:creationId xmlns:a16="http://schemas.microsoft.com/office/drawing/2014/main" id="{37070A65-460E-4727-AE02-3ED4273A443C}"/>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49172" y="2820936"/>
                <a:ext cx="587066" cy="587066"/>
              </a:xfrm>
              <a:prstGeom prst="rect">
                <a:avLst/>
              </a:prstGeom>
            </p:spPr>
          </p:pic>
        </p:grpSp>
      </p:grpSp>
      <p:pic>
        <p:nvPicPr>
          <p:cNvPr id="16" name="Graphic 15" descr="Group brainstorm with solid fill">
            <a:extLst>
              <a:ext uri="{FF2B5EF4-FFF2-40B4-BE49-F238E27FC236}">
                <a16:creationId xmlns:a16="http://schemas.microsoft.com/office/drawing/2014/main" id="{F5896DDB-7FD1-48E8-A199-3EB5C818E579}"/>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0016" y="3328281"/>
            <a:ext cx="493450" cy="564815"/>
          </a:xfrm>
          <a:prstGeom prst="rect">
            <a:avLst/>
          </a:prstGeom>
        </p:spPr>
      </p:pic>
      <p:pic>
        <p:nvPicPr>
          <p:cNvPr id="2" name="object 2"/>
          <p:cNvPicPr>
            <a:picLocks noGrp="1" noRo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val="0"/>
              </a:ext>
            </a:extLst>
          </a:blip>
          <a:stretch>
            <a:fillRect/>
          </a:stretch>
        </p:blipFill>
        <p:spPr>
          <a:xfrm rot="10800000">
            <a:off x="-1" y="-51748"/>
            <a:ext cx="12192000" cy="1266825"/>
          </a:xfrm>
          <a:prstGeom prst="rect">
            <a:avLst/>
          </a:prstGeom>
        </p:spPr>
      </p:pic>
      <p:grpSp>
        <p:nvGrpSpPr>
          <p:cNvPr id="3" name="Group 2">
            <a:extLst>
              <a:ext uri="{FF2B5EF4-FFF2-40B4-BE49-F238E27FC236}">
                <a16:creationId xmlns:a16="http://schemas.microsoft.com/office/drawing/2014/main" id="{65C5FDC4-BE66-49F4-B4FE-846000BCA338}"/>
              </a:ext>
            </a:extLst>
          </p:cNvPr>
          <p:cNvGrpSpPr/>
          <p:nvPr/>
        </p:nvGrpSpPr>
        <p:grpSpPr>
          <a:xfrm>
            <a:off x="877663" y="1091121"/>
            <a:ext cx="6096000" cy="616711"/>
            <a:chOff x="877663" y="1175964"/>
            <a:chExt cx="6096000" cy="616711"/>
          </a:xfrm>
        </p:grpSpPr>
        <p:pic>
          <p:nvPicPr>
            <p:cNvPr id="17" name="object 16">
              <a:extLst>
                <a:ext uri="{FF2B5EF4-FFF2-40B4-BE49-F238E27FC236}">
                  <a16:creationId xmlns:a16="http://schemas.microsoft.com/office/drawing/2014/main" id="{DA375AB6-C29D-44FD-9E0F-04149CBF8970}"/>
                </a:ext>
              </a:extLst>
            </p:cNvPr>
            <p:cNvPicPr/>
            <p:nvPr/>
          </p:nvPicPr>
          <p:blipFill>
            <a:blip r:embed="rId10" cstate="email">
              <a:extLst>
                <a:ext uri="{28A0092B-C50C-407E-A947-70E740481C1C}">
                  <a14:useLocalDpi xmlns:a14="http://schemas.microsoft.com/office/drawing/2010/main" val="0"/>
                </a:ext>
              </a:extLst>
            </a:blip>
            <a:stretch>
              <a:fillRect/>
            </a:stretch>
          </p:blipFill>
          <p:spPr>
            <a:xfrm rot="5400000">
              <a:off x="3485385" y="-816112"/>
              <a:ext cx="48663" cy="5168912"/>
            </a:xfrm>
            <a:prstGeom prst="rect">
              <a:avLst/>
            </a:prstGeom>
          </p:spPr>
        </p:pic>
        <p:sp>
          <p:nvSpPr>
            <p:cNvPr id="19" name="TextBox 18">
              <a:extLst>
                <a:ext uri="{FF2B5EF4-FFF2-40B4-BE49-F238E27FC236}">
                  <a16:creationId xmlns:a16="http://schemas.microsoft.com/office/drawing/2014/main" id="{0DAACDB9-944E-4379-A1BC-E3F293552FE2}"/>
                </a:ext>
              </a:extLst>
            </p:cNvPr>
            <p:cNvSpPr txBox="1"/>
            <p:nvPr/>
          </p:nvSpPr>
          <p:spPr>
            <a:xfrm>
              <a:off x="877663" y="1175964"/>
              <a:ext cx="6096000" cy="584775"/>
            </a:xfrm>
            <a:prstGeom prst="rect">
              <a:avLst/>
            </a:prstGeom>
            <a:noFill/>
          </p:spPr>
          <p:txBody>
            <a:bodyPr wrap="square">
              <a:spAutoFit/>
            </a:bodyPr>
            <a:lstStyle/>
            <a:p>
              <a:r>
                <a:rPr lang="en-US" sz="3200" dirty="0">
                  <a:solidFill>
                    <a:schemeClr val="accent5">
                      <a:lumMod val="75000"/>
                    </a:schemeClr>
                  </a:solidFill>
                  <a:latin typeface="Abadi" panose="020B0604020104020204" pitchFamily="34" charset="0"/>
                </a:rPr>
                <a:t>EU-Canada Project objective</a:t>
              </a:r>
            </a:p>
          </p:txBody>
        </p:sp>
      </p:grpSp>
      <p:sp>
        <p:nvSpPr>
          <p:cNvPr id="8" name="TextBox 7">
            <a:extLst>
              <a:ext uri="{FF2B5EF4-FFF2-40B4-BE49-F238E27FC236}">
                <a16:creationId xmlns:a16="http://schemas.microsoft.com/office/drawing/2014/main" id="{1E301A26-172E-44C4-88BA-6AEED57FE6E5}"/>
              </a:ext>
            </a:extLst>
          </p:cNvPr>
          <p:cNvSpPr txBox="1"/>
          <p:nvPr/>
        </p:nvSpPr>
        <p:spPr>
          <a:xfrm>
            <a:off x="834501" y="1712345"/>
            <a:ext cx="10519343" cy="1288558"/>
          </a:xfrm>
          <a:prstGeom prst="rect">
            <a:avLst/>
          </a:prstGeom>
          <a:noFill/>
        </p:spPr>
        <p:txBody>
          <a:bodyPr wrap="square">
            <a:spAutoFit/>
          </a:bodyPr>
          <a:lstStyle/>
          <a:p>
            <a:pPr>
              <a:lnSpc>
                <a:spcPts val="3200"/>
              </a:lnSpc>
              <a:spcAft>
                <a:spcPts val="1200"/>
              </a:spcAft>
            </a:pPr>
            <a:r>
              <a:rPr lang="en-US" sz="2000" dirty="0"/>
              <a:t>Boost the ongoing processes towards a circular economy for plastics in Canada by </a:t>
            </a:r>
            <a:r>
              <a:rPr lang="en-US" sz="2000" b="1" dirty="0"/>
              <a:t>enhancing partnerships and sharing EU strategies, policies and business models </a:t>
            </a:r>
            <a:r>
              <a:rPr lang="en-US" sz="2000" dirty="0"/>
              <a:t>as part of addressing marine and freshwater litter regionally and globally.</a:t>
            </a:r>
          </a:p>
        </p:txBody>
      </p:sp>
      <p:grpSp>
        <p:nvGrpSpPr>
          <p:cNvPr id="9" name="Group 8">
            <a:extLst>
              <a:ext uri="{FF2B5EF4-FFF2-40B4-BE49-F238E27FC236}">
                <a16:creationId xmlns:a16="http://schemas.microsoft.com/office/drawing/2014/main" id="{1CFD8CE9-C14E-423C-99A8-0D299FC65B75}"/>
              </a:ext>
            </a:extLst>
          </p:cNvPr>
          <p:cNvGrpSpPr>
            <a:grpSpLocks noGrp="1" noUngrp="1" noRot="1" noMove="1" noResize="1"/>
          </p:cNvGrpSpPr>
          <p:nvPr/>
        </p:nvGrpSpPr>
        <p:grpSpPr>
          <a:xfrm>
            <a:off x="8739196" y="6185342"/>
            <a:ext cx="3138767" cy="498792"/>
            <a:chOff x="8258905" y="6074505"/>
            <a:chExt cx="3520355" cy="498792"/>
          </a:xfrm>
        </p:grpSpPr>
        <p:pic>
          <p:nvPicPr>
            <p:cNvPr id="10" name="Grafika 17">
              <a:extLst>
                <a:ext uri="{FF2B5EF4-FFF2-40B4-BE49-F238E27FC236}">
                  <a16:creationId xmlns:a16="http://schemas.microsoft.com/office/drawing/2014/main" id="{3F30DF77-ACA1-463E-939A-4822D8897C03}"/>
                </a:ext>
              </a:extLst>
            </p:cNvPr>
            <p:cNvPicPr>
              <a:picLocks noGrp="1" noRot="1" noChangeAspect="1" noMove="1" noResize="1" noEditPoints="1" noAdjustHandles="1" noChangeArrowheads="1" noChangeShapeType="1" noCrop="1"/>
            </p:cNvPicPr>
            <p:nvPr/>
          </p:nvPicPr>
          <p:blipFill>
            <a:blip r:embed="rId11" cstate="email">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810583" y="6107827"/>
              <a:ext cx="1968677" cy="432149"/>
            </a:xfrm>
            <a:prstGeom prst="rect">
              <a:avLst/>
            </a:prstGeom>
          </p:spPr>
        </p:pic>
        <p:pic>
          <p:nvPicPr>
            <p:cNvPr id="11" name="Grafika 20">
              <a:extLst>
                <a:ext uri="{FF2B5EF4-FFF2-40B4-BE49-F238E27FC236}">
                  <a16:creationId xmlns:a16="http://schemas.microsoft.com/office/drawing/2014/main" id="{F359C34E-8BDF-4B13-B122-C0B90C078434}"/>
                </a:ext>
              </a:extLst>
            </p:cNvPr>
            <p:cNvPicPr>
              <a:picLocks noGrp="1" noRot="1" noChangeAspect="1" noMove="1" noResize="1" noEditPoints="1" noAdjustHandles="1" noChangeArrowheads="1" noChangeShapeType="1" noCrop="1"/>
            </p:cNvPicPr>
            <p:nvPr/>
          </p:nvPicPr>
          <p:blipFill>
            <a:blip r:embed="rId13" cstate="email">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58905" y="6074505"/>
              <a:ext cx="1420803" cy="498792"/>
            </a:xfrm>
            <a:prstGeom prst="rect">
              <a:avLst/>
            </a:prstGeom>
          </p:spPr>
        </p:pic>
      </p:grpSp>
      <p:pic>
        <p:nvPicPr>
          <p:cNvPr id="30" name="object 16">
            <a:extLst>
              <a:ext uri="{FF2B5EF4-FFF2-40B4-BE49-F238E27FC236}">
                <a16:creationId xmlns:a16="http://schemas.microsoft.com/office/drawing/2014/main" id="{B305E744-01F3-4897-AA8A-4E4B1E2FA356}"/>
              </a:ext>
            </a:extLst>
          </p:cNvPr>
          <p:cNvPicPr/>
          <p:nvPr/>
        </p:nvPicPr>
        <p:blipFill>
          <a:blip r:embed="rId10" cstate="email">
            <a:extLst>
              <a:ext uri="{28A0092B-C50C-407E-A947-70E740481C1C}">
                <a14:useLocalDpi xmlns:a14="http://schemas.microsoft.com/office/drawing/2010/main" val="0"/>
              </a:ext>
            </a:extLst>
          </a:blip>
          <a:stretch>
            <a:fillRect/>
          </a:stretch>
        </p:blipFill>
        <p:spPr>
          <a:xfrm rot="5400000">
            <a:off x="5702730" y="538902"/>
            <a:ext cx="48663" cy="5168912"/>
          </a:xfrm>
          <a:prstGeom prst="rect">
            <a:avLst/>
          </a:prstGeom>
        </p:spPr>
      </p:pic>
      <p:pic>
        <p:nvPicPr>
          <p:cNvPr id="6" name="Graphic 5" descr="Teacher with solid fill">
            <a:extLst>
              <a:ext uri="{FF2B5EF4-FFF2-40B4-BE49-F238E27FC236}">
                <a16:creationId xmlns:a16="http://schemas.microsoft.com/office/drawing/2014/main" id="{AA8AB0A7-83FF-8040-76CE-9D835A443EC5}"/>
              </a:ext>
            </a:extLst>
          </p:cNvPr>
          <p:cNvPicPr>
            <a:picLocks noChangeAspect="1"/>
          </p:cNvPicPr>
          <p:nvPr/>
        </p:nvPicPr>
        <p:blipFill>
          <a:blip r:embed="rId15" cstate="email">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46274" y="5799925"/>
            <a:ext cx="561600" cy="561600"/>
          </a:xfrm>
          <a:prstGeom prst="rect">
            <a:avLst/>
          </a:prstGeom>
        </p:spPr>
      </p:pic>
      <p:sp>
        <p:nvSpPr>
          <p:cNvPr id="12" name="TextBox 11">
            <a:extLst>
              <a:ext uri="{FF2B5EF4-FFF2-40B4-BE49-F238E27FC236}">
                <a16:creationId xmlns:a16="http://schemas.microsoft.com/office/drawing/2014/main" id="{763F20EC-06C9-E686-EBF9-308EF91BE83A}"/>
              </a:ext>
            </a:extLst>
          </p:cNvPr>
          <p:cNvSpPr txBox="1"/>
          <p:nvPr/>
        </p:nvSpPr>
        <p:spPr>
          <a:xfrm>
            <a:off x="962353" y="5117201"/>
            <a:ext cx="10391492" cy="907941"/>
          </a:xfrm>
          <a:prstGeom prst="rect">
            <a:avLst/>
          </a:prstGeom>
          <a:noFill/>
        </p:spPr>
        <p:txBody>
          <a:bodyPr wrap="square" rtlCol="0">
            <a:spAutoFit/>
          </a:bodyPr>
          <a:lstStyle/>
          <a:p>
            <a:pPr>
              <a:spcAft>
                <a:spcPts val="600"/>
              </a:spcAft>
            </a:pPr>
            <a:r>
              <a:rPr lang="en-US" sz="1600" b="1" dirty="0"/>
              <a:t>TRAINING</a:t>
            </a:r>
            <a:r>
              <a:rPr lang="en-US" sz="1600" dirty="0"/>
              <a:t>: Two modules on circular procurement to reduce plastic waste. </a:t>
            </a:r>
          </a:p>
          <a:p>
            <a:pPr>
              <a:spcAft>
                <a:spcPts val="600"/>
              </a:spcAft>
            </a:pPr>
            <a:r>
              <a:rPr lang="en-US" sz="1600" dirty="0"/>
              <a:t>Each module is accompanied by Train the Trainer materials and a Resources pack (this pack includes an Action Plan template, examples of procurement clauses/ checklists/ case studies included in the slides and others). </a:t>
            </a:r>
            <a:endParaRPr lang="en-US" sz="1200" dirty="0"/>
          </a:p>
        </p:txBody>
      </p:sp>
      <p:cxnSp>
        <p:nvCxnSpPr>
          <p:cNvPr id="38" name="Straight Connector 37">
            <a:extLst>
              <a:ext uri="{FF2B5EF4-FFF2-40B4-BE49-F238E27FC236}">
                <a16:creationId xmlns:a16="http://schemas.microsoft.com/office/drawing/2014/main" id="{7911DD3E-B828-B091-832C-C3230F4A11D4}"/>
              </a:ext>
            </a:extLst>
          </p:cNvPr>
          <p:cNvCxnSpPr>
            <a:cxnSpLocks/>
          </p:cNvCxnSpPr>
          <p:nvPr/>
        </p:nvCxnSpPr>
        <p:spPr>
          <a:xfrm flipH="1">
            <a:off x="651234" y="4945232"/>
            <a:ext cx="6158" cy="992632"/>
          </a:xfrm>
          <a:prstGeom prst="line">
            <a:avLst/>
          </a:prstGeom>
          <a:ln w="38100">
            <a:solidFill>
              <a:srgbClr val="669900"/>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6A0918FF-6470-6518-21EE-6FC84B7CEC46}"/>
              </a:ext>
            </a:extLst>
          </p:cNvPr>
          <p:cNvSpPr/>
          <p:nvPr/>
        </p:nvSpPr>
        <p:spPr>
          <a:xfrm>
            <a:off x="962353" y="5108889"/>
            <a:ext cx="10391492" cy="1031678"/>
          </a:xfrm>
          <a:prstGeom prst="rect">
            <a:avLst/>
          </a:prstGeom>
          <a:noFill/>
          <a:ln w="28575">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F1D18832-49A8-BD0B-05EE-2C70DDEA634B}"/>
              </a:ext>
            </a:extLst>
          </p:cNvPr>
          <p:cNvSpPr/>
          <p:nvPr/>
        </p:nvSpPr>
        <p:spPr>
          <a:xfrm>
            <a:off x="-624954" y="138254"/>
            <a:ext cx="464024" cy="453741"/>
          </a:xfrm>
          <a:prstGeom prst="rect">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76DA80AC-A935-961C-ECFD-00DA26CF325E}"/>
              </a:ext>
            </a:extLst>
          </p:cNvPr>
          <p:cNvSpPr txBox="1"/>
          <p:nvPr/>
        </p:nvSpPr>
        <p:spPr>
          <a:xfrm>
            <a:off x="925260" y="6250072"/>
            <a:ext cx="7668679" cy="369332"/>
          </a:xfrm>
          <a:prstGeom prst="rect">
            <a:avLst/>
          </a:prstGeom>
          <a:noFill/>
        </p:spPr>
        <p:txBody>
          <a:bodyPr wrap="square">
            <a:spAutoFit/>
          </a:bodyPr>
          <a:lstStyle/>
          <a:p>
            <a:pPr algn="ctr"/>
            <a:r>
              <a:rPr lang="en-GB" dirty="0"/>
              <a:t>TRAINING WEBSITE: </a:t>
            </a:r>
            <a:r>
              <a:rPr lang="en-GB" dirty="0">
                <a:hlinkClick r:id="rId17"/>
              </a:rPr>
              <a:t>https://circularprocurement.ca/plastic-resources/</a:t>
            </a:r>
            <a:r>
              <a:rPr lang="en-GB" dirty="0"/>
              <a:t> </a:t>
            </a:r>
          </a:p>
        </p:txBody>
      </p:sp>
    </p:spTree>
    <p:extLst>
      <p:ext uri="{BB962C8B-B14F-4D97-AF65-F5344CB8AC3E}">
        <p14:creationId xmlns:p14="http://schemas.microsoft.com/office/powerpoint/2010/main" val="1618319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C2FBBCC-C5C1-B96F-72B6-66981AA7012A}"/>
              </a:ext>
            </a:extLst>
          </p:cNvPr>
          <p:cNvGraphicFramePr>
            <a:graphicFrameLocks noGrp="1"/>
          </p:cNvGraphicFramePr>
          <p:nvPr>
            <p:extLst>
              <p:ext uri="{D42A27DB-BD31-4B8C-83A1-F6EECF244321}">
                <p14:modId xmlns:p14="http://schemas.microsoft.com/office/powerpoint/2010/main" val="2078192631"/>
              </p:ext>
            </p:extLst>
          </p:nvPr>
        </p:nvGraphicFramePr>
        <p:xfrm>
          <a:off x="917560" y="2268265"/>
          <a:ext cx="7748458" cy="3611880"/>
        </p:xfrm>
        <a:graphic>
          <a:graphicData uri="http://schemas.openxmlformats.org/drawingml/2006/table">
            <a:tbl>
              <a:tblPr>
                <a:tableStyleId>{E8B1032C-EA38-4F05-BA0D-38AFFFC7BED3}</a:tableStyleId>
              </a:tblPr>
              <a:tblGrid>
                <a:gridCol w="2149702">
                  <a:extLst>
                    <a:ext uri="{9D8B030D-6E8A-4147-A177-3AD203B41FA5}">
                      <a16:colId xmlns:a16="http://schemas.microsoft.com/office/drawing/2014/main" val="3265020854"/>
                    </a:ext>
                  </a:extLst>
                </a:gridCol>
                <a:gridCol w="2419138">
                  <a:extLst>
                    <a:ext uri="{9D8B030D-6E8A-4147-A177-3AD203B41FA5}">
                      <a16:colId xmlns:a16="http://schemas.microsoft.com/office/drawing/2014/main" val="2639750350"/>
                    </a:ext>
                  </a:extLst>
                </a:gridCol>
                <a:gridCol w="3179618">
                  <a:extLst>
                    <a:ext uri="{9D8B030D-6E8A-4147-A177-3AD203B41FA5}">
                      <a16:colId xmlns:a16="http://schemas.microsoft.com/office/drawing/2014/main" val="1284903150"/>
                    </a:ext>
                  </a:extLst>
                </a:gridCol>
              </a:tblGrid>
              <a:tr h="329924">
                <a:tc>
                  <a:txBody>
                    <a:bodyPr/>
                    <a:lstStyle/>
                    <a:p>
                      <a:pPr algn="ctr" fontAlgn="ctr"/>
                      <a:endParaRPr lang="en-GB" dirty="0">
                        <a:effectLst/>
                      </a:endParaRPr>
                    </a:p>
                  </a:txBody>
                  <a:tcPr marL="95250" marR="95250" marT="95250" marB="95250" anchor="ctr">
                    <a:lnL w="12700" cmpd="sng">
                      <a:noFill/>
                    </a:lnL>
                    <a:lnR w="12700" cap="flat" cmpd="sng" algn="ctr">
                      <a:solidFill>
                        <a:srgbClr val="669900"/>
                      </a:solidFill>
                      <a:prstDash val="solid"/>
                      <a:round/>
                      <a:headEnd type="none" w="med" len="med"/>
                      <a:tailEnd type="none" w="med" len="med"/>
                    </a:lnR>
                    <a:lnT w="12700" cmpd="sng">
                      <a:noFill/>
                    </a:lnT>
                    <a:lnB w="12700" cap="flat" cmpd="sng" algn="ctr">
                      <a:solidFill>
                        <a:srgbClr val="6699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b="1" dirty="0">
                          <a:effectLst/>
                        </a:rPr>
                        <a:t>Present</a:t>
                      </a:r>
                      <a:endParaRPr lang="en-GB" dirty="0">
                        <a:effectLst/>
                      </a:endParaRPr>
                    </a:p>
                  </a:txBody>
                  <a:tcPr marL="95250" marR="95250" marT="95250" marB="95250" anchor="ctr">
                    <a:lnL w="12700" cap="flat" cmpd="sng" algn="ctr">
                      <a:solidFill>
                        <a:srgbClr val="669900"/>
                      </a:solidFill>
                      <a:prstDash val="solid"/>
                      <a:round/>
                      <a:headEnd type="none" w="med" len="med"/>
                      <a:tailEnd type="none" w="med" len="med"/>
                    </a:lnL>
                    <a:lnR w="12700" cap="flat" cmpd="sng" algn="ctr">
                      <a:solidFill>
                        <a:srgbClr val="669900"/>
                      </a:solid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tcPr>
                </a:tc>
                <a:tc>
                  <a:txBody>
                    <a:bodyPr/>
                    <a:lstStyle/>
                    <a:p>
                      <a:pPr algn="ctr" fontAlgn="ctr"/>
                      <a:r>
                        <a:rPr lang="en-GB" b="1" dirty="0">
                          <a:effectLst/>
                        </a:rPr>
                        <a:t>Future</a:t>
                      </a:r>
                      <a:endParaRPr lang="en-GB" dirty="0">
                        <a:effectLst/>
                      </a:endParaRPr>
                    </a:p>
                  </a:txBody>
                  <a:tcPr marL="95250" marR="95250" marT="95250" marB="95250" anchor="ctr">
                    <a:lnL w="12700" cap="flat" cmpd="sng" algn="ctr">
                      <a:solidFill>
                        <a:srgbClr val="669900"/>
                      </a:solidFill>
                      <a:prstDash val="solid"/>
                      <a:round/>
                      <a:headEnd type="none" w="med" len="med"/>
                      <a:tailEnd type="none" w="med" len="med"/>
                    </a:lnL>
                    <a:lnR w="12700" cap="flat" cmpd="sng" algn="ctr">
                      <a:solidFill>
                        <a:srgbClr val="669900"/>
                      </a:solid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tcPr>
                </a:tc>
                <a:extLst>
                  <a:ext uri="{0D108BD9-81ED-4DB2-BD59-A6C34878D82A}">
                    <a16:rowId xmlns:a16="http://schemas.microsoft.com/office/drawing/2014/main" val="231795331"/>
                  </a:ext>
                </a:extLst>
              </a:tr>
              <a:tr h="466578">
                <a:tc>
                  <a:txBody>
                    <a:bodyPr/>
                    <a:lstStyle/>
                    <a:p>
                      <a:pPr algn="l" fontAlgn="ctr"/>
                      <a:r>
                        <a:rPr lang="en-GB" b="1" dirty="0">
                          <a:effectLst/>
                        </a:rPr>
                        <a:t>Value Drivers</a:t>
                      </a:r>
                      <a:endParaRPr lang="en-GB" dirty="0">
                        <a:effectLst/>
                      </a:endParaRPr>
                    </a:p>
                  </a:txBody>
                  <a:tcPr marL="95250" marR="95250" marT="95250" marB="95250" anchor="ctr">
                    <a:lnL w="12700" cap="flat" cmpd="sng" algn="ctr">
                      <a:solidFill>
                        <a:srgbClr val="669900"/>
                      </a:solidFill>
                      <a:prstDash val="solid"/>
                      <a:round/>
                      <a:headEnd type="none" w="med" len="med"/>
                      <a:tailEnd type="none" w="med" len="med"/>
                    </a:lnL>
                    <a:lnR w="12700" cap="flat" cmpd="sng" algn="ctr">
                      <a:solidFill>
                        <a:srgbClr val="669900"/>
                      </a:solid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tcPr>
                </a:tc>
                <a:tc>
                  <a:txBody>
                    <a:bodyPr/>
                    <a:lstStyle/>
                    <a:p>
                      <a:pPr algn="ctr" fontAlgn="ctr"/>
                      <a:r>
                        <a:rPr lang="en-GB" dirty="0">
                          <a:effectLst/>
                        </a:rPr>
                        <a:t>Cost Savings and Risk Mitigation</a:t>
                      </a:r>
                    </a:p>
                  </a:txBody>
                  <a:tcPr marL="95250" marR="95250" marT="95250" marB="95250" anchor="ctr">
                    <a:lnL w="12700" cap="flat" cmpd="sng" algn="ctr">
                      <a:solidFill>
                        <a:srgbClr val="669900"/>
                      </a:solidFill>
                      <a:prstDash val="solid"/>
                      <a:round/>
                      <a:headEnd type="none" w="med" len="med"/>
                      <a:tailEnd type="none" w="med" len="med"/>
                    </a:lnL>
                    <a:lnR w="12700" cap="flat" cmpd="sng" algn="ctr">
                      <a:solidFill>
                        <a:srgbClr val="669900"/>
                      </a:solid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tcPr>
                </a:tc>
                <a:tc>
                  <a:txBody>
                    <a:bodyPr/>
                    <a:lstStyle/>
                    <a:p>
                      <a:pPr algn="ctr" fontAlgn="ctr"/>
                      <a:r>
                        <a:rPr lang="en-GB" dirty="0">
                          <a:effectLst/>
                        </a:rPr>
                        <a:t>Carbon and policy delivery mechanism</a:t>
                      </a:r>
                    </a:p>
                  </a:txBody>
                  <a:tcPr marL="95250" marR="95250" marT="95250" marB="95250" anchor="ctr">
                    <a:lnL w="12700" cap="flat" cmpd="sng" algn="ctr">
                      <a:solidFill>
                        <a:srgbClr val="669900"/>
                      </a:solidFill>
                      <a:prstDash val="solid"/>
                      <a:round/>
                      <a:headEnd type="none" w="med" len="med"/>
                      <a:tailEnd type="none" w="med" len="med"/>
                    </a:lnL>
                    <a:lnR w="12700" cap="flat" cmpd="sng" algn="ctr">
                      <a:solidFill>
                        <a:srgbClr val="669900"/>
                      </a:solid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tcPr>
                </a:tc>
                <a:extLst>
                  <a:ext uri="{0D108BD9-81ED-4DB2-BD59-A6C34878D82A}">
                    <a16:rowId xmlns:a16="http://schemas.microsoft.com/office/drawing/2014/main" val="2067300930"/>
                  </a:ext>
                </a:extLst>
              </a:tr>
              <a:tr h="310528">
                <a:tc>
                  <a:txBody>
                    <a:bodyPr/>
                    <a:lstStyle/>
                    <a:p>
                      <a:pPr algn="l" fontAlgn="ctr"/>
                      <a:r>
                        <a:rPr lang="en-GB" b="1" dirty="0">
                          <a:effectLst/>
                        </a:rPr>
                        <a:t>Procurement’s Role</a:t>
                      </a:r>
                      <a:endParaRPr lang="en-GB" dirty="0">
                        <a:effectLst/>
                      </a:endParaRPr>
                    </a:p>
                  </a:txBody>
                  <a:tcPr marL="95250" marR="95250" marT="95250" marB="95250" anchor="ctr">
                    <a:lnL w="12700" cap="flat" cmpd="sng" algn="ctr">
                      <a:solidFill>
                        <a:srgbClr val="669900"/>
                      </a:solidFill>
                      <a:prstDash val="solid"/>
                      <a:round/>
                      <a:headEnd type="none" w="med" len="med"/>
                      <a:tailEnd type="none" w="med" len="med"/>
                    </a:lnL>
                    <a:lnR w="12700" cap="flat" cmpd="sng" algn="ctr">
                      <a:solidFill>
                        <a:srgbClr val="669900"/>
                      </a:solid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tcPr>
                </a:tc>
                <a:tc>
                  <a:txBody>
                    <a:bodyPr/>
                    <a:lstStyle/>
                    <a:p>
                      <a:pPr algn="ctr" fontAlgn="ctr"/>
                      <a:r>
                        <a:rPr lang="en-GB">
                          <a:effectLst/>
                        </a:rPr>
                        <a:t>Sourcing (operational)</a:t>
                      </a:r>
                    </a:p>
                  </a:txBody>
                  <a:tcPr marL="95250" marR="95250" marT="95250" marB="95250" anchor="ctr">
                    <a:lnL w="12700" cap="flat" cmpd="sng" algn="ctr">
                      <a:solidFill>
                        <a:srgbClr val="669900"/>
                      </a:solidFill>
                      <a:prstDash val="solid"/>
                      <a:round/>
                      <a:headEnd type="none" w="med" len="med"/>
                      <a:tailEnd type="none" w="med" len="med"/>
                    </a:lnL>
                    <a:lnR w="12700" cap="flat" cmpd="sng" algn="ctr">
                      <a:solidFill>
                        <a:srgbClr val="669900"/>
                      </a:solid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tcPr>
                </a:tc>
                <a:tc>
                  <a:txBody>
                    <a:bodyPr/>
                    <a:lstStyle/>
                    <a:p>
                      <a:pPr algn="ctr" fontAlgn="ctr"/>
                      <a:r>
                        <a:rPr lang="en-GB" dirty="0">
                          <a:effectLst/>
                        </a:rPr>
                        <a:t>Strategic as well as operational</a:t>
                      </a:r>
                    </a:p>
                  </a:txBody>
                  <a:tcPr marL="95250" marR="95250" marT="95250" marB="95250" anchor="ctr">
                    <a:lnL w="12700" cap="flat" cmpd="sng" algn="ctr">
                      <a:solidFill>
                        <a:srgbClr val="669900"/>
                      </a:solidFill>
                      <a:prstDash val="solid"/>
                      <a:round/>
                      <a:headEnd type="none" w="med" len="med"/>
                      <a:tailEnd type="none" w="med" len="med"/>
                    </a:lnL>
                    <a:lnR w="12700" cap="flat" cmpd="sng" algn="ctr">
                      <a:solidFill>
                        <a:srgbClr val="669900"/>
                      </a:solid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tcPr>
                </a:tc>
                <a:extLst>
                  <a:ext uri="{0D108BD9-81ED-4DB2-BD59-A6C34878D82A}">
                    <a16:rowId xmlns:a16="http://schemas.microsoft.com/office/drawing/2014/main" val="735265427"/>
                  </a:ext>
                </a:extLst>
              </a:tr>
              <a:tr h="307775">
                <a:tc>
                  <a:txBody>
                    <a:bodyPr/>
                    <a:lstStyle/>
                    <a:p>
                      <a:pPr algn="l" fontAlgn="ctr"/>
                      <a:r>
                        <a:rPr lang="en-GB" b="1" dirty="0">
                          <a:effectLst/>
                        </a:rPr>
                        <a:t>Business Role</a:t>
                      </a:r>
                      <a:endParaRPr lang="en-GB" dirty="0">
                        <a:effectLst/>
                      </a:endParaRPr>
                    </a:p>
                  </a:txBody>
                  <a:tcPr marL="95250" marR="95250" marT="95250" marB="95250" anchor="ctr">
                    <a:lnL w="12700" cap="flat" cmpd="sng" algn="ctr">
                      <a:solidFill>
                        <a:srgbClr val="669900"/>
                      </a:solidFill>
                      <a:prstDash val="solid"/>
                      <a:round/>
                      <a:headEnd type="none" w="med" len="med"/>
                      <a:tailEnd type="none" w="med" len="med"/>
                    </a:lnL>
                    <a:lnR w="12700" cap="flat" cmpd="sng" algn="ctr">
                      <a:solidFill>
                        <a:srgbClr val="669900"/>
                      </a:solid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tcPr>
                </a:tc>
                <a:tc>
                  <a:txBody>
                    <a:bodyPr/>
                    <a:lstStyle/>
                    <a:p>
                      <a:pPr algn="ctr" fontAlgn="ctr"/>
                      <a:r>
                        <a:rPr lang="en-GB" dirty="0">
                          <a:effectLst/>
                        </a:rPr>
                        <a:t>Procurement Customer</a:t>
                      </a:r>
                    </a:p>
                  </a:txBody>
                  <a:tcPr marL="95250" marR="95250" marT="95250" marB="95250" anchor="ctr">
                    <a:lnL w="12700" cap="flat" cmpd="sng" algn="ctr">
                      <a:solidFill>
                        <a:srgbClr val="669900"/>
                      </a:solidFill>
                      <a:prstDash val="solid"/>
                      <a:round/>
                      <a:headEnd type="none" w="med" len="med"/>
                      <a:tailEnd type="none" w="med" len="med"/>
                    </a:lnL>
                    <a:lnR w="12700" cap="flat" cmpd="sng" algn="ctr">
                      <a:solidFill>
                        <a:srgbClr val="669900"/>
                      </a:solid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tcPr>
                </a:tc>
                <a:tc>
                  <a:txBody>
                    <a:bodyPr/>
                    <a:lstStyle/>
                    <a:p>
                      <a:pPr algn="ctr" fontAlgn="ctr"/>
                      <a:r>
                        <a:rPr lang="en-GB" dirty="0">
                          <a:effectLst/>
                        </a:rPr>
                        <a:t>‘Intelligent’ client</a:t>
                      </a:r>
                    </a:p>
                  </a:txBody>
                  <a:tcPr marL="95250" marR="95250" marT="95250" marB="95250" anchor="ctr">
                    <a:lnL w="12700" cap="flat" cmpd="sng" algn="ctr">
                      <a:solidFill>
                        <a:srgbClr val="669900"/>
                      </a:solidFill>
                      <a:prstDash val="solid"/>
                      <a:round/>
                      <a:headEnd type="none" w="med" len="med"/>
                      <a:tailEnd type="none" w="med" len="med"/>
                    </a:lnL>
                    <a:lnR w="12700" cap="flat" cmpd="sng" algn="ctr">
                      <a:solidFill>
                        <a:srgbClr val="669900"/>
                      </a:solid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tcPr>
                </a:tc>
                <a:extLst>
                  <a:ext uri="{0D108BD9-81ED-4DB2-BD59-A6C34878D82A}">
                    <a16:rowId xmlns:a16="http://schemas.microsoft.com/office/drawing/2014/main" val="216806570"/>
                  </a:ext>
                </a:extLst>
              </a:tr>
              <a:tr h="585576">
                <a:tc>
                  <a:txBody>
                    <a:bodyPr/>
                    <a:lstStyle/>
                    <a:p>
                      <a:pPr algn="l" fontAlgn="ctr"/>
                      <a:r>
                        <a:rPr lang="en-GB" b="1" dirty="0">
                          <a:effectLst/>
                        </a:rPr>
                        <a:t>Delivery Model</a:t>
                      </a:r>
                      <a:endParaRPr lang="en-GB" dirty="0">
                        <a:effectLst/>
                      </a:endParaRPr>
                    </a:p>
                  </a:txBody>
                  <a:tcPr marL="95250" marR="95250" marT="95250" marB="95250" anchor="ctr">
                    <a:lnL w="12700" cap="flat" cmpd="sng" algn="ctr">
                      <a:solidFill>
                        <a:srgbClr val="669900"/>
                      </a:solidFill>
                      <a:prstDash val="solid"/>
                      <a:round/>
                      <a:headEnd type="none" w="med" len="med"/>
                      <a:tailEnd type="none" w="med" len="med"/>
                    </a:lnL>
                    <a:lnR w="12700" cap="flat" cmpd="sng" algn="ctr">
                      <a:solidFill>
                        <a:srgbClr val="669900"/>
                      </a:solid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tcPr>
                </a:tc>
                <a:tc>
                  <a:txBody>
                    <a:bodyPr/>
                    <a:lstStyle/>
                    <a:p>
                      <a:pPr algn="ctr" fontAlgn="ctr"/>
                      <a:r>
                        <a:rPr lang="en-GB" dirty="0">
                          <a:effectLst/>
                        </a:rPr>
                        <a:t>Standalone Corporate Function</a:t>
                      </a:r>
                    </a:p>
                  </a:txBody>
                  <a:tcPr marL="95250" marR="95250" marT="95250" marB="95250" anchor="ctr">
                    <a:lnL w="12700" cap="flat" cmpd="sng" algn="ctr">
                      <a:solidFill>
                        <a:srgbClr val="669900"/>
                      </a:solidFill>
                      <a:prstDash val="solid"/>
                      <a:round/>
                      <a:headEnd type="none" w="med" len="med"/>
                      <a:tailEnd type="none" w="med" len="med"/>
                    </a:lnL>
                    <a:lnR w="12700" cap="flat" cmpd="sng" algn="ctr">
                      <a:solidFill>
                        <a:srgbClr val="669900"/>
                      </a:solid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tcPr>
                </a:tc>
                <a:tc>
                  <a:txBody>
                    <a:bodyPr/>
                    <a:lstStyle/>
                    <a:p>
                      <a:pPr algn="ctr" fontAlgn="ctr"/>
                      <a:r>
                        <a:rPr lang="en-GB" dirty="0">
                          <a:effectLst/>
                        </a:rPr>
                        <a:t>Integrated category management approach</a:t>
                      </a:r>
                    </a:p>
                  </a:txBody>
                  <a:tcPr marL="95250" marR="95250" marT="95250" marB="95250" anchor="ctr">
                    <a:lnL w="12700" cap="flat" cmpd="sng" algn="ctr">
                      <a:solidFill>
                        <a:srgbClr val="669900"/>
                      </a:solidFill>
                      <a:prstDash val="solid"/>
                      <a:round/>
                      <a:headEnd type="none" w="med" len="med"/>
                      <a:tailEnd type="none" w="med" len="med"/>
                    </a:lnL>
                    <a:lnR w="12700" cap="flat" cmpd="sng" algn="ctr">
                      <a:solidFill>
                        <a:srgbClr val="669900"/>
                      </a:solid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tcPr>
                </a:tc>
                <a:extLst>
                  <a:ext uri="{0D108BD9-81ED-4DB2-BD59-A6C34878D82A}">
                    <a16:rowId xmlns:a16="http://schemas.microsoft.com/office/drawing/2014/main" val="2540648246"/>
                  </a:ext>
                </a:extLst>
              </a:tr>
              <a:tr h="340333">
                <a:tc>
                  <a:txBody>
                    <a:bodyPr/>
                    <a:lstStyle/>
                    <a:p>
                      <a:pPr algn="l" fontAlgn="ctr"/>
                      <a:r>
                        <a:rPr lang="en-GB" b="1" dirty="0">
                          <a:effectLst/>
                        </a:rPr>
                        <a:t>Resources</a:t>
                      </a:r>
                      <a:endParaRPr lang="en-GB" dirty="0">
                        <a:effectLst/>
                      </a:endParaRPr>
                    </a:p>
                  </a:txBody>
                  <a:tcPr marL="95250" marR="95250" marT="95250" marB="95250" anchor="ctr">
                    <a:lnL w="12700" cap="flat" cmpd="sng" algn="ctr">
                      <a:solidFill>
                        <a:srgbClr val="669900"/>
                      </a:solidFill>
                      <a:prstDash val="solid"/>
                      <a:round/>
                      <a:headEnd type="none" w="med" len="med"/>
                      <a:tailEnd type="none" w="med" len="med"/>
                    </a:lnL>
                    <a:lnR w="12700" cap="flat" cmpd="sng" algn="ctr">
                      <a:solidFill>
                        <a:srgbClr val="669900"/>
                      </a:solid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tcPr>
                </a:tc>
                <a:tc>
                  <a:txBody>
                    <a:bodyPr/>
                    <a:lstStyle/>
                    <a:p>
                      <a:pPr algn="ctr" fontAlgn="ctr"/>
                      <a:r>
                        <a:rPr lang="en-GB" dirty="0">
                          <a:effectLst/>
                        </a:rPr>
                        <a:t>Execution Staff and Core Experts</a:t>
                      </a:r>
                    </a:p>
                  </a:txBody>
                  <a:tcPr marL="95250" marR="95250" marT="95250" marB="95250" anchor="ctr">
                    <a:lnL w="12700" cap="flat" cmpd="sng" algn="ctr">
                      <a:solidFill>
                        <a:srgbClr val="669900"/>
                      </a:solidFill>
                      <a:prstDash val="solid"/>
                      <a:round/>
                      <a:headEnd type="none" w="med" len="med"/>
                      <a:tailEnd type="none" w="med" len="med"/>
                    </a:lnL>
                    <a:lnR w="12700" cap="flat" cmpd="sng" algn="ctr">
                      <a:solidFill>
                        <a:srgbClr val="669900"/>
                      </a:solid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tcPr>
                </a:tc>
                <a:tc>
                  <a:txBody>
                    <a:bodyPr/>
                    <a:lstStyle/>
                    <a:p>
                      <a:pPr algn="ctr" fontAlgn="base"/>
                      <a:r>
                        <a:rPr lang="en-GB" dirty="0">
                          <a:effectLst/>
                        </a:rPr>
                        <a:t>Embedded capability across whole procurement cycle</a:t>
                      </a:r>
                      <a:endParaRPr lang="en-GB" dirty="0">
                        <a:effectLst/>
                        <a:latin typeface="inherit"/>
                      </a:endParaRPr>
                    </a:p>
                  </a:txBody>
                  <a:tcPr marL="95250" marR="95250" marT="95250" marB="95250" anchor="ctr">
                    <a:lnL w="12700" cap="flat" cmpd="sng" algn="ctr">
                      <a:solidFill>
                        <a:srgbClr val="669900"/>
                      </a:solidFill>
                      <a:prstDash val="solid"/>
                      <a:round/>
                      <a:headEnd type="none" w="med" len="med"/>
                      <a:tailEnd type="none" w="med" len="med"/>
                    </a:lnL>
                    <a:lnR w="12700" cap="flat" cmpd="sng" algn="ctr">
                      <a:solidFill>
                        <a:srgbClr val="669900"/>
                      </a:solid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tcPr>
                </a:tc>
                <a:extLst>
                  <a:ext uri="{0D108BD9-81ED-4DB2-BD59-A6C34878D82A}">
                    <a16:rowId xmlns:a16="http://schemas.microsoft.com/office/drawing/2014/main" val="2771105620"/>
                  </a:ext>
                </a:extLst>
              </a:tr>
            </a:tbl>
          </a:graphicData>
        </a:graphic>
      </p:graphicFrame>
      <p:sp>
        <p:nvSpPr>
          <p:cNvPr id="6" name="TextBox 5">
            <a:extLst>
              <a:ext uri="{FF2B5EF4-FFF2-40B4-BE49-F238E27FC236}">
                <a16:creationId xmlns:a16="http://schemas.microsoft.com/office/drawing/2014/main" id="{D7C583BA-BBE7-C90C-A32E-C3263D49D7EF}"/>
              </a:ext>
            </a:extLst>
          </p:cNvPr>
          <p:cNvSpPr txBox="1"/>
          <p:nvPr/>
        </p:nvSpPr>
        <p:spPr>
          <a:xfrm>
            <a:off x="917562" y="1261245"/>
            <a:ext cx="10820781" cy="584775"/>
          </a:xfrm>
          <a:prstGeom prst="rect">
            <a:avLst/>
          </a:prstGeom>
          <a:noFill/>
        </p:spPr>
        <p:txBody>
          <a:bodyPr wrap="square">
            <a:spAutoFit/>
          </a:bodyPr>
          <a:lstStyle/>
          <a:p>
            <a:r>
              <a:rPr lang="en-GB" sz="3200" dirty="0">
                <a:solidFill>
                  <a:schemeClr val="accent5">
                    <a:lumMod val="75000"/>
                  </a:schemeClr>
                </a:solidFill>
                <a:latin typeface="Abadi" panose="020B0604020104020204" pitchFamily="34" charset="0"/>
              </a:rPr>
              <a:t>Setting ambitions</a:t>
            </a:r>
            <a:r>
              <a:rPr lang="en-GB" sz="3200" b="1" dirty="0">
                <a:solidFill>
                  <a:schemeClr val="accent5">
                    <a:lumMod val="75000"/>
                  </a:schemeClr>
                </a:solidFill>
                <a:latin typeface="Abadi" panose="020B0604020104020204" pitchFamily="34" charset="0"/>
              </a:rPr>
              <a:t>: </a:t>
            </a:r>
            <a:r>
              <a:rPr lang="en-GB" sz="3200" dirty="0">
                <a:solidFill>
                  <a:schemeClr val="accent5">
                    <a:lumMod val="75000"/>
                  </a:schemeClr>
                </a:solidFill>
                <a:latin typeface="Abadi" panose="020B0604020104020204" pitchFamily="34" charset="0"/>
              </a:rPr>
              <a:t>Objective setting</a:t>
            </a:r>
            <a:endParaRPr lang="en-GB" sz="3200" dirty="0">
              <a:solidFill>
                <a:srgbClr val="FF0000"/>
              </a:solidFill>
              <a:latin typeface="Abadi" panose="020B0604020104020204" pitchFamily="34" charset="0"/>
            </a:endParaRPr>
          </a:p>
        </p:txBody>
      </p:sp>
      <p:pic>
        <p:nvPicPr>
          <p:cNvPr id="2" name="object 16">
            <a:extLst>
              <a:ext uri="{FF2B5EF4-FFF2-40B4-BE49-F238E27FC236}">
                <a16:creationId xmlns:a16="http://schemas.microsoft.com/office/drawing/2014/main" id="{22C67F8C-4F9F-FB93-6693-4737DDD35BD1}"/>
              </a:ext>
            </a:extLst>
          </p:cNvPr>
          <p:cNvPicPr/>
          <p:nvPr/>
        </p:nvPicPr>
        <p:blipFill>
          <a:blip r:embed="rId3" cstate="screen">
            <a:extLst>
              <a:ext uri="{28A0092B-C50C-407E-A947-70E740481C1C}">
                <a14:useLocalDpi xmlns:a14="http://schemas.microsoft.com/office/drawing/2010/main" val="0"/>
              </a:ext>
            </a:extLst>
          </a:blip>
          <a:stretch>
            <a:fillRect/>
          </a:stretch>
        </p:blipFill>
        <p:spPr>
          <a:xfrm rot="5400000" flipH="1">
            <a:off x="4334822" y="-1571688"/>
            <a:ext cx="45719" cy="6880242"/>
          </a:xfrm>
          <a:prstGeom prst="rect">
            <a:avLst/>
          </a:prstGeom>
        </p:spPr>
      </p:pic>
      <p:pic>
        <p:nvPicPr>
          <p:cNvPr id="4" name="object 2">
            <a:extLst>
              <a:ext uri="{FF2B5EF4-FFF2-40B4-BE49-F238E27FC236}">
                <a16:creationId xmlns:a16="http://schemas.microsoft.com/office/drawing/2014/main" id="{33032336-6E3E-4C39-1CD7-9EF201ED24E2}"/>
              </a:ext>
            </a:extLst>
          </p:cNvPr>
          <p:cNvPicPr/>
          <p:nvPr/>
        </p:nvPicPr>
        <p:blipFill>
          <a:blip r:embed="rId4" cstate="print">
            <a:extLst>
              <a:ext uri="{28A0092B-C50C-407E-A947-70E740481C1C}">
                <a14:useLocalDpi xmlns:a14="http://schemas.microsoft.com/office/drawing/2010/main" val="0"/>
              </a:ext>
            </a:extLst>
          </a:blip>
          <a:stretch>
            <a:fillRect/>
          </a:stretch>
        </p:blipFill>
        <p:spPr>
          <a:xfrm rot="10800000">
            <a:off x="-1" y="207"/>
            <a:ext cx="12192000" cy="1266825"/>
          </a:xfrm>
          <a:prstGeom prst="rect">
            <a:avLst/>
          </a:prstGeom>
        </p:spPr>
      </p:pic>
      <p:pic>
        <p:nvPicPr>
          <p:cNvPr id="5" name="Graphic 4" descr="Target with solid fill">
            <a:extLst>
              <a:ext uri="{FF2B5EF4-FFF2-40B4-BE49-F238E27FC236}">
                <a16:creationId xmlns:a16="http://schemas.microsoft.com/office/drawing/2014/main" id="{D3C3530F-70CF-5396-AC9A-F2B66CDD90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85200" y="2273345"/>
            <a:ext cx="3606800" cy="3606800"/>
          </a:xfrm>
          <a:prstGeom prst="rect">
            <a:avLst/>
          </a:prstGeom>
        </p:spPr>
      </p:pic>
      <p:sp>
        <p:nvSpPr>
          <p:cNvPr id="7" name="Rectangle 6">
            <a:extLst>
              <a:ext uri="{FF2B5EF4-FFF2-40B4-BE49-F238E27FC236}">
                <a16:creationId xmlns:a16="http://schemas.microsoft.com/office/drawing/2014/main" id="{0AA792A9-4B7D-08B7-B885-A8A2C2F48BB0}"/>
              </a:ext>
            </a:extLst>
          </p:cNvPr>
          <p:cNvSpPr/>
          <p:nvPr/>
        </p:nvSpPr>
        <p:spPr>
          <a:xfrm>
            <a:off x="-624954" y="138254"/>
            <a:ext cx="464024" cy="453741"/>
          </a:xfrm>
          <a:prstGeom prst="rect">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99793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5C911DDA-7525-B5B4-656A-1D314A10DF0D}"/>
              </a:ext>
            </a:extLst>
          </p:cNvPr>
          <p:cNvPicPr/>
          <p:nvPr/>
        </p:nvPicPr>
        <p:blipFill>
          <a:blip r:embed="rId3" cstate="print">
            <a:extLst>
              <a:ext uri="{28A0092B-C50C-407E-A947-70E740481C1C}">
                <a14:useLocalDpi xmlns:a14="http://schemas.microsoft.com/office/drawing/2010/main" val="0"/>
              </a:ext>
            </a:extLst>
          </a:blip>
          <a:stretch>
            <a:fillRect/>
          </a:stretch>
        </p:blipFill>
        <p:spPr>
          <a:xfrm rot="10800000">
            <a:off x="0" y="0"/>
            <a:ext cx="12192000" cy="1266825"/>
          </a:xfrm>
          <a:prstGeom prst="rect">
            <a:avLst/>
          </a:prstGeom>
        </p:spPr>
      </p:pic>
      <p:graphicFrame>
        <p:nvGraphicFramePr>
          <p:cNvPr id="3" name="Table 2">
            <a:extLst>
              <a:ext uri="{FF2B5EF4-FFF2-40B4-BE49-F238E27FC236}">
                <a16:creationId xmlns:a16="http://schemas.microsoft.com/office/drawing/2014/main" id="{3F65C119-D042-4256-A962-5C120540F288}"/>
              </a:ext>
            </a:extLst>
          </p:cNvPr>
          <p:cNvGraphicFramePr>
            <a:graphicFrameLocks noGrp="1"/>
          </p:cNvGraphicFramePr>
          <p:nvPr>
            <p:extLst>
              <p:ext uri="{D42A27DB-BD31-4B8C-83A1-F6EECF244321}">
                <p14:modId xmlns:p14="http://schemas.microsoft.com/office/powerpoint/2010/main" val="1837584546"/>
              </p:ext>
            </p:extLst>
          </p:nvPr>
        </p:nvGraphicFramePr>
        <p:xfrm>
          <a:off x="187243" y="1609726"/>
          <a:ext cx="4346452" cy="4970283"/>
        </p:xfrm>
        <a:graphic>
          <a:graphicData uri="http://schemas.openxmlformats.org/drawingml/2006/table">
            <a:tbl>
              <a:tblPr firstRow="1" firstCol="1" bandRow="1"/>
              <a:tblGrid>
                <a:gridCol w="1672936">
                  <a:extLst>
                    <a:ext uri="{9D8B030D-6E8A-4147-A177-3AD203B41FA5}">
                      <a16:colId xmlns:a16="http://schemas.microsoft.com/office/drawing/2014/main" val="4139508162"/>
                    </a:ext>
                  </a:extLst>
                </a:gridCol>
                <a:gridCol w="2673516">
                  <a:extLst>
                    <a:ext uri="{9D8B030D-6E8A-4147-A177-3AD203B41FA5}">
                      <a16:colId xmlns:a16="http://schemas.microsoft.com/office/drawing/2014/main" val="1351601919"/>
                    </a:ext>
                  </a:extLst>
                </a:gridCol>
              </a:tblGrid>
              <a:tr h="643803">
                <a:tc>
                  <a:txBody>
                    <a:bodyPr/>
                    <a:lstStyle/>
                    <a:p>
                      <a:pPr marR="60960" algn="ctr">
                        <a:lnSpc>
                          <a:spcPct val="85000"/>
                        </a:lnSpc>
                      </a:pPr>
                      <a:r>
                        <a:rPr lang="en-US" sz="1800" b="1" dirty="0">
                          <a:solidFill>
                            <a:srgbClr val="FFFFFF"/>
                          </a:solidFill>
                          <a:effectLst/>
                          <a:latin typeface="+mn-lt"/>
                          <a:ea typeface="Verdana" panose="020B0604030504040204" pitchFamily="34" charset="0"/>
                          <a:cs typeface="Verdana" panose="020B0604030504040204" pitchFamily="34" charset="0"/>
                        </a:rPr>
                        <a:t>PRINCIPLE</a:t>
                      </a:r>
                      <a:endParaRPr lang="en-GB" sz="1800" dirty="0">
                        <a:effectLst/>
                        <a:latin typeface="+mn-lt"/>
                        <a:ea typeface="Verdana" panose="020B0604030504040204" pitchFamily="34" charset="0"/>
                        <a:cs typeface="Verdana" panose="020B0604030504040204" pitchFamily="34" charset="0"/>
                      </a:endParaRPr>
                    </a:p>
                  </a:txBody>
                  <a:tcPr marL="32268" marR="32268"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mpd="sng">
                      <a:noFill/>
                      <a:prstDash val="soli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00A6BF"/>
                    </a:solidFill>
                  </a:tcPr>
                </a:tc>
                <a:tc>
                  <a:txBody>
                    <a:bodyPr/>
                    <a:lstStyle/>
                    <a:p>
                      <a:pPr marR="60960" algn="ctr">
                        <a:lnSpc>
                          <a:spcPct val="85000"/>
                        </a:lnSpc>
                      </a:pPr>
                      <a:r>
                        <a:rPr lang="en-US" sz="1800" b="1" dirty="0">
                          <a:solidFill>
                            <a:srgbClr val="FFFFFF"/>
                          </a:solidFill>
                          <a:effectLst/>
                          <a:latin typeface="+mn-lt"/>
                          <a:ea typeface="Verdana" panose="020B0604030504040204" pitchFamily="34" charset="0"/>
                          <a:cs typeface="Verdana" panose="020B0604030504040204" pitchFamily="34" charset="0"/>
                        </a:rPr>
                        <a:t>CIRCULAR PROCUREMENT ACTION</a:t>
                      </a:r>
                      <a:endParaRPr lang="en-GB" sz="1800" dirty="0">
                        <a:effectLst/>
                        <a:latin typeface="+mn-lt"/>
                        <a:ea typeface="Verdana" panose="020B0604030504040204" pitchFamily="34" charset="0"/>
                        <a:cs typeface="Verdana" panose="020B0604030504040204" pitchFamily="34" charset="0"/>
                      </a:endParaRPr>
                    </a:p>
                  </a:txBody>
                  <a:tcPr marL="32268" marR="32268"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00A6BF"/>
                    </a:solidFill>
                  </a:tcPr>
                </a:tc>
                <a:extLst>
                  <a:ext uri="{0D108BD9-81ED-4DB2-BD59-A6C34878D82A}">
                    <a16:rowId xmlns:a16="http://schemas.microsoft.com/office/drawing/2014/main" val="3977967188"/>
                  </a:ext>
                </a:extLst>
              </a:tr>
              <a:tr h="926760">
                <a:tc>
                  <a:txBody>
                    <a:bodyPr/>
                    <a:lstStyle/>
                    <a:p>
                      <a:pPr algn="ctr">
                        <a:lnSpc>
                          <a:spcPct val="107000"/>
                        </a:lnSpc>
                        <a:spcBef>
                          <a:spcPts val="200"/>
                        </a:spcBef>
                      </a:pPr>
                      <a:r>
                        <a:rPr lang="en-GB" sz="1800" b="1" dirty="0">
                          <a:solidFill>
                            <a:srgbClr val="000000"/>
                          </a:solidFill>
                          <a:effectLst/>
                          <a:latin typeface="+mn-lt"/>
                          <a:ea typeface="Times New Roman" panose="02020603050405020304" pitchFamily="18" charset="0"/>
                          <a:cs typeface="Times New Roman" panose="02020603050405020304" pitchFamily="18" charset="0"/>
                        </a:rPr>
                        <a:t>AVOID</a:t>
                      </a:r>
                      <a:endParaRPr lang="en-GB" sz="1800" b="1" dirty="0">
                        <a:solidFill>
                          <a:srgbClr val="1F4D78"/>
                        </a:solidFill>
                        <a:effectLst/>
                        <a:latin typeface="+mn-lt"/>
                        <a:ea typeface="Times New Roman" panose="02020603050405020304" pitchFamily="18" charset="0"/>
                        <a:cs typeface="Times New Roman" panose="02020603050405020304" pitchFamily="18" charset="0"/>
                      </a:endParaRPr>
                    </a:p>
                  </a:txBody>
                  <a:tcPr marL="32268" marR="32268"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E5F8FF"/>
                    </a:solidFill>
                  </a:tcPr>
                </a:tc>
                <a:tc>
                  <a:txBody>
                    <a:bodyPr/>
                    <a:lstStyle/>
                    <a:p>
                      <a:pPr marL="342900" marR="60960" lvl="0" indent="-342900">
                        <a:lnSpc>
                          <a:spcPct val="85000"/>
                        </a:lnSpc>
                        <a:spcAft>
                          <a:spcPts val="0"/>
                        </a:spcAft>
                        <a:buFont typeface="Wingdings" panose="05000000000000000000" pitchFamily="2" charset="2"/>
                        <a:buChar char="§"/>
                      </a:pPr>
                      <a:r>
                        <a:rPr lang="en-US" sz="1600" dirty="0">
                          <a:solidFill>
                            <a:srgbClr val="231F20"/>
                          </a:solidFill>
                          <a:effectLst/>
                          <a:latin typeface="+mn-lt"/>
                          <a:ea typeface="Verdana" panose="020B0604030504040204" pitchFamily="34" charset="0"/>
                          <a:cs typeface="Verdana" panose="020B0604030504040204" pitchFamily="34" charset="0"/>
                        </a:rPr>
                        <a:t>Avoid new products</a:t>
                      </a:r>
                      <a:endParaRPr lang="en-GB" sz="1600" dirty="0">
                        <a:effectLst/>
                        <a:latin typeface="+mn-lt"/>
                        <a:ea typeface="Verdana" panose="020B0604030504040204" pitchFamily="34" charset="0"/>
                        <a:cs typeface="Verdana" panose="020B0604030504040204" pitchFamily="34" charset="0"/>
                      </a:endParaRPr>
                    </a:p>
                    <a:p>
                      <a:pPr marL="342900" marR="60960" lvl="0" indent="-342900">
                        <a:lnSpc>
                          <a:spcPct val="85000"/>
                        </a:lnSpc>
                        <a:spcAft>
                          <a:spcPts val="0"/>
                        </a:spcAft>
                        <a:buFont typeface="Wingdings" panose="05000000000000000000" pitchFamily="2" charset="2"/>
                        <a:buChar char="§"/>
                      </a:pPr>
                      <a:r>
                        <a:rPr lang="en-US" sz="1600" dirty="0">
                          <a:solidFill>
                            <a:srgbClr val="231F20"/>
                          </a:solidFill>
                          <a:effectLst/>
                          <a:latin typeface="+mn-lt"/>
                          <a:ea typeface="Verdana" panose="020B0604030504040204" pitchFamily="34" charset="0"/>
                          <a:cs typeface="Verdana" panose="020B0604030504040204" pitchFamily="34" charset="0"/>
                        </a:rPr>
                        <a:t>Reconsider ownership</a:t>
                      </a:r>
                      <a:endParaRPr lang="en-GB" sz="1600" dirty="0">
                        <a:effectLst/>
                        <a:latin typeface="+mn-lt"/>
                        <a:ea typeface="Verdana" panose="020B0604030504040204" pitchFamily="34" charset="0"/>
                        <a:cs typeface="Verdana" panose="020B0604030504040204" pitchFamily="34" charset="0"/>
                      </a:endParaRPr>
                    </a:p>
                    <a:p>
                      <a:pPr marL="342900" marR="60960" lvl="0" indent="-342900">
                        <a:lnSpc>
                          <a:spcPct val="85000"/>
                        </a:lnSpc>
                        <a:spcAft>
                          <a:spcPts val="0"/>
                        </a:spcAft>
                        <a:buFont typeface="Wingdings" panose="05000000000000000000" pitchFamily="2" charset="2"/>
                        <a:buChar char="§"/>
                      </a:pPr>
                      <a:r>
                        <a:rPr lang="en-US" sz="1600" dirty="0">
                          <a:solidFill>
                            <a:srgbClr val="231F20"/>
                          </a:solidFill>
                          <a:effectLst/>
                          <a:latin typeface="+mn-lt"/>
                          <a:ea typeface="Verdana" panose="020B0604030504040204" pitchFamily="34" charset="0"/>
                          <a:cs typeface="Verdana" panose="020B0604030504040204" pitchFamily="34" charset="0"/>
                        </a:rPr>
                        <a:t>Fewer products</a:t>
                      </a:r>
                      <a:endParaRPr lang="en-GB" sz="1600" dirty="0">
                        <a:effectLst/>
                        <a:latin typeface="+mn-lt"/>
                        <a:ea typeface="Verdana" panose="020B0604030504040204" pitchFamily="34" charset="0"/>
                        <a:cs typeface="Verdana" panose="020B0604030504040204" pitchFamily="34" charset="0"/>
                      </a:endParaRPr>
                    </a:p>
                  </a:txBody>
                  <a:tcPr marL="32268" marR="32268"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E5F8FF"/>
                    </a:solidFill>
                  </a:tcPr>
                </a:tc>
                <a:extLst>
                  <a:ext uri="{0D108BD9-81ED-4DB2-BD59-A6C34878D82A}">
                    <a16:rowId xmlns:a16="http://schemas.microsoft.com/office/drawing/2014/main" val="2977874843"/>
                  </a:ext>
                </a:extLst>
              </a:tr>
              <a:tr h="1246910">
                <a:tc>
                  <a:txBody>
                    <a:bodyPr/>
                    <a:lstStyle/>
                    <a:p>
                      <a:pPr algn="ctr">
                        <a:lnSpc>
                          <a:spcPct val="107000"/>
                        </a:lnSpc>
                        <a:spcBef>
                          <a:spcPts val="200"/>
                        </a:spcBef>
                      </a:pPr>
                      <a:r>
                        <a:rPr lang="en-GB" sz="1800" b="1" dirty="0">
                          <a:solidFill>
                            <a:srgbClr val="000000"/>
                          </a:solidFill>
                          <a:effectLst/>
                          <a:latin typeface="+mn-lt"/>
                          <a:ea typeface="Times New Roman" panose="02020603050405020304" pitchFamily="18" charset="0"/>
                          <a:cs typeface="Times New Roman" panose="02020603050405020304" pitchFamily="18" charset="0"/>
                        </a:rPr>
                        <a:t>LIFETIME OPTIMISATION</a:t>
                      </a:r>
                      <a:endParaRPr lang="en-GB" sz="1800" b="1" dirty="0">
                        <a:solidFill>
                          <a:srgbClr val="1F4D78"/>
                        </a:solidFill>
                        <a:effectLst/>
                        <a:latin typeface="+mn-lt"/>
                        <a:ea typeface="Times New Roman" panose="02020603050405020304" pitchFamily="18" charset="0"/>
                        <a:cs typeface="Times New Roman" panose="02020603050405020304" pitchFamily="18" charset="0"/>
                      </a:endParaRPr>
                    </a:p>
                  </a:txBody>
                  <a:tcPr marL="32268" marR="32268"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E5F8FF"/>
                    </a:solidFill>
                  </a:tcPr>
                </a:tc>
                <a:tc>
                  <a:txBody>
                    <a:bodyPr/>
                    <a:lstStyle/>
                    <a:p>
                      <a:pPr marL="342900" marR="60960" lvl="0" indent="-342900">
                        <a:lnSpc>
                          <a:spcPct val="85000"/>
                        </a:lnSpc>
                        <a:spcAft>
                          <a:spcPts val="0"/>
                        </a:spcAft>
                        <a:buFont typeface="Wingdings" panose="05000000000000000000" pitchFamily="2" charset="2"/>
                        <a:buChar char="§"/>
                      </a:pPr>
                      <a:r>
                        <a:rPr lang="en-US" sz="1600" dirty="0" err="1">
                          <a:solidFill>
                            <a:srgbClr val="231F20"/>
                          </a:solidFill>
                          <a:effectLst/>
                          <a:latin typeface="+mn-lt"/>
                          <a:ea typeface="Verdana" panose="020B0604030504040204" pitchFamily="34" charset="0"/>
                          <a:cs typeface="Verdana" panose="020B0604030504040204" pitchFamily="34" charset="0"/>
                        </a:rPr>
                        <a:t>Optimise</a:t>
                      </a:r>
                      <a:r>
                        <a:rPr lang="en-US" sz="1600" dirty="0">
                          <a:solidFill>
                            <a:srgbClr val="231F20"/>
                          </a:solidFill>
                          <a:effectLst/>
                          <a:latin typeface="+mn-lt"/>
                          <a:ea typeface="Verdana" panose="020B0604030504040204" pitchFamily="34" charset="0"/>
                          <a:cs typeface="Verdana" panose="020B0604030504040204" pitchFamily="34" charset="0"/>
                        </a:rPr>
                        <a:t> utilization of existing assets</a:t>
                      </a:r>
                      <a:endParaRPr lang="en-GB" sz="1600" dirty="0">
                        <a:effectLst/>
                        <a:latin typeface="+mn-lt"/>
                        <a:ea typeface="Verdana" panose="020B0604030504040204" pitchFamily="34" charset="0"/>
                        <a:cs typeface="Verdana" panose="020B0604030504040204" pitchFamily="34" charset="0"/>
                      </a:endParaRPr>
                    </a:p>
                    <a:p>
                      <a:pPr marL="342900" marR="60960" lvl="0" indent="-342900">
                        <a:lnSpc>
                          <a:spcPct val="85000"/>
                        </a:lnSpc>
                        <a:spcAft>
                          <a:spcPts val="0"/>
                        </a:spcAft>
                        <a:buFont typeface="Wingdings" panose="05000000000000000000" pitchFamily="2" charset="2"/>
                        <a:buChar char="§"/>
                      </a:pPr>
                      <a:r>
                        <a:rPr lang="en-US" sz="1600" dirty="0">
                          <a:solidFill>
                            <a:srgbClr val="231F20"/>
                          </a:solidFill>
                          <a:effectLst/>
                          <a:latin typeface="+mn-lt"/>
                          <a:ea typeface="Verdana" panose="020B0604030504040204" pitchFamily="34" charset="0"/>
                          <a:cs typeface="Verdana" panose="020B0604030504040204" pitchFamily="34" charset="0"/>
                        </a:rPr>
                        <a:t>Repair existing products</a:t>
                      </a:r>
                      <a:endParaRPr lang="en-GB" sz="1600" dirty="0">
                        <a:effectLst/>
                        <a:latin typeface="+mn-lt"/>
                        <a:ea typeface="Verdana" panose="020B0604030504040204" pitchFamily="34" charset="0"/>
                        <a:cs typeface="Verdana" panose="020B0604030504040204" pitchFamily="34" charset="0"/>
                      </a:endParaRPr>
                    </a:p>
                    <a:p>
                      <a:pPr marL="342900" marR="60960" lvl="0" indent="-342900">
                        <a:lnSpc>
                          <a:spcPct val="85000"/>
                        </a:lnSpc>
                        <a:spcAft>
                          <a:spcPts val="0"/>
                        </a:spcAft>
                        <a:buFont typeface="Wingdings" panose="05000000000000000000" pitchFamily="2" charset="2"/>
                        <a:buChar char="§"/>
                      </a:pPr>
                      <a:r>
                        <a:rPr lang="en-US" sz="1600" dirty="0">
                          <a:solidFill>
                            <a:srgbClr val="231F20"/>
                          </a:solidFill>
                          <a:effectLst/>
                          <a:latin typeface="+mn-lt"/>
                          <a:ea typeface="Verdana" panose="020B0604030504040204" pitchFamily="34" charset="0"/>
                          <a:cs typeface="Verdana" panose="020B0604030504040204" pitchFamily="34" charset="0"/>
                        </a:rPr>
                        <a:t>Reuse-internally or externally</a:t>
                      </a:r>
                      <a:endParaRPr lang="en-GB" sz="1600" dirty="0">
                        <a:effectLst/>
                        <a:latin typeface="+mn-lt"/>
                        <a:ea typeface="Verdana" panose="020B0604030504040204" pitchFamily="34" charset="0"/>
                        <a:cs typeface="Verdana" panose="020B0604030504040204" pitchFamily="34" charset="0"/>
                      </a:endParaRPr>
                    </a:p>
                  </a:txBody>
                  <a:tcPr marL="32268" marR="32268"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E5F8FF"/>
                    </a:solidFill>
                  </a:tcPr>
                </a:tc>
                <a:extLst>
                  <a:ext uri="{0D108BD9-81ED-4DB2-BD59-A6C34878D82A}">
                    <a16:rowId xmlns:a16="http://schemas.microsoft.com/office/drawing/2014/main" val="581503843"/>
                  </a:ext>
                </a:extLst>
              </a:tr>
              <a:tr h="1287609">
                <a:tc>
                  <a:txBody>
                    <a:bodyPr/>
                    <a:lstStyle/>
                    <a:p>
                      <a:pPr algn="ctr">
                        <a:lnSpc>
                          <a:spcPct val="107000"/>
                        </a:lnSpc>
                        <a:spcBef>
                          <a:spcPts val="200"/>
                        </a:spcBef>
                      </a:pPr>
                      <a:r>
                        <a:rPr lang="en-GB" sz="1800" b="1" dirty="0">
                          <a:solidFill>
                            <a:srgbClr val="000000"/>
                          </a:solidFill>
                          <a:effectLst/>
                          <a:latin typeface="+mn-lt"/>
                          <a:ea typeface="Times New Roman" panose="02020603050405020304" pitchFamily="18" charset="0"/>
                          <a:cs typeface="Times New Roman" panose="02020603050405020304" pitchFamily="18" charset="0"/>
                        </a:rPr>
                        <a:t>LIFETIME EXTENSION</a:t>
                      </a:r>
                      <a:endParaRPr lang="en-GB" sz="1800" b="1" dirty="0">
                        <a:solidFill>
                          <a:srgbClr val="1F4D78"/>
                        </a:solidFill>
                        <a:effectLst/>
                        <a:latin typeface="+mn-lt"/>
                        <a:ea typeface="Times New Roman" panose="02020603050405020304" pitchFamily="18" charset="0"/>
                        <a:cs typeface="Times New Roman" panose="02020603050405020304" pitchFamily="18" charset="0"/>
                      </a:endParaRPr>
                    </a:p>
                  </a:txBody>
                  <a:tcPr marL="32268" marR="32268"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E5F8FF"/>
                    </a:solidFill>
                  </a:tcPr>
                </a:tc>
                <a:tc>
                  <a:txBody>
                    <a:bodyPr/>
                    <a:lstStyle/>
                    <a:p>
                      <a:pPr marL="342900" marR="60960" lvl="0" indent="-342900">
                        <a:lnSpc>
                          <a:spcPct val="85000"/>
                        </a:lnSpc>
                        <a:spcAft>
                          <a:spcPts val="0"/>
                        </a:spcAft>
                        <a:buFont typeface="Wingdings" panose="05000000000000000000" pitchFamily="2" charset="2"/>
                        <a:buChar char="§"/>
                      </a:pPr>
                      <a:r>
                        <a:rPr lang="en-US" sz="1600" dirty="0">
                          <a:solidFill>
                            <a:srgbClr val="231F20"/>
                          </a:solidFill>
                          <a:effectLst/>
                          <a:latin typeface="+mn-lt"/>
                          <a:ea typeface="Verdana" panose="020B0604030504040204" pitchFamily="34" charset="0"/>
                          <a:cs typeface="Verdana" panose="020B0604030504040204" pitchFamily="34" charset="0"/>
                        </a:rPr>
                        <a:t>Remanufacture</a:t>
                      </a:r>
                      <a:endParaRPr lang="en-GB" sz="1600" dirty="0">
                        <a:effectLst/>
                        <a:latin typeface="+mn-lt"/>
                        <a:ea typeface="Verdana" panose="020B0604030504040204" pitchFamily="34" charset="0"/>
                        <a:cs typeface="Verdana" panose="020B0604030504040204" pitchFamily="34" charset="0"/>
                      </a:endParaRPr>
                    </a:p>
                    <a:p>
                      <a:pPr marL="342900" marR="60960" lvl="0" indent="-342900">
                        <a:lnSpc>
                          <a:spcPct val="85000"/>
                        </a:lnSpc>
                        <a:spcAft>
                          <a:spcPts val="0"/>
                        </a:spcAft>
                        <a:buFont typeface="Wingdings" panose="05000000000000000000" pitchFamily="2" charset="2"/>
                        <a:buChar char="§"/>
                      </a:pPr>
                      <a:r>
                        <a:rPr lang="en-US" sz="1600" dirty="0">
                          <a:solidFill>
                            <a:srgbClr val="231F20"/>
                          </a:solidFill>
                          <a:effectLst/>
                          <a:latin typeface="+mn-lt"/>
                          <a:ea typeface="Verdana" panose="020B0604030504040204" pitchFamily="34" charset="0"/>
                          <a:cs typeface="Verdana" panose="020B0604030504040204" pitchFamily="34" charset="0"/>
                        </a:rPr>
                        <a:t>Design for deconstruction/ disassembly</a:t>
                      </a:r>
                      <a:endParaRPr lang="en-GB" sz="1600" dirty="0">
                        <a:effectLst/>
                        <a:latin typeface="+mn-lt"/>
                        <a:ea typeface="Verdana" panose="020B0604030504040204" pitchFamily="34" charset="0"/>
                        <a:cs typeface="Verdana" panose="020B0604030504040204" pitchFamily="34" charset="0"/>
                      </a:endParaRPr>
                    </a:p>
                    <a:p>
                      <a:pPr marL="342900" marR="60960" lvl="0" indent="-342900">
                        <a:lnSpc>
                          <a:spcPct val="85000"/>
                        </a:lnSpc>
                        <a:spcAft>
                          <a:spcPts val="0"/>
                        </a:spcAft>
                        <a:buFont typeface="Wingdings" panose="05000000000000000000" pitchFamily="2" charset="2"/>
                        <a:buChar char="§"/>
                      </a:pPr>
                      <a:r>
                        <a:rPr lang="en-US" sz="1600" dirty="0">
                          <a:solidFill>
                            <a:srgbClr val="231F20"/>
                          </a:solidFill>
                          <a:effectLst/>
                          <a:latin typeface="+mn-lt"/>
                          <a:ea typeface="Verdana" panose="020B0604030504040204" pitchFamily="34" charset="0"/>
                          <a:cs typeface="Verdana" panose="020B0604030504040204" pitchFamily="34" charset="0"/>
                        </a:rPr>
                        <a:t>End of life collection</a:t>
                      </a:r>
                      <a:endParaRPr lang="en-GB" sz="1600" dirty="0">
                        <a:effectLst/>
                        <a:latin typeface="+mn-lt"/>
                        <a:ea typeface="Verdana" panose="020B0604030504040204" pitchFamily="34" charset="0"/>
                        <a:cs typeface="Verdana" panose="020B0604030504040204" pitchFamily="34" charset="0"/>
                      </a:endParaRPr>
                    </a:p>
                  </a:txBody>
                  <a:tcPr marL="32268" marR="32268"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E5F8FF"/>
                    </a:solidFill>
                  </a:tcPr>
                </a:tc>
                <a:extLst>
                  <a:ext uri="{0D108BD9-81ED-4DB2-BD59-A6C34878D82A}">
                    <a16:rowId xmlns:a16="http://schemas.microsoft.com/office/drawing/2014/main" val="290615222"/>
                  </a:ext>
                </a:extLst>
              </a:tr>
              <a:tr h="865201">
                <a:tc>
                  <a:txBody>
                    <a:bodyPr/>
                    <a:lstStyle/>
                    <a:p>
                      <a:pPr algn="ctr">
                        <a:lnSpc>
                          <a:spcPct val="107000"/>
                        </a:lnSpc>
                        <a:spcBef>
                          <a:spcPts val="200"/>
                        </a:spcBef>
                      </a:pPr>
                      <a:r>
                        <a:rPr lang="en-GB" sz="1800" b="1" dirty="0">
                          <a:solidFill>
                            <a:srgbClr val="000000"/>
                          </a:solidFill>
                          <a:effectLst/>
                          <a:latin typeface="+mn-lt"/>
                          <a:ea typeface="Times New Roman" panose="02020603050405020304" pitchFamily="18" charset="0"/>
                          <a:cs typeface="Times New Roman" panose="02020603050405020304" pitchFamily="18" charset="0"/>
                        </a:rPr>
                        <a:t>CLOSE LOOPS</a:t>
                      </a:r>
                      <a:endParaRPr lang="en-GB" sz="1800" b="1" dirty="0">
                        <a:solidFill>
                          <a:srgbClr val="1F4D78"/>
                        </a:solidFill>
                        <a:effectLst/>
                        <a:latin typeface="+mn-lt"/>
                        <a:ea typeface="Times New Roman" panose="02020603050405020304" pitchFamily="18" charset="0"/>
                        <a:cs typeface="Times New Roman" panose="02020603050405020304" pitchFamily="18" charset="0"/>
                      </a:endParaRPr>
                    </a:p>
                  </a:txBody>
                  <a:tcPr marL="32268" marR="32268"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5F8FF"/>
                    </a:solidFill>
                  </a:tcPr>
                </a:tc>
                <a:tc>
                  <a:txBody>
                    <a:bodyPr/>
                    <a:lstStyle/>
                    <a:p>
                      <a:pPr marL="342900" marR="60960" lvl="0" indent="-342900">
                        <a:lnSpc>
                          <a:spcPct val="85000"/>
                        </a:lnSpc>
                        <a:spcAft>
                          <a:spcPts val="0"/>
                        </a:spcAft>
                        <a:buFont typeface="Wingdings" panose="05000000000000000000" pitchFamily="2" charset="2"/>
                        <a:buChar char="§"/>
                      </a:pPr>
                      <a:r>
                        <a:rPr lang="en-US" sz="1600" dirty="0">
                          <a:solidFill>
                            <a:srgbClr val="231F20"/>
                          </a:solidFill>
                          <a:effectLst/>
                          <a:latin typeface="+mn-lt"/>
                          <a:ea typeface="Verdana" panose="020B0604030504040204" pitchFamily="34" charset="0"/>
                          <a:cs typeface="Verdana" panose="020B0604030504040204" pitchFamily="34" charset="0"/>
                        </a:rPr>
                        <a:t>Recycle materials</a:t>
                      </a:r>
                      <a:endParaRPr lang="en-GB" sz="1600" dirty="0">
                        <a:effectLst/>
                        <a:latin typeface="+mn-lt"/>
                        <a:ea typeface="Verdana" panose="020B0604030504040204" pitchFamily="34" charset="0"/>
                        <a:cs typeface="Verdana" panose="020B0604030504040204" pitchFamily="34" charset="0"/>
                      </a:endParaRPr>
                    </a:p>
                    <a:p>
                      <a:pPr marL="342900" marR="60960" lvl="0" indent="-342900">
                        <a:lnSpc>
                          <a:spcPct val="85000"/>
                        </a:lnSpc>
                        <a:spcAft>
                          <a:spcPts val="0"/>
                        </a:spcAft>
                        <a:buFont typeface="Wingdings" panose="05000000000000000000" pitchFamily="2" charset="2"/>
                        <a:buChar char="§"/>
                      </a:pPr>
                      <a:r>
                        <a:rPr lang="en-US" sz="1600" dirty="0">
                          <a:solidFill>
                            <a:srgbClr val="231F20"/>
                          </a:solidFill>
                          <a:effectLst/>
                          <a:latin typeface="+mn-lt"/>
                          <a:ea typeface="Verdana" panose="020B0604030504040204" pitchFamily="34" charset="0"/>
                          <a:cs typeface="Verdana" panose="020B0604030504040204" pitchFamily="34" charset="0"/>
                        </a:rPr>
                        <a:t>Displace virgin materials</a:t>
                      </a:r>
                      <a:endParaRPr lang="en-GB" sz="1600" dirty="0">
                        <a:effectLst/>
                        <a:latin typeface="+mn-lt"/>
                        <a:ea typeface="Verdana" panose="020B0604030504040204" pitchFamily="34" charset="0"/>
                        <a:cs typeface="Verdana" panose="020B0604030504040204" pitchFamily="34" charset="0"/>
                      </a:endParaRPr>
                    </a:p>
                    <a:p>
                      <a:pPr marL="342900" marR="60960" lvl="0" indent="-342900">
                        <a:lnSpc>
                          <a:spcPct val="85000"/>
                        </a:lnSpc>
                        <a:spcAft>
                          <a:spcPts val="0"/>
                        </a:spcAft>
                        <a:buFont typeface="Wingdings" panose="05000000000000000000" pitchFamily="2" charset="2"/>
                        <a:buChar char="§"/>
                      </a:pPr>
                      <a:r>
                        <a:rPr lang="en-US" sz="1600" dirty="0">
                          <a:solidFill>
                            <a:srgbClr val="231F20"/>
                          </a:solidFill>
                          <a:effectLst/>
                          <a:latin typeface="+mn-lt"/>
                          <a:ea typeface="Verdana" panose="020B0604030504040204" pitchFamily="34" charset="0"/>
                          <a:cs typeface="Verdana" panose="020B0604030504040204" pitchFamily="34" charset="0"/>
                        </a:rPr>
                        <a:t>Reduce Landfill</a:t>
                      </a:r>
                      <a:endParaRPr lang="en-GB" sz="1600" dirty="0">
                        <a:effectLst/>
                        <a:latin typeface="+mn-lt"/>
                        <a:ea typeface="Verdana" panose="020B0604030504040204" pitchFamily="34" charset="0"/>
                        <a:cs typeface="Verdana" panose="020B0604030504040204" pitchFamily="34" charset="0"/>
                      </a:endParaRPr>
                    </a:p>
                  </a:txBody>
                  <a:tcPr marL="32268" marR="32268"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5F8FF"/>
                    </a:solidFill>
                  </a:tcPr>
                </a:tc>
                <a:extLst>
                  <a:ext uri="{0D108BD9-81ED-4DB2-BD59-A6C34878D82A}">
                    <a16:rowId xmlns:a16="http://schemas.microsoft.com/office/drawing/2014/main" val="1553316273"/>
                  </a:ext>
                </a:extLst>
              </a:tr>
            </a:tbl>
          </a:graphicData>
        </a:graphic>
      </p:graphicFrame>
      <p:graphicFrame>
        <p:nvGraphicFramePr>
          <p:cNvPr id="5" name="Table 4">
            <a:extLst>
              <a:ext uri="{FF2B5EF4-FFF2-40B4-BE49-F238E27FC236}">
                <a16:creationId xmlns:a16="http://schemas.microsoft.com/office/drawing/2014/main" id="{A206266D-348D-4A8D-B9C1-E71E0480C640}"/>
              </a:ext>
            </a:extLst>
          </p:cNvPr>
          <p:cNvGraphicFramePr>
            <a:graphicFrameLocks noGrp="1"/>
          </p:cNvGraphicFramePr>
          <p:nvPr>
            <p:extLst>
              <p:ext uri="{D42A27DB-BD31-4B8C-83A1-F6EECF244321}">
                <p14:modId xmlns:p14="http://schemas.microsoft.com/office/powerpoint/2010/main" val="3959981196"/>
              </p:ext>
            </p:extLst>
          </p:nvPr>
        </p:nvGraphicFramePr>
        <p:xfrm>
          <a:off x="4623955" y="1606867"/>
          <a:ext cx="7304809" cy="4979215"/>
        </p:xfrm>
        <a:graphic>
          <a:graphicData uri="http://schemas.openxmlformats.org/drawingml/2006/table">
            <a:tbl>
              <a:tblPr firstRow="1" firstCol="1" bandRow="1"/>
              <a:tblGrid>
                <a:gridCol w="3377045">
                  <a:extLst>
                    <a:ext uri="{9D8B030D-6E8A-4147-A177-3AD203B41FA5}">
                      <a16:colId xmlns:a16="http://schemas.microsoft.com/office/drawing/2014/main" val="3132847856"/>
                    </a:ext>
                  </a:extLst>
                </a:gridCol>
                <a:gridCol w="3927764">
                  <a:extLst>
                    <a:ext uri="{9D8B030D-6E8A-4147-A177-3AD203B41FA5}">
                      <a16:colId xmlns:a16="http://schemas.microsoft.com/office/drawing/2014/main" val="883508748"/>
                    </a:ext>
                  </a:extLst>
                </a:gridCol>
              </a:tblGrid>
              <a:tr h="637569">
                <a:tc>
                  <a:txBody>
                    <a:bodyPr/>
                    <a:lstStyle/>
                    <a:p>
                      <a:pPr marR="60960" algn="ctr">
                        <a:lnSpc>
                          <a:spcPct val="85000"/>
                        </a:lnSpc>
                      </a:pPr>
                      <a:r>
                        <a:rPr lang="en-US" sz="1800" b="1" dirty="0">
                          <a:solidFill>
                            <a:srgbClr val="FFFFFF"/>
                          </a:solidFill>
                          <a:effectLst/>
                          <a:latin typeface="+mn-lt"/>
                          <a:ea typeface="Verdana" panose="020B0604030504040204" pitchFamily="34" charset="0"/>
                          <a:cs typeface="Verdana" panose="020B0604030504040204" pitchFamily="34" charset="0"/>
                        </a:rPr>
                        <a:t>INTERNAL BENEFITS</a:t>
                      </a:r>
                      <a:endParaRPr lang="en-GB" sz="1800" dirty="0">
                        <a:effectLst/>
                        <a:latin typeface="+mn-lt"/>
                        <a:ea typeface="Verdana" panose="020B0604030504040204" pitchFamily="34" charset="0"/>
                        <a:cs typeface="Verdana" panose="020B0604030504040204" pitchFamily="34" charset="0"/>
                      </a:endParaRPr>
                    </a:p>
                  </a:txBody>
                  <a:tcPr marL="32268" marR="32268"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DC3088"/>
                    </a:solidFill>
                  </a:tcPr>
                </a:tc>
                <a:tc>
                  <a:txBody>
                    <a:bodyPr/>
                    <a:lstStyle/>
                    <a:p>
                      <a:pPr marR="60960" algn="ctr">
                        <a:lnSpc>
                          <a:spcPct val="85000"/>
                        </a:lnSpc>
                      </a:pPr>
                      <a:r>
                        <a:rPr lang="en-US" sz="1800" b="1" dirty="0">
                          <a:solidFill>
                            <a:srgbClr val="FFFFFF"/>
                          </a:solidFill>
                          <a:effectLst/>
                          <a:latin typeface="+mn-lt"/>
                          <a:ea typeface="Verdana" panose="020B0604030504040204" pitchFamily="34" charset="0"/>
                          <a:cs typeface="Verdana" panose="020B0604030504040204" pitchFamily="34" charset="0"/>
                        </a:rPr>
                        <a:t>WIDER BENEFITS</a:t>
                      </a:r>
                      <a:endParaRPr lang="en-GB" sz="1800" dirty="0">
                        <a:effectLst/>
                        <a:latin typeface="+mn-lt"/>
                        <a:ea typeface="Verdana" panose="020B0604030504040204" pitchFamily="34" charset="0"/>
                        <a:cs typeface="Verdana" panose="020B0604030504040204" pitchFamily="34" charset="0"/>
                      </a:endParaRPr>
                    </a:p>
                  </a:txBody>
                  <a:tcPr marL="32268" marR="32268" marT="0" marB="0"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DC3088"/>
                    </a:solidFill>
                  </a:tcPr>
                </a:tc>
                <a:extLst>
                  <a:ext uri="{0D108BD9-81ED-4DB2-BD59-A6C34878D82A}">
                    <a16:rowId xmlns:a16="http://schemas.microsoft.com/office/drawing/2014/main" val="3977967188"/>
                  </a:ext>
                </a:extLst>
              </a:tr>
              <a:tr h="341189">
                <a:tc>
                  <a:txBody>
                    <a:bodyPr/>
                    <a:lstStyle/>
                    <a:p>
                      <a:pPr marR="60960" algn="ctr">
                        <a:lnSpc>
                          <a:spcPct val="85000"/>
                        </a:lnSpc>
                      </a:pPr>
                      <a:r>
                        <a:rPr lang="en-US" sz="1600" dirty="0">
                          <a:solidFill>
                            <a:srgbClr val="231F20"/>
                          </a:solidFill>
                          <a:effectLst/>
                          <a:latin typeface="+mn-lt"/>
                          <a:ea typeface="Verdana" panose="020B0604030504040204" pitchFamily="34" charset="0"/>
                          <a:cs typeface="Verdana" panose="020B0604030504040204" pitchFamily="34" charset="0"/>
                        </a:rPr>
                        <a:t>Retaining assets longer to reduce costs</a:t>
                      </a:r>
                      <a:endParaRPr lang="en-GB" sz="1600" dirty="0">
                        <a:effectLst/>
                        <a:latin typeface="+mn-lt"/>
                        <a:ea typeface="Verdana" panose="020B0604030504040204" pitchFamily="34" charset="0"/>
                        <a:cs typeface="Verdana" panose="020B0604030504040204" pitchFamily="34" charset="0"/>
                      </a:endParaRPr>
                    </a:p>
                  </a:txBody>
                  <a:tcPr marL="32268" marR="32268"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DC3088">
                        <a:alpha val="15000"/>
                      </a:srgbClr>
                    </a:solidFill>
                  </a:tcPr>
                </a:tc>
                <a:tc>
                  <a:txBody>
                    <a:bodyPr/>
                    <a:lstStyle/>
                    <a:p>
                      <a:pPr marR="60960">
                        <a:lnSpc>
                          <a:spcPct val="85000"/>
                        </a:lnSpc>
                      </a:pPr>
                      <a:r>
                        <a:rPr lang="en-US" sz="1600" dirty="0">
                          <a:solidFill>
                            <a:srgbClr val="231F20"/>
                          </a:solidFill>
                          <a:effectLst/>
                          <a:latin typeface="+mn-lt"/>
                          <a:ea typeface="Verdana" panose="020B0604030504040204" pitchFamily="34" charset="0"/>
                          <a:cs typeface="Verdana" panose="020B0604030504040204" pitchFamily="34" charset="0"/>
                        </a:rPr>
                        <a:t>Reduced virgin non-renewable material use </a:t>
                      </a:r>
                      <a:endParaRPr lang="en-GB" sz="1600" dirty="0">
                        <a:effectLst/>
                        <a:latin typeface="+mn-lt"/>
                        <a:ea typeface="Verdana" panose="020B0604030504040204" pitchFamily="34" charset="0"/>
                        <a:cs typeface="Verdana" panose="020B0604030504040204" pitchFamily="34" charset="0"/>
                      </a:endParaRPr>
                    </a:p>
                  </a:txBody>
                  <a:tcPr marL="72000" marR="72000" marT="0" marB="0"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DC3088">
                        <a:alpha val="15000"/>
                      </a:srgbClr>
                    </a:solidFill>
                  </a:tcPr>
                </a:tc>
                <a:extLst>
                  <a:ext uri="{0D108BD9-81ED-4DB2-BD59-A6C34878D82A}">
                    <a16:rowId xmlns:a16="http://schemas.microsoft.com/office/drawing/2014/main" val="2977874843"/>
                  </a:ext>
                </a:extLst>
              </a:tr>
              <a:tr h="548337">
                <a:tc>
                  <a:txBody>
                    <a:bodyPr/>
                    <a:lstStyle/>
                    <a:p>
                      <a:pPr marR="60960" algn="ctr">
                        <a:lnSpc>
                          <a:spcPct val="85000"/>
                        </a:lnSpc>
                      </a:pPr>
                      <a:r>
                        <a:rPr lang="en-US" sz="1600" dirty="0">
                          <a:solidFill>
                            <a:srgbClr val="231F20"/>
                          </a:solidFill>
                          <a:effectLst/>
                          <a:latin typeface="+mn-lt"/>
                          <a:ea typeface="Verdana" panose="020B0604030504040204" pitchFamily="34" charset="0"/>
                          <a:cs typeface="Verdana" panose="020B0604030504040204" pitchFamily="34" charset="0"/>
                        </a:rPr>
                        <a:t>Reduced plastics waste</a:t>
                      </a:r>
                      <a:endParaRPr lang="en-GB" sz="1600" dirty="0">
                        <a:effectLst/>
                        <a:latin typeface="+mn-lt"/>
                        <a:ea typeface="Verdana" panose="020B0604030504040204" pitchFamily="34" charset="0"/>
                        <a:cs typeface="Verdana" panose="020B0604030504040204" pitchFamily="34" charset="0"/>
                      </a:endParaRPr>
                    </a:p>
                  </a:txBody>
                  <a:tcPr marL="32268" marR="32268"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DC3088">
                        <a:alpha val="15000"/>
                      </a:srgbClr>
                    </a:solidFill>
                  </a:tcPr>
                </a:tc>
                <a:tc>
                  <a:txBody>
                    <a:bodyPr/>
                    <a:lstStyle/>
                    <a:p>
                      <a:pPr marR="60960">
                        <a:lnSpc>
                          <a:spcPct val="85000"/>
                        </a:lnSpc>
                      </a:pPr>
                      <a:r>
                        <a:rPr lang="en-US" sz="1600" dirty="0">
                          <a:solidFill>
                            <a:srgbClr val="231F20"/>
                          </a:solidFill>
                          <a:effectLst/>
                          <a:latin typeface="+mn-lt"/>
                          <a:ea typeface="Verdana" panose="020B0604030504040204" pitchFamily="34" charset="0"/>
                          <a:cs typeface="Verdana" panose="020B0604030504040204" pitchFamily="34" charset="0"/>
                        </a:rPr>
                        <a:t>Closing product and material loops to reduce waste and associated carbon emissions</a:t>
                      </a:r>
                      <a:endParaRPr lang="en-GB" sz="1600" dirty="0">
                        <a:effectLst/>
                        <a:latin typeface="+mn-lt"/>
                        <a:ea typeface="Verdana" panose="020B0604030504040204" pitchFamily="34" charset="0"/>
                        <a:cs typeface="Verdana" panose="020B0604030504040204" pitchFamily="34" charset="0"/>
                      </a:endParaRPr>
                    </a:p>
                  </a:txBody>
                  <a:tcPr marL="72000" marR="72000" marT="0" marB="0"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DC3088">
                        <a:alpha val="15000"/>
                      </a:srgbClr>
                    </a:solidFill>
                  </a:tcPr>
                </a:tc>
                <a:extLst>
                  <a:ext uri="{0D108BD9-81ED-4DB2-BD59-A6C34878D82A}">
                    <a16:rowId xmlns:a16="http://schemas.microsoft.com/office/drawing/2014/main" val="3023332131"/>
                  </a:ext>
                </a:extLst>
              </a:tr>
              <a:tr h="430361">
                <a:tc>
                  <a:txBody>
                    <a:bodyPr/>
                    <a:lstStyle/>
                    <a:p>
                      <a:pPr marR="60960" algn="ctr">
                        <a:lnSpc>
                          <a:spcPct val="85000"/>
                        </a:lnSpc>
                      </a:pPr>
                      <a:r>
                        <a:rPr lang="en-US" sz="1600" dirty="0">
                          <a:solidFill>
                            <a:srgbClr val="231F20"/>
                          </a:solidFill>
                          <a:effectLst/>
                          <a:latin typeface="+mn-lt"/>
                          <a:ea typeface="Verdana" panose="020B0604030504040204" pitchFamily="34" charset="0"/>
                          <a:cs typeface="Verdana" panose="020B0604030504040204" pitchFamily="34" charset="0"/>
                        </a:rPr>
                        <a:t>Improved resource efficiency</a:t>
                      </a:r>
                      <a:endParaRPr lang="en-GB" sz="1600" dirty="0">
                        <a:effectLst/>
                        <a:latin typeface="+mn-lt"/>
                        <a:ea typeface="Verdana" panose="020B0604030504040204" pitchFamily="34" charset="0"/>
                        <a:cs typeface="Verdana" panose="020B0604030504040204" pitchFamily="34" charset="0"/>
                      </a:endParaRPr>
                    </a:p>
                  </a:txBody>
                  <a:tcPr marL="32268" marR="32268"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DC3088">
                        <a:alpha val="15000"/>
                      </a:srgbClr>
                    </a:solidFill>
                  </a:tcPr>
                </a:tc>
                <a:tc>
                  <a:txBody>
                    <a:bodyPr/>
                    <a:lstStyle/>
                    <a:p>
                      <a:pPr marR="60960">
                        <a:lnSpc>
                          <a:spcPct val="85000"/>
                        </a:lnSpc>
                      </a:pPr>
                      <a:r>
                        <a:rPr lang="en-US" sz="1600" dirty="0">
                          <a:solidFill>
                            <a:srgbClr val="231F20"/>
                          </a:solidFill>
                          <a:effectLst/>
                          <a:latin typeface="+mn-lt"/>
                          <a:ea typeface="Verdana" panose="020B0604030504040204" pitchFamily="34" charset="0"/>
                          <a:cs typeface="Verdana" panose="020B0604030504040204" pitchFamily="34" charset="0"/>
                        </a:rPr>
                        <a:t>Reducing wider environmental impacts</a:t>
                      </a:r>
                      <a:endParaRPr lang="en-GB" sz="1600" dirty="0">
                        <a:effectLst/>
                        <a:latin typeface="+mn-lt"/>
                        <a:ea typeface="Verdana" panose="020B0604030504040204" pitchFamily="34" charset="0"/>
                        <a:cs typeface="Verdana" panose="020B0604030504040204" pitchFamily="34" charset="0"/>
                      </a:endParaRPr>
                    </a:p>
                  </a:txBody>
                  <a:tcPr marL="72000" marR="72000" marT="0" marB="0"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DC3088">
                        <a:alpha val="15000"/>
                      </a:srgbClr>
                    </a:solidFill>
                  </a:tcPr>
                </a:tc>
                <a:extLst>
                  <a:ext uri="{0D108BD9-81ED-4DB2-BD59-A6C34878D82A}">
                    <a16:rowId xmlns:a16="http://schemas.microsoft.com/office/drawing/2014/main" val="581503843"/>
                  </a:ext>
                </a:extLst>
              </a:tr>
              <a:tr h="602673">
                <a:tc>
                  <a:txBody>
                    <a:bodyPr/>
                    <a:lstStyle/>
                    <a:p>
                      <a:pPr marR="60960" algn="ctr">
                        <a:lnSpc>
                          <a:spcPct val="85000"/>
                        </a:lnSpc>
                      </a:pPr>
                      <a:r>
                        <a:rPr lang="en-US" sz="1600" dirty="0">
                          <a:solidFill>
                            <a:srgbClr val="231F20"/>
                          </a:solidFill>
                          <a:effectLst/>
                          <a:latin typeface="+mn-lt"/>
                          <a:ea typeface="Verdana" panose="020B0604030504040204" pitchFamily="34" charset="0"/>
                          <a:cs typeface="Verdana" panose="020B0604030504040204" pitchFamily="34" charset="0"/>
                        </a:rPr>
                        <a:t>Lower greenhouse gas emissions</a:t>
                      </a:r>
                      <a:endParaRPr lang="en-GB" sz="1600" dirty="0">
                        <a:effectLst/>
                        <a:latin typeface="+mn-lt"/>
                        <a:ea typeface="Verdana" panose="020B0604030504040204" pitchFamily="34" charset="0"/>
                        <a:cs typeface="Verdana" panose="020B0604030504040204" pitchFamily="34" charset="0"/>
                      </a:endParaRPr>
                    </a:p>
                  </a:txBody>
                  <a:tcPr marL="32268" marR="32268"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DC3088">
                        <a:alpha val="15000"/>
                      </a:srgbClr>
                    </a:solidFill>
                  </a:tcPr>
                </a:tc>
                <a:tc>
                  <a:txBody>
                    <a:bodyPr/>
                    <a:lstStyle/>
                    <a:p>
                      <a:pPr marR="60960">
                        <a:lnSpc>
                          <a:spcPct val="85000"/>
                        </a:lnSpc>
                      </a:pPr>
                      <a:r>
                        <a:rPr lang="en-US" sz="1600" dirty="0">
                          <a:solidFill>
                            <a:srgbClr val="231F20"/>
                          </a:solidFill>
                          <a:effectLst/>
                          <a:latin typeface="+mn-lt"/>
                          <a:ea typeface="Verdana" panose="020B0604030504040204" pitchFamily="34" charset="0"/>
                          <a:cs typeface="Verdana" panose="020B0604030504040204" pitchFamily="34" charset="0"/>
                        </a:rPr>
                        <a:t>More sustainable consumption and production</a:t>
                      </a:r>
                      <a:endParaRPr lang="en-GB" sz="1600" dirty="0">
                        <a:effectLst/>
                        <a:latin typeface="+mn-lt"/>
                        <a:ea typeface="Verdana" panose="020B0604030504040204" pitchFamily="34" charset="0"/>
                        <a:cs typeface="Verdana" panose="020B0604030504040204" pitchFamily="34" charset="0"/>
                      </a:endParaRPr>
                    </a:p>
                  </a:txBody>
                  <a:tcPr marL="72000" marR="72000" marT="0" marB="0"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DC3088">
                        <a:alpha val="15000"/>
                      </a:srgbClr>
                    </a:solidFill>
                  </a:tcPr>
                </a:tc>
                <a:extLst>
                  <a:ext uri="{0D108BD9-81ED-4DB2-BD59-A6C34878D82A}">
                    <a16:rowId xmlns:a16="http://schemas.microsoft.com/office/drawing/2014/main" val="3944714331"/>
                  </a:ext>
                </a:extLst>
              </a:tr>
              <a:tr h="433094">
                <a:tc>
                  <a:txBody>
                    <a:bodyPr/>
                    <a:lstStyle/>
                    <a:p>
                      <a:pPr marR="60960" algn="ctr">
                        <a:lnSpc>
                          <a:spcPct val="85000"/>
                        </a:lnSpc>
                      </a:pPr>
                      <a:r>
                        <a:rPr lang="en-US" sz="1600" dirty="0">
                          <a:solidFill>
                            <a:srgbClr val="231F20"/>
                          </a:solidFill>
                          <a:effectLst/>
                          <a:latin typeface="+mn-lt"/>
                          <a:ea typeface="Verdana" panose="020B0604030504040204" pitchFamily="34" charset="0"/>
                          <a:cs typeface="Verdana" panose="020B0604030504040204" pitchFamily="34" charset="0"/>
                        </a:rPr>
                        <a:t>Improved and market leading performance</a:t>
                      </a:r>
                      <a:endParaRPr lang="en-GB" sz="1600" dirty="0">
                        <a:effectLst/>
                        <a:latin typeface="+mn-lt"/>
                        <a:ea typeface="Verdana" panose="020B0604030504040204" pitchFamily="34" charset="0"/>
                        <a:cs typeface="Verdana" panose="020B0604030504040204" pitchFamily="34" charset="0"/>
                      </a:endParaRPr>
                    </a:p>
                  </a:txBody>
                  <a:tcPr marL="32268" marR="32268"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DC3088">
                        <a:alpha val="15000"/>
                      </a:srgbClr>
                    </a:solidFill>
                  </a:tcPr>
                </a:tc>
                <a:tc>
                  <a:txBody>
                    <a:bodyPr/>
                    <a:lstStyle/>
                    <a:p>
                      <a:pPr marR="60960">
                        <a:lnSpc>
                          <a:spcPct val="85000"/>
                        </a:lnSpc>
                      </a:pPr>
                      <a:r>
                        <a:rPr lang="en-US" sz="1600" dirty="0">
                          <a:solidFill>
                            <a:srgbClr val="231F20"/>
                          </a:solidFill>
                          <a:effectLst/>
                          <a:latin typeface="+mn-lt"/>
                          <a:ea typeface="Verdana" panose="020B0604030504040204" pitchFamily="34" charset="0"/>
                          <a:cs typeface="Verdana" panose="020B0604030504040204" pitchFamily="34" charset="0"/>
                        </a:rPr>
                        <a:t>Increased whole life value</a:t>
                      </a:r>
                      <a:endParaRPr lang="en-GB" sz="1600" dirty="0">
                        <a:effectLst/>
                        <a:latin typeface="+mn-lt"/>
                        <a:ea typeface="Verdana" panose="020B0604030504040204" pitchFamily="34" charset="0"/>
                        <a:cs typeface="Verdana" panose="020B0604030504040204" pitchFamily="34" charset="0"/>
                      </a:endParaRPr>
                    </a:p>
                  </a:txBody>
                  <a:tcPr marL="72000" marR="72000" marT="0" marB="0"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DC3088">
                        <a:alpha val="15000"/>
                      </a:srgbClr>
                    </a:solidFill>
                  </a:tcPr>
                </a:tc>
                <a:extLst>
                  <a:ext uri="{0D108BD9-81ED-4DB2-BD59-A6C34878D82A}">
                    <a16:rowId xmlns:a16="http://schemas.microsoft.com/office/drawing/2014/main" val="290615222"/>
                  </a:ext>
                </a:extLst>
              </a:tr>
              <a:tr h="433094">
                <a:tc>
                  <a:txBody>
                    <a:bodyPr/>
                    <a:lstStyle/>
                    <a:p>
                      <a:pPr marR="60960" algn="ctr">
                        <a:lnSpc>
                          <a:spcPct val="85000"/>
                        </a:lnSpc>
                      </a:pPr>
                      <a:r>
                        <a:rPr lang="en-US" sz="1600" dirty="0">
                          <a:solidFill>
                            <a:srgbClr val="231F20"/>
                          </a:solidFill>
                          <a:effectLst/>
                          <a:latin typeface="+mn-lt"/>
                          <a:ea typeface="Verdana" panose="020B0604030504040204" pitchFamily="34" charset="0"/>
                          <a:cs typeface="Verdana" panose="020B0604030504040204" pitchFamily="34" charset="0"/>
                        </a:rPr>
                        <a:t>Taking control of sustainability outcomes</a:t>
                      </a:r>
                      <a:endParaRPr lang="en-GB" sz="1600" dirty="0">
                        <a:effectLst/>
                        <a:latin typeface="+mn-lt"/>
                        <a:ea typeface="Verdana" panose="020B0604030504040204" pitchFamily="34" charset="0"/>
                        <a:cs typeface="Verdana" panose="020B0604030504040204" pitchFamily="34" charset="0"/>
                      </a:endParaRPr>
                    </a:p>
                  </a:txBody>
                  <a:tcPr marL="32268" marR="32268"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DC3088">
                        <a:alpha val="15000"/>
                      </a:srgbClr>
                    </a:solidFill>
                  </a:tcPr>
                </a:tc>
                <a:tc>
                  <a:txBody>
                    <a:bodyPr/>
                    <a:lstStyle/>
                    <a:p>
                      <a:pPr marR="60960">
                        <a:lnSpc>
                          <a:spcPct val="85000"/>
                        </a:lnSpc>
                      </a:pPr>
                      <a:r>
                        <a:rPr lang="en-US" sz="1600" dirty="0">
                          <a:solidFill>
                            <a:srgbClr val="231F20"/>
                          </a:solidFill>
                          <a:effectLst/>
                          <a:latin typeface="+mn-lt"/>
                          <a:ea typeface="Verdana" panose="020B0604030504040204" pitchFamily="34" charset="0"/>
                          <a:cs typeface="Verdana" panose="020B0604030504040204" pitchFamily="34" charset="0"/>
                        </a:rPr>
                        <a:t>More resilient growth</a:t>
                      </a:r>
                      <a:endParaRPr lang="en-GB" sz="1600" dirty="0">
                        <a:effectLst/>
                        <a:latin typeface="+mn-lt"/>
                        <a:ea typeface="Verdana" panose="020B0604030504040204" pitchFamily="34" charset="0"/>
                        <a:cs typeface="Verdana" panose="020B0604030504040204" pitchFamily="34" charset="0"/>
                      </a:endParaRPr>
                    </a:p>
                  </a:txBody>
                  <a:tcPr marL="72000" marR="72000" marT="0" marB="0"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DC3088">
                        <a:alpha val="15000"/>
                      </a:srgbClr>
                    </a:solidFill>
                  </a:tcPr>
                </a:tc>
                <a:extLst>
                  <a:ext uri="{0D108BD9-81ED-4DB2-BD59-A6C34878D82A}">
                    <a16:rowId xmlns:a16="http://schemas.microsoft.com/office/drawing/2014/main" val="3698871337"/>
                  </a:ext>
                </a:extLst>
              </a:tr>
              <a:tr h="433094">
                <a:tc>
                  <a:txBody>
                    <a:bodyPr/>
                    <a:lstStyle/>
                    <a:p>
                      <a:pPr marR="60960" algn="ctr">
                        <a:lnSpc>
                          <a:spcPct val="85000"/>
                        </a:lnSpc>
                      </a:pPr>
                      <a:r>
                        <a:rPr lang="en-US" sz="1600" dirty="0">
                          <a:solidFill>
                            <a:srgbClr val="231F20"/>
                          </a:solidFill>
                          <a:effectLst/>
                          <a:latin typeface="+mn-lt"/>
                          <a:ea typeface="Verdana" panose="020B0604030504040204" pitchFamily="34" charset="0"/>
                          <a:cs typeface="Verdana" panose="020B0604030504040204" pitchFamily="34" charset="0"/>
                        </a:rPr>
                        <a:t>Balance across triple bottom line</a:t>
                      </a:r>
                      <a:endParaRPr lang="en-GB" sz="1600" dirty="0">
                        <a:effectLst/>
                        <a:latin typeface="+mn-lt"/>
                        <a:ea typeface="Verdana" panose="020B0604030504040204" pitchFamily="34" charset="0"/>
                        <a:cs typeface="Verdana" panose="020B0604030504040204" pitchFamily="34" charset="0"/>
                      </a:endParaRPr>
                    </a:p>
                  </a:txBody>
                  <a:tcPr marL="32268" marR="32268"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DC3088">
                        <a:alpha val="15000"/>
                      </a:srgbClr>
                    </a:solidFill>
                  </a:tcPr>
                </a:tc>
                <a:tc rowSpan="2">
                  <a:txBody>
                    <a:bodyPr/>
                    <a:lstStyle/>
                    <a:p>
                      <a:pPr marR="60960">
                        <a:lnSpc>
                          <a:spcPct val="85000"/>
                        </a:lnSpc>
                      </a:pPr>
                      <a:r>
                        <a:rPr lang="en-US" sz="1600" dirty="0">
                          <a:solidFill>
                            <a:srgbClr val="231F20"/>
                          </a:solidFill>
                          <a:effectLst/>
                          <a:latin typeface="+mn-lt"/>
                          <a:ea typeface="Verdana" panose="020B0604030504040204" pitchFamily="34" charset="0"/>
                          <a:cs typeface="Verdana" panose="020B0604030504040204" pitchFamily="34" charset="0"/>
                        </a:rPr>
                        <a:t>New (Green) training &amp; job opportunities throughout the supply chain</a:t>
                      </a:r>
                      <a:endParaRPr lang="en-GB" sz="1600" dirty="0">
                        <a:effectLst/>
                        <a:latin typeface="+mn-lt"/>
                        <a:ea typeface="Verdana" panose="020B0604030504040204" pitchFamily="34" charset="0"/>
                        <a:cs typeface="Verdana" panose="020B0604030504040204" pitchFamily="34" charset="0"/>
                      </a:endParaRPr>
                    </a:p>
                  </a:txBody>
                  <a:tcPr marL="72000" marR="72000" marT="0" marB="0"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DC3088">
                        <a:alpha val="15000"/>
                      </a:srgbClr>
                    </a:solidFill>
                  </a:tcPr>
                </a:tc>
                <a:extLst>
                  <a:ext uri="{0D108BD9-81ED-4DB2-BD59-A6C34878D82A}">
                    <a16:rowId xmlns:a16="http://schemas.microsoft.com/office/drawing/2014/main" val="3458907005"/>
                  </a:ext>
                </a:extLst>
              </a:tr>
              <a:tr h="714601">
                <a:tc>
                  <a:txBody>
                    <a:bodyPr/>
                    <a:lstStyle/>
                    <a:p>
                      <a:pPr marR="60960" algn="ctr">
                        <a:lnSpc>
                          <a:spcPct val="100000"/>
                        </a:lnSpc>
                      </a:pPr>
                      <a:r>
                        <a:rPr lang="en-US" sz="1600" dirty="0">
                          <a:solidFill>
                            <a:srgbClr val="231F20"/>
                          </a:solidFill>
                          <a:effectLst/>
                          <a:latin typeface="+mn-lt"/>
                          <a:ea typeface="Verdana" panose="020B0604030504040204" pitchFamily="34" charset="0"/>
                          <a:cs typeface="Verdana" panose="020B0604030504040204" pitchFamily="34" charset="0"/>
                        </a:rPr>
                        <a:t>Robust framework to ensure partners aligned with organizational aims</a:t>
                      </a:r>
                      <a:endParaRPr lang="en-GB" sz="1600" dirty="0">
                        <a:effectLst/>
                        <a:latin typeface="+mn-lt"/>
                        <a:ea typeface="Verdana" panose="020B0604030504040204" pitchFamily="34" charset="0"/>
                        <a:cs typeface="Verdana" panose="020B0604030504040204" pitchFamily="34" charset="0"/>
                      </a:endParaRPr>
                    </a:p>
                  </a:txBody>
                  <a:tcPr marL="32268" marR="32268"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DC3088">
                        <a:alpha val="15000"/>
                      </a:srgbClr>
                    </a:solidFill>
                  </a:tcPr>
                </a:tc>
                <a:tc vMerge="1">
                  <a:txBody>
                    <a:bodyPr/>
                    <a:lstStyle/>
                    <a:p>
                      <a:endParaRPr lang="en-GB"/>
                    </a:p>
                  </a:txBody>
                  <a:tcPr/>
                </a:tc>
                <a:extLst>
                  <a:ext uri="{0D108BD9-81ED-4DB2-BD59-A6C34878D82A}">
                    <a16:rowId xmlns:a16="http://schemas.microsoft.com/office/drawing/2014/main" val="1553316273"/>
                  </a:ext>
                </a:extLst>
              </a:tr>
              <a:tr h="405203">
                <a:tc>
                  <a:txBody>
                    <a:bodyPr/>
                    <a:lstStyle/>
                    <a:p>
                      <a:pPr marR="60960" algn="ctr">
                        <a:lnSpc>
                          <a:spcPct val="85000"/>
                        </a:lnSpc>
                      </a:pPr>
                      <a:r>
                        <a:rPr lang="en-US" sz="1600" dirty="0">
                          <a:solidFill>
                            <a:srgbClr val="231F20"/>
                          </a:solidFill>
                          <a:effectLst/>
                          <a:latin typeface="+mn-lt"/>
                          <a:ea typeface="Verdana" panose="020B0604030504040204" pitchFamily="34" charset="0"/>
                          <a:cs typeface="Verdana" panose="020B0604030504040204" pitchFamily="34" charset="0"/>
                        </a:rPr>
                        <a:t>Improved reputation</a:t>
                      </a:r>
                      <a:endParaRPr lang="en-GB" sz="1600" dirty="0">
                        <a:effectLst/>
                        <a:latin typeface="+mn-lt"/>
                        <a:ea typeface="Verdana" panose="020B0604030504040204" pitchFamily="34" charset="0"/>
                        <a:cs typeface="Verdana" panose="020B0604030504040204" pitchFamily="34" charset="0"/>
                      </a:endParaRPr>
                    </a:p>
                  </a:txBody>
                  <a:tcPr marL="32268" marR="32268"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3088">
                        <a:alpha val="15000"/>
                      </a:srgbClr>
                    </a:solidFill>
                  </a:tcPr>
                </a:tc>
                <a:tc>
                  <a:txBody>
                    <a:bodyPr/>
                    <a:lstStyle/>
                    <a:p>
                      <a:pPr marR="60960">
                        <a:lnSpc>
                          <a:spcPct val="85000"/>
                        </a:lnSpc>
                      </a:pPr>
                      <a:r>
                        <a:rPr lang="en-US" sz="1600" dirty="0">
                          <a:solidFill>
                            <a:srgbClr val="231F20"/>
                          </a:solidFill>
                          <a:effectLst/>
                          <a:latin typeface="+mn-lt"/>
                          <a:ea typeface="Verdana" panose="020B0604030504040204" pitchFamily="34" charset="0"/>
                          <a:cs typeface="Verdana" panose="020B0604030504040204" pitchFamily="34" charset="0"/>
                        </a:rPr>
                        <a:t>Increased social value</a:t>
                      </a:r>
                      <a:endParaRPr lang="en-GB" sz="1600" dirty="0">
                        <a:effectLst/>
                        <a:latin typeface="+mn-lt"/>
                        <a:ea typeface="Verdana" panose="020B0604030504040204" pitchFamily="34" charset="0"/>
                        <a:cs typeface="Verdana" panose="020B0604030504040204" pitchFamily="34" charset="0"/>
                      </a:endParaRPr>
                    </a:p>
                  </a:txBody>
                  <a:tcPr marL="72000" marR="72000" marT="0" marB="0"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3088">
                        <a:alpha val="15000"/>
                      </a:srgbClr>
                    </a:solidFill>
                  </a:tcPr>
                </a:tc>
                <a:extLst>
                  <a:ext uri="{0D108BD9-81ED-4DB2-BD59-A6C34878D82A}">
                    <a16:rowId xmlns:a16="http://schemas.microsoft.com/office/drawing/2014/main" val="1116566402"/>
                  </a:ext>
                </a:extLst>
              </a:tr>
            </a:tbl>
          </a:graphicData>
        </a:graphic>
      </p:graphicFrame>
      <p:sp>
        <p:nvSpPr>
          <p:cNvPr id="8" name="TextBox 7">
            <a:extLst>
              <a:ext uri="{FF2B5EF4-FFF2-40B4-BE49-F238E27FC236}">
                <a16:creationId xmlns:a16="http://schemas.microsoft.com/office/drawing/2014/main" id="{661508F9-62EF-A1E1-FB0C-3AE7478ECB30}"/>
              </a:ext>
            </a:extLst>
          </p:cNvPr>
          <p:cNvSpPr txBox="1"/>
          <p:nvPr/>
        </p:nvSpPr>
        <p:spPr>
          <a:xfrm>
            <a:off x="1214307" y="943265"/>
            <a:ext cx="10247584" cy="584775"/>
          </a:xfrm>
          <a:prstGeom prst="rect">
            <a:avLst/>
          </a:prstGeom>
          <a:noFill/>
        </p:spPr>
        <p:txBody>
          <a:bodyPr wrap="square">
            <a:spAutoFit/>
          </a:bodyPr>
          <a:lstStyle/>
          <a:p>
            <a:r>
              <a:rPr lang="en-US" sz="3200" dirty="0">
                <a:solidFill>
                  <a:schemeClr val="accent5">
                    <a:lumMod val="75000"/>
                  </a:schemeClr>
                </a:solidFill>
                <a:latin typeface="Abadi" panose="020B0604020104020204" pitchFamily="34" charset="0"/>
              </a:rPr>
              <a:t>Circular procurement – delivering positive outcomes </a:t>
            </a:r>
          </a:p>
        </p:txBody>
      </p:sp>
      <p:pic>
        <p:nvPicPr>
          <p:cNvPr id="9" name="object 16">
            <a:extLst>
              <a:ext uri="{FF2B5EF4-FFF2-40B4-BE49-F238E27FC236}">
                <a16:creationId xmlns:a16="http://schemas.microsoft.com/office/drawing/2014/main" id="{7A634335-5442-6972-67D5-EB3F742A7184}"/>
              </a:ext>
            </a:extLst>
          </p:cNvPr>
          <p:cNvPicPr/>
          <p:nvPr/>
        </p:nvPicPr>
        <p:blipFill>
          <a:blip r:embed="rId4" cstate="email">
            <a:extLst>
              <a:ext uri="{28A0092B-C50C-407E-A947-70E740481C1C}">
                <a14:useLocalDpi xmlns:a14="http://schemas.microsoft.com/office/drawing/2010/main" val="0"/>
              </a:ext>
            </a:extLst>
          </a:blip>
          <a:stretch>
            <a:fillRect/>
          </a:stretch>
        </p:blipFill>
        <p:spPr>
          <a:xfrm rot="5400000" flipH="1">
            <a:off x="5915817" y="-3068051"/>
            <a:ext cx="45719" cy="9195415"/>
          </a:xfrm>
          <a:prstGeom prst="rect">
            <a:avLst/>
          </a:prstGeom>
        </p:spPr>
      </p:pic>
      <p:sp>
        <p:nvSpPr>
          <p:cNvPr id="4" name="Rectangle 3">
            <a:extLst>
              <a:ext uri="{FF2B5EF4-FFF2-40B4-BE49-F238E27FC236}">
                <a16:creationId xmlns:a16="http://schemas.microsoft.com/office/drawing/2014/main" id="{0CD23276-4A71-A22F-2535-4EF8E7A847FB}"/>
              </a:ext>
            </a:extLst>
          </p:cNvPr>
          <p:cNvSpPr/>
          <p:nvPr/>
        </p:nvSpPr>
        <p:spPr>
          <a:xfrm>
            <a:off x="-624954" y="138254"/>
            <a:ext cx="464024" cy="453741"/>
          </a:xfrm>
          <a:prstGeom prst="rect">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180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object 2">
            <a:extLst>
              <a:ext uri="{FF2B5EF4-FFF2-40B4-BE49-F238E27FC236}">
                <a16:creationId xmlns:a16="http://schemas.microsoft.com/office/drawing/2014/main" id="{41599D0C-C643-7231-9AA3-C25A41C47648}"/>
              </a:ext>
            </a:extLst>
          </p:cNvPr>
          <p:cNvPicPr/>
          <p:nvPr/>
        </p:nvPicPr>
        <p:blipFill>
          <a:blip r:embed="rId3" cstate="print">
            <a:extLst>
              <a:ext uri="{28A0092B-C50C-407E-A947-70E740481C1C}">
                <a14:useLocalDpi xmlns:a14="http://schemas.microsoft.com/office/drawing/2010/main" val="0"/>
              </a:ext>
            </a:extLst>
          </a:blip>
          <a:stretch>
            <a:fillRect/>
          </a:stretch>
        </p:blipFill>
        <p:spPr>
          <a:xfrm rot="10800000">
            <a:off x="-1" y="207"/>
            <a:ext cx="12192000" cy="1266825"/>
          </a:xfrm>
          <a:prstGeom prst="rect">
            <a:avLst/>
          </a:prstGeom>
        </p:spPr>
      </p:pic>
      <p:sp>
        <p:nvSpPr>
          <p:cNvPr id="3" name="TextBox 2">
            <a:extLst>
              <a:ext uri="{FF2B5EF4-FFF2-40B4-BE49-F238E27FC236}">
                <a16:creationId xmlns:a16="http://schemas.microsoft.com/office/drawing/2014/main" id="{08B3F253-91AC-A1F1-4ED2-DC6C36BD9C2E}"/>
              </a:ext>
            </a:extLst>
          </p:cNvPr>
          <p:cNvSpPr txBox="1"/>
          <p:nvPr/>
        </p:nvSpPr>
        <p:spPr>
          <a:xfrm>
            <a:off x="1039305" y="6373178"/>
            <a:ext cx="10668786"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Source: Modified by Canadian Energy Research Institute and from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https://ccme.ca/en/res/strategyonzeroplasticwaste.pdf</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9" name="object 16">
            <a:extLst>
              <a:ext uri="{FF2B5EF4-FFF2-40B4-BE49-F238E27FC236}">
                <a16:creationId xmlns:a16="http://schemas.microsoft.com/office/drawing/2014/main" id="{B44073D3-4365-1A9F-00EB-E1613901FDD8}"/>
              </a:ext>
            </a:extLst>
          </p:cNvPr>
          <p:cNvPicPr/>
          <p:nvPr/>
        </p:nvPicPr>
        <p:blipFill>
          <a:blip r:embed="rId5" cstate="email">
            <a:extLst>
              <a:ext uri="{28A0092B-C50C-407E-A947-70E740481C1C}">
                <a14:useLocalDpi xmlns:a14="http://schemas.microsoft.com/office/drawing/2010/main" val="0"/>
              </a:ext>
            </a:extLst>
          </a:blip>
          <a:stretch>
            <a:fillRect/>
          </a:stretch>
        </p:blipFill>
        <p:spPr>
          <a:xfrm rot="5400000">
            <a:off x="4553994" y="-2279936"/>
            <a:ext cx="46401" cy="7928264"/>
          </a:xfrm>
          <a:prstGeom prst="rect">
            <a:avLst/>
          </a:prstGeom>
        </p:spPr>
      </p:pic>
      <p:sp>
        <p:nvSpPr>
          <p:cNvPr id="11" name="TextBox 10">
            <a:extLst>
              <a:ext uri="{FF2B5EF4-FFF2-40B4-BE49-F238E27FC236}">
                <a16:creationId xmlns:a16="http://schemas.microsoft.com/office/drawing/2014/main" id="{8CC301A6-8835-4F22-D22B-FC527B5F4832}"/>
              </a:ext>
            </a:extLst>
          </p:cNvPr>
          <p:cNvSpPr txBox="1"/>
          <p:nvPr/>
        </p:nvSpPr>
        <p:spPr>
          <a:xfrm>
            <a:off x="519550" y="1107869"/>
            <a:ext cx="1159625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75000"/>
                  </a:srgbClr>
                </a:solidFill>
                <a:effectLst/>
                <a:uLnTx/>
                <a:uFillTx/>
                <a:latin typeface="Abadi" panose="020B0604020104020204" pitchFamily="34" charset="0"/>
                <a:ea typeface="+mn-ea"/>
                <a:cs typeface="+mn-cs"/>
              </a:rPr>
              <a:t>Hierarchy of priority in plastics management</a:t>
            </a:r>
          </a:p>
        </p:txBody>
      </p:sp>
      <p:grpSp>
        <p:nvGrpSpPr>
          <p:cNvPr id="5" name="Group 4">
            <a:extLst>
              <a:ext uri="{FF2B5EF4-FFF2-40B4-BE49-F238E27FC236}">
                <a16:creationId xmlns:a16="http://schemas.microsoft.com/office/drawing/2014/main" id="{C6B7FAB5-04FB-A7CF-3F3B-0DBAEFAC4CCF}"/>
              </a:ext>
            </a:extLst>
          </p:cNvPr>
          <p:cNvGrpSpPr/>
          <p:nvPr/>
        </p:nvGrpSpPr>
        <p:grpSpPr>
          <a:xfrm>
            <a:off x="2130458" y="1971202"/>
            <a:ext cx="7392323" cy="4401976"/>
            <a:chOff x="2130458" y="1971202"/>
            <a:chExt cx="7392323" cy="4401976"/>
          </a:xfrm>
        </p:grpSpPr>
        <p:grpSp>
          <p:nvGrpSpPr>
            <p:cNvPr id="7" name="Group 6">
              <a:extLst>
                <a:ext uri="{FF2B5EF4-FFF2-40B4-BE49-F238E27FC236}">
                  <a16:creationId xmlns:a16="http://schemas.microsoft.com/office/drawing/2014/main" id="{0536CB09-B20E-32BD-4BE9-AE9CF610D7F2}"/>
                </a:ext>
              </a:extLst>
            </p:cNvPr>
            <p:cNvGrpSpPr/>
            <p:nvPr/>
          </p:nvGrpSpPr>
          <p:grpSpPr>
            <a:xfrm>
              <a:off x="2130458" y="1971202"/>
              <a:ext cx="7392323" cy="4401976"/>
              <a:chOff x="3610467" y="2022953"/>
              <a:chExt cx="6939834" cy="3924410"/>
            </a:xfrm>
          </p:grpSpPr>
          <p:pic>
            <p:nvPicPr>
              <p:cNvPr id="8" name="Picture 7">
                <a:extLst>
                  <a:ext uri="{FF2B5EF4-FFF2-40B4-BE49-F238E27FC236}">
                    <a16:creationId xmlns:a16="http://schemas.microsoft.com/office/drawing/2014/main" id="{5F1D1C56-3FC4-42C6-11FF-FE9F3320BB3D}"/>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3610467" y="2129145"/>
                <a:ext cx="6939834" cy="3818218"/>
              </a:xfrm>
              <a:prstGeom prst="rect">
                <a:avLst/>
              </a:prstGeom>
            </p:spPr>
          </p:pic>
          <p:grpSp>
            <p:nvGrpSpPr>
              <p:cNvPr id="18" name="Group 17">
                <a:extLst>
                  <a:ext uri="{FF2B5EF4-FFF2-40B4-BE49-F238E27FC236}">
                    <a16:creationId xmlns:a16="http://schemas.microsoft.com/office/drawing/2014/main" id="{679D3C25-2F16-3175-75CE-C3CE5C2B400E}"/>
                  </a:ext>
                </a:extLst>
              </p:cNvPr>
              <p:cNvGrpSpPr/>
              <p:nvPr/>
            </p:nvGrpSpPr>
            <p:grpSpPr>
              <a:xfrm>
                <a:off x="9243358" y="2022953"/>
                <a:ext cx="1306943" cy="3747372"/>
                <a:chOff x="4378960" y="1503680"/>
                <a:chExt cx="1306943" cy="3747372"/>
              </a:xfrm>
            </p:grpSpPr>
            <p:cxnSp>
              <p:nvCxnSpPr>
                <p:cNvPr id="14" name="Straight Arrow Connector 13">
                  <a:extLst>
                    <a:ext uri="{FF2B5EF4-FFF2-40B4-BE49-F238E27FC236}">
                      <a16:creationId xmlns:a16="http://schemas.microsoft.com/office/drawing/2014/main" id="{1CAFE2A1-7B4C-D227-EE22-3D5E523D8119}"/>
                    </a:ext>
                  </a:extLst>
                </p:cNvPr>
                <p:cNvCxnSpPr/>
                <p:nvPr/>
              </p:nvCxnSpPr>
              <p:spPr>
                <a:xfrm>
                  <a:off x="5035664" y="1762812"/>
                  <a:ext cx="0" cy="3261675"/>
                </a:xfrm>
                <a:prstGeom prst="straightConnector1">
                  <a:avLst/>
                </a:prstGeom>
                <a:ln w="158750">
                  <a:gradFill>
                    <a:gsLst>
                      <a:gs pos="0">
                        <a:srgbClr val="54ACD4"/>
                      </a:gs>
                      <a:gs pos="24000">
                        <a:schemeClr val="accent1">
                          <a:lumMod val="45000"/>
                          <a:lumOff val="55000"/>
                        </a:schemeClr>
                      </a:gs>
                      <a:gs pos="46000">
                        <a:schemeClr val="accent1">
                          <a:lumMod val="45000"/>
                          <a:lumOff val="55000"/>
                        </a:schemeClr>
                      </a:gs>
                      <a:gs pos="100000">
                        <a:srgbClr val="C00000"/>
                      </a:gs>
                    </a:gsLst>
                    <a:lin ang="5400000" scaled="1"/>
                  </a:gradFill>
                  <a:headEnd w="sm" len="sm"/>
                  <a:tailEnd type="triangle" w="sm" len="sm"/>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8C148B5-4CEF-DC81-98B4-853350F805D1}"/>
                    </a:ext>
                  </a:extLst>
                </p:cNvPr>
                <p:cNvSpPr/>
                <p:nvPr/>
              </p:nvSpPr>
              <p:spPr>
                <a:xfrm>
                  <a:off x="4378960" y="1503680"/>
                  <a:ext cx="1300480" cy="330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Value retained</a:t>
                  </a:r>
                </a:p>
              </p:txBody>
            </p:sp>
            <p:sp>
              <p:nvSpPr>
                <p:cNvPr id="17" name="Rectangle 16">
                  <a:extLst>
                    <a:ext uri="{FF2B5EF4-FFF2-40B4-BE49-F238E27FC236}">
                      <a16:creationId xmlns:a16="http://schemas.microsoft.com/office/drawing/2014/main" id="{E0DA908C-702D-3E3C-C8E4-26EBEB8B4795}"/>
                    </a:ext>
                  </a:extLst>
                </p:cNvPr>
                <p:cNvSpPr/>
                <p:nvPr/>
              </p:nvSpPr>
              <p:spPr>
                <a:xfrm>
                  <a:off x="4385423" y="4920800"/>
                  <a:ext cx="1300480" cy="330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Value lost</a:t>
                  </a:r>
                </a:p>
              </p:txBody>
            </p:sp>
          </p:grpSp>
        </p:grpSp>
        <p:sp>
          <p:nvSpPr>
            <p:cNvPr id="4" name="Rectangle 3">
              <a:extLst>
                <a:ext uri="{FF2B5EF4-FFF2-40B4-BE49-F238E27FC236}">
                  <a16:creationId xmlns:a16="http://schemas.microsoft.com/office/drawing/2014/main" id="{F47B510B-19F7-68C2-00B1-46845C4A0B1F}"/>
                </a:ext>
              </a:extLst>
            </p:cNvPr>
            <p:cNvSpPr/>
            <p:nvPr/>
          </p:nvSpPr>
          <p:spPr>
            <a:xfrm>
              <a:off x="3142593" y="2320623"/>
              <a:ext cx="367861" cy="36585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 name="Straight Arrow Connector 1">
              <a:extLst>
                <a:ext uri="{FF2B5EF4-FFF2-40B4-BE49-F238E27FC236}">
                  <a16:creationId xmlns:a16="http://schemas.microsoft.com/office/drawing/2014/main" id="{A742BB26-ADFA-0AE0-A929-B9E538E1C7F5}"/>
                </a:ext>
              </a:extLst>
            </p:cNvPr>
            <p:cNvCxnSpPr/>
            <p:nvPr/>
          </p:nvCxnSpPr>
          <p:spPr>
            <a:xfrm>
              <a:off x="3380531" y="2320623"/>
              <a:ext cx="0" cy="3658592"/>
            </a:xfrm>
            <a:prstGeom prst="straightConnector1">
              <a:avLst/>
            </a:prstGeom>
            <a:ln w="158750">
              <a:gradFill>
                <a:gsLst>
                  <a:gs pos="0">
                    <a:srgbClr val="54ACD4"/>
                  </a:gs>
                  <a:gs pos="24000">
                    <a:schemeClr val="accent1">
                      <a:lumMod val="45000"/>
                      <a:lumOff val="55000"/>
                    </a:schemeClr>
                  </a:gs>
                  <a:gs pos="46000">
                    <a:schemeClr val="accent1">
                      <a:lumMod val="45000"/>
                      <a:lumOff val="55000"/>
                    </a:schemeClr>
                  </a:gs>
                  <a:gs pos="100000">
                    <a:srgbClr val="C00000"/>
                  </a:gs>
                </a:gsLst>
                <a:lin ang="5400000" scaled="1"/>
              </a:gradFill>
              <a:headEnd w="sm" len="sm"/>
              <a:tailEnd type="triangle" w="sm" len="sm"/>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3954C167-4802-01A7-4C33-F7E491FFDE58}"/>
              </a:ext>
            </a:extLst>
          </p:cNvPr>
          <p:cNvGrpSpPr/>
          <p:nvPr/>
        </p:nvGrpSpPr>
        <p:grpSpPr>
          <a:xfrm rot="5400000">
            <a:off x="10462689" y="-75514"/>
            <a:ext cx="1865127" cy="1593495"/>
            <a:chOff x="7339033" y="5279570"/>
            <a:chExt cx="1865127" cy="1593495"/>
          </a:xfrm>
        </p:grpSpPr>
        <p:sp>
          <p:nvSpPr>
            <p:cNvPr id="12" name="Diagonale streep 5">
              <a:extLst>
                <a:ext uri="{FF2B5EF4-FFF2-40B4-BE49-F238E27FC236}">
                  <a16:creationId xmlns:a16="http://schemas.microsoft.com/office/drawing/2014/main" id="{1F67854B-0570-DE9F-4826-4E953A746473}"/>
                </a:ext>
              </a:extLst>
            </p:cNvPr>
            <p:cNvSpPr/>
            <p:nvPr/>
          </p:nvSpPr>
          <p:spPr>
            <a:xfrm rot="10800000" flipH="1" flipV="1">
              <a:off x="7550505" y="5279570"/>
              <a:ext cx="1593495" cy="1593495"/>
            </a:xfrm>
            <a:prstGeom prst="diagStripe">
              <a:avLst/>
            </a:prstGeom>
            <a:solidFill>
              <a:srgbClr val="2C89B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Verdana"/>
                <a:ea typeface="+mn-ea"/>
                <a:cs typeface="+mn-cs"/>
              </a:endParaRPr>
            </a:p>
          </p:txBody>
        </p:sp>
        <p:sp>
          <p:nvSpPr>
            <p:cNvPr id="13" name="Rechthoek 16">
              <a:extLst>
                <a:ext uri="{FF2B5EF4-FFF2-40B4-BE49-F238E27FC236}">
                  <a16:creationId xmlns:a16="http://schemas.microsoft.com/office/drawing/2014/main" id="{3FF8E895-9888-B26C-3F29-383479DF4FC8}"/>
                </a:ext>
              </a:extLst>
            </p:cNvPr>
            <p:cNvSpPr>
              <a:spLocks noChangeArrowheads="1"/>
            </p:cNvSpPr>
            <p:nvPr/>
          </p:nvSpPr>
          <p:spPr bwMode="auto">
            <a:xfrm rot="18944459">
              <a:off x="7339033" y="5616447"/>
              <a:ext cx="1865127" cy="523220"/>
            </a:xfrm>
            <a:prstGeom prst="rect">
              <a:avLst/>
            </a:prstGeom>
            <a:noFill/>
            <a:ln w="9525">
              <a:noFill/>
              <a:miter lim="800000"/>
              <a:headEnd/>
              <a:tailEnd/>
            </a:ln>
          </p:spPr>
          <p:txBody>
            <a:bodyPr wrap="square">
              <a:spAutoFit/>
            </a:bodyPr>
            <a:lstStyle/>
            <a:p>
              <a:pPr marL="0" marR="0" lvl="0" indent="0" algn="ctr" defTabSz="914103" rtl="0" eaLnBrk="1" fontAlgn="auto" latinLnBrk="0" hangingPunct="1">
                <a:lnSpc>
                  <a:spcPct val="100000"/>
                </a:lnSpc>
                <a:spcBef>
                  <a:spcPts val="0"/>
                </a:spcBef>
                <a:spcAft>
                  <a:spcPts val="0"/>
                </a:spcAft>
                <a:buClr>
                  <a:srgbClr val="000000"/>
                </a:buClr>
                <a:buSzPct val="100000"/>
                <a:buFontTx/>
                <a:buNone/>
                <a:tabLst/>
                <a:defRPr/>
              </a:pPr>
              <a:r>
                <a:rPr kumimoji="0" lang="nl-NL" sz="2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Resource</a:t>
              </a:r>
            </a:p>
          </p:txBody>
        </p:sp>
      </p:grpSp>
    </p:spTree>
    <p:extLst>
      <p:ext uri="{BB962C8B-B14F-4D97-AF65-F5344CB8AC3E}">
        <p14:creationId xmlns:p14="http://schemas.microsoft.com/office/powerpoint/2010/main" val="1894204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
            <a:extLst>
              <a:ext uri="{FF2B5EF4-FFF2-40B4-BE49-F238E27FC236}">
                <a16:creationId xmlns:a16="http://schemas.microsoft.com/office/drawing/2014/main" id="{B6AC44F9-3E59-47D6-BD0A-FDC8BD514646}"/>
              </a:ext>
            </a:extLst>
          </p:cNvPr>
          <p:cNvSpPr txBox="1">
            <a:spLocks/>
          </p:cNvSpPr>
          <p:nvPr/>
        </p:nvSpPr>
        <p:spPr>
          <a:xfrm>
            <a:off x="754960" y="1918332"/>
            <a:ext cx="10515600" cy="5513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Circular procurement addresses all stages of product lifecycle:</a:t>
            </a:r>
          </a:p>
        </p:txBody>
      </p:sp>
      <p:sp>
        <p:nvSpPr>
          <p:cNvPr id="17" name="Rounded Rectangle 3">
            <a:extLst>
              <a:ext uri="{FF2B5EF4-FFF2-40B4-BE49-F238E27FC236}">
                <a16:creationId xmlns:a16="http://schemas.microsoft.com/office/drawing/2014/main" id="{5D6D9FCB-891A-497E-8D2B-71337D2BC92C}"/>
              </a:ext>
            </a:extLst>
          </p:cNvPr>
          <p:cNvSpPr/>
          <p:nvPr/>
        </p:nvSpPr>
        <p:spPr>
          <a:xfrm>
            <a:off x="7460824" y="5503232"/>
            <a:ext cx="3468216" cy="455976"/>
          </a:xfrm>
          <a:prstGeom prst="rect">
            <a:avLst/>
          </a:prstGeom>
          <a:solidFill>
            <a:schemeClr val="accent2">
              <a:lumMod val="60000"/>
              <a:lumOff val="40000"/>
            </a:schemeClr>
          </a:solidFill>
          <a:ln w="12700" cap="flat" cmpd="sng" algn="ctr">
            <a:noFill/>
            <a:prstDash val="solid"/>
            <a:miter lim="800000"/>
          </a:ln>
          <a:effectLst>
            <a:outerShdw blurRad="50800" dist="38100" dir="2700000" algn="tl" rotWithShape="0">
              <a:prstClr val="black">
                <a:alpha val="40000"/>
              </a:prstClr>
            </a:outerShdw>
          </a:effectLst>
        </p:spPr>
        <p:txBody>
          <a:bodyPr lIns="21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What will happen to it?</a:t>
            </a:r>
          </a:p>
        </p:txBody>
      </p:sp>
      <p:sp>
        <p:nvSpPr>
          <p:cNvPr id="18" name="Rounded Rectangle 4">
            <a:extLst>
              <a:ext uri="{FF2B5EF4-FFF2-40B4-BE49-F238E27FC236}">
                <a16:creationId xmlns:a16="http://schemas.microsoft.com/office/drawing/2014/main" id="{060829F7-936C-46B2-B8C0-48718F6EC1AB}"/>
              </a:ext>
            </a:extLst>
          </p:cNvPr>
          <p:cNvSpPr/>
          <p:nvPr/>
        </p:nvSpPr>
        <p:spPr>
          <a:xfrm>
            <a:off x="7460824" y="2973024"/>
            <a:ext cx="3468216" cy="455976"/>
          </a:xfrm>
          <a:prstGeom prst="rect">
            <a:avLst/>
          </a:prstGeom>
          <a:solidFill>
            <a:srgbClr val="4472C4"/>
          </a:solidFill>
          <a:ln w="12700" cap="flat" cmpd="sng" algn="ctr">
            <a:noFill/>
            <a:prstDash val="solid"/>
            <a:miter lim="800000"/>
          </a:ln>
          <a:effectLst>
            <a:outerShdw blurRad="50800" dist="38100" dir="2700000" algn="tl" rotWithShape="0">
              <a:prstClr val="black">
                <a:alpha val="40000"/>
              </a:prstClr>
            </a:outerShdw>
          </a:effectLst>
        </p:spPr>
        <p:txBody>
          <a:bodyPr lIns="21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Where does it come from?</a:t>
            </a:r>
          </a:p>
        </p:txBody>
      </p:sp>
      <p:sp>
        <p:nvSpPr>
          <p:cNvPr id="19" name="Rounded Rectangle 5">
            <a:extLst>
              <a:ext uri="{FF2B5EF4-FFF2-40B4-BE49-F238E27FC236}">
                <a16:creationId xmlns:a16="http://schemas.microsoft.com/office/drawing/2014/main" id="{FBFFDE27-8D8C-4FB8-829A-8F8107102F03}"/>
              </a:ext>
            </a:extLst>
          </p:cNvPr>
          <p:cNvSpPr/>
          <p:nvPr/>
        </p:nvSpPr>
        <p:spPr>
          <a:xfrm>
            <a:off x="7460824" y="3539915"/>
            <a:ext cx="3468216" cy="455976"/>
          </a:xfrm>
          <a:prstGeom prst="rect">
            <a:avLst/>
          </a:prstGeom>
          <a:solidFill>
            <a:srgbClr val="4472C4"/>
          </a:solidFill>
          <a:ln w="12700" cap="flat" cmpd="sng" algn="ctr">
            <a:noFill/>
            <a:prstDash val="solid"/>
            <a:miter lim="800000"/>
          </a:ln>
          <a:effectLst>
            <a:outerShdw blurRad="50800" dist="38100" dir="2700000" algn="tl" rotWithShape="0">
              <a:prstClr val="black">
                <a:alpha val="40000"/>
              </a:prstClr>
            </a:outerShdw>
          </a:effectLst>
        </p:spPr>
        <p:txBody>
          <a:bodyPr lIns="21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Who made it?</a:t>
            </a:r>
          </a:p>
        </p:txBody>
      </p:sp>
      <p:sp>
        <p:nvSpPr>
          <p:cNvPr id="20" name="Rounded Rectangle 6">
            <a:extLst>
              <a:ext uri="{FF2B5EF4-FFF2-40B4-BE49-F238E27FC236}">
                <a16:creationId xmlns:a16="http://schemas.microsoft.com/office/drawing/2014/main" id="{F696C02E-AA8A-4CA6-B776-EFC57372DF8F}"/>
              </a:ext>
            </a:extLst>
          </p:cNvPr>
          <p:cNvSpPr/>
          <p:nvPr/>
        </p:nvSpPr>
        <p:spPr>
          <a:xfrm>
            <a:off x="7460824" y="4116529"/>
            <a:ext cx="3468216" cy="455976"/>
          </a:xfrm>
          <a:prstGeom prst="rect">
            <a:avLst/>
          </a:prstGeom>
          <a:solidFill>
            <a:srgbClr val="4472C4"/>
          </a:solidFill>
          <a:ln w="12700" cap="flat" cmpd="sng" algn="ctr">
            <a:noFill/>
            <a:prstDash val="solid"/>
            <a:miter lim="800000"/>
          </a:ln>
          <a:effectLst>
            <a:outerShdw blurRad="50800" dist="38100" dir="2700000" algn="tl" rotWithShape="0">
              <a:prstClr val="black">
                <a:alpha val="40000"/>
              </a:prstClr>
            </a:outerShdw>
          </a:effectLst>
        </p:spPr>
        <p:txBody>
          <a:bodyPr lIns="21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What is it made of?</a:t>
            </a:r>
          </a:p>
        </p:txBody>
      </p:sp>
      <p:sp>
        <p:nvSpPr>
          <p:cNvPr id="21" name="Rounded Rectangle 7">
            <a:extLst>
              <a:ext uri="{FF2B5EF4-FFF2-40B4-BE49-F238E27FC236}">
                <a16:creationId xmlns:a16="http://schemas.microsoft.com/office/drawing/2014/main" id="{E8FF3326-F350-4294-9C63-F2D7410EF6B5}"/>
              </a:ext>
            </a:extLst>
          </p:cNvPr>
          <p:cNvSpPr/>
          <p:nvPr/>
        </p:nvSpPr>
        <p:spPr>
          <a:xfrm>
            <a:off x="7460824" y="4800150"/>
            <a:ext cx="3468216" cy="455976"/>
          </a:xfrm>
          <a:prstGeom prst="rect">
            <a:avLst/>
          </a:prstGeom>
          <a:solidFill>
            <a:schemeClr val="accent4">
              <a:lumMod val="40000"/>
              <a:lumOff val="60000"/>
            </a:schemeClr>
          </a:solidFill>
          <a:ln w="12700" cap="flat" cmpd="sng" algn="ctr">
            <a:noFill/>
            <a:prstDash val="solid"/>
            <a:miter lim="800000"/>
          </a:ln>
          <a:effectLst>
            <a:outerShdw blurRad="50800" dist="38100" dir="2700000" algn="tl" rotWithShape="0">
              <a:prstClr val="black">
                <a:alpha val="40000"/>
              </a:prstClr>
            </a:outerShdw>
          </a:effectLst>
        </p:spPr>
        <p:txBody>
          <a:bodyPr lIns="21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How will it be used?</a:t>
            </a:r>
          </a:p>
        </p:txBody>
      </p:sp>
      <p:pic>
        <p:nvPicPr>
          <p:cNvPr id="22" name="Picture 21">
            <a:extLst>
              <a:ext uri="{FF2B5EF4-FFF2-40B4-BE49-F238E27FC236}">
                <a16:creationId xmlns:a16="http://schemas.microsoft.com/office/drawing/2014/main" id="{8D647730-07C5-4056-B056-B85BBE6405B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22405" y="2530867"/>
            <a:ext cx="3787555" cy="3799540"/>
          </a:xfrm>
          <a:prstGeom prst="rect">
            <a:avLst/>
          </a:prstGeom>
        </p:spPr>
      </p:pic>
      <p:sp>
        <p:nvSpPr>
          <p:cNvPr id="23" name="Rounded Rectangle 6">
            <a:extLst>
              <a:ext uri="{FF2B5EF4-FFF2-40B4-BE49-F238E27FC236}">
                <a16:creationId xmlns:a16="http://schemas.microsoft.com/office/drawing/2014/main" id="{1C7DD7B9-F69A-42AC-8BCC-10D891BDF862}"/>
              </a:ext>
            </a:extLst>
          </p:cNvPr>
          <p:cNvSpPr/>
          <p:nvPr/>
        </p:nvSpPr>
        <p:spPr>
          <a:xfrm rot="16200000">
            <a:off x="6109435" y="3585326"/>
            <a:ext cx="1599482" cy="374875"/>
          </a:xfrm>
          <a:prstGeom prst="rect">
            <a:avLst/>
          </a:prstGeom>
          <a:solidFill>
            <a:srgbClr val="4472C4">
              <a:lumMod val="60000"/>
              <a:lumOff val="40000"/>
            </a:srgbClr>
          </a:solidFill>
          <a:ln w="12700" cap="flat" cmpd="sng" algn="ctr">
            <a:noFill/>
            <a:prstDash val="solid"/>
            <a:miter lim="800000"/>
          </a:ln>
          <a:effectLst>
            <a:outerShdw blurRad="50800" dist="38100" dir="2700000" algn="tl" rotWithShape="0">
              <a:prstClr val="black">
                <a:alpha val="40000"/>
              </a:prstClr>
            </a:outerShdw>
          </a:effectLst>
        </p:spPr>
        <p:txBody>
          <a:bodyPr l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Source</a:t>
            </a:r>
          </a:p>
        </p:txBody>
      </p:sp>
      <p:sp>
        <p:nvSpPr>
          <p:cNvPr id="24" name="Rounded Rectangle 6">
            <a:extLst>
              <a:ext uri="{FF2B5EF4-FFF2-40B4-BE49-F238E27FC236}">
                <a16:creationId xmlns:a16="http://schemas.microsoft.com/office/drawing/2014/main" id="{8BFA996D-F0AD-47B8-B47D-2EAD0F3BC1F1}"/>
              </a:ext>
            </a:extLst>
          </p:cNvPr>
          <p:cNvSpPr/>
          <p:nvPr/>
        </p:nvSpPr>
        <p:spPr>
          <a:xfrm rot="16200000">
            <a:off x="6681188" y="4840700"/>
            <a:ext cx="455975" cy="374875"/>
          </a:xfrm>
          <a:prstGeom prst="rect">
            <a:avLst/>
          </a:prstGeom>
          <a:solidFill>
            <a:srgbClr val="FFC000">
              <a:lumMod val="60000"/>
              <a:lumOff val="40000"/>
            </a:srgbClr>
          </a:solidFill>
          <a:ln w="12700" cap="flat" cmpd="sng" algn="ctr">
            <a:noFill/>
            <a:prstDash val="solid"/>
            <a:miter lim="800000"/>
          </a:ln>
          <a:effectLst>
            <a:outerShdw blurRad="50800" dist="38100" dir="2700000" algn="tl" rotWithShape="0">
              <a:prstClr val="black">
                <a:alpha val="40000"/>
              </a:prstClr>
            </a:outerShdw>
          </a:effectLst>
        </p:spPr>
        <p:txBody>
          <a:bodyPr lIns="54000" rIns="5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Use</a:t>
            </a:r>
          </a:p>
        </p:txBody>
      </p:sp>
      <p:sp>
        <p:nvSpPr>
          <p:cNvPr id="25" name="Rounded Rectangle 6">
            <a:extLst>
              <a:ext uri="{FF2B5EF4-FFF2-40B4-BE49-F238E27FC236}">
                <a16:creationId xmlns:a16="http://schemas.microsoft.com/office/drawing/2014/main" id="{71856380-E860-48E8-A08B-DB9991358AE3}"/>
              </a:ext>
            </a:extLst>
          </p:cNvPr>
          <p:cNvSpPr/>
          <p:nvPr/>
        </p:nvSpPr>
        <p:spPr>
          <a:xfrm rot="16200000">
            <a:off x="6681188" y="5543782"/>
            <a:ext cx="455976" cy="374875"/>
          </a:xfrm>
          <a:prstGeom prst="rect">
            <a:avLst/>
          </a:prstGeom>
          <a:solidFill>
            <a:srgbClr val="ED7D31">
              <a:lumMod val="75000"/>
            </a:srgbClr>
          </a:solidFill>
          <a:ln w="12700" cap="flat" cmpd="sng" algn="ctr">
            <a:noFill/>
            <a:prstDash val="solid"/>
            <a:miter lim="800000"/>
          </a:ln>
          <a:effectLst>
            <a:outerShdw blurRad="50800" dist="38100" dir="2700000" algn="tl" rotWithShape="0">
              <a:prstClr val="black">
                <a:alpha val="40000"/>
              </a:prstClr>
            </a:outerShdw>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EoL</a:t>
            </a:r>
            <a:endParaRPr kumimoji="0" lang="en-GB" sz="16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AC4D887E-76D2-8ED6-01B2-F1C436DCC783}"/>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032000" y="3643354"/>
            <a:ext cx="1270000" cy="481606"/>
          </a:xfrm>
          <a:prstGeom prst="rect">
            <a:avLst/>
          </a:prstGeom>
        </p:spPr>
      </p:pic>
      <p:sp>
        <p:nvSpPr>
          <p:cNvPr id="6" name="TextBox 5">
            <a:extLst>
              <a:ext uri="{FF2B5EF4-FFF2-40B4-BE49-F238E27FC236}">
                <a16:creationId xmlns:a16="http://schemas.microsoft.com/office/drawing/2014/main" id="{DFF971C3-4C46-5C5D-E30A-471555AB9799}"/>
              </a:ext>
            </a:extLst>
          </p:cNvPr>
          <p:cNvSpPr txBox="1"/>
          <p:nvPr/>
        </p:nvSpPr>
        <p:spPr>
          <a:xfrm>
            <a:off x="1890511" y="3656470"/>
            <a:ext cx="1411489" cy="430887"/>
          </a:xfrm>
          <a:prstGeom prst="rect">
            <a:avLst/>
          </a:prstGeom>
          <a:noFill/>
        </p:spPr>
        <p:txBody>
          <a:bodyPr wrap="square">
            <a:spAutoFit/>
          </a:bodyPr>
          <a:lstStyle/>
          <a:p>
            <a:r>
              <a:rPr kumimoji="0" lang="en-GB" sz="2200" b="1" i="0" u="none" strike="noStrike" kern="0" cap="none" spc="0" normalizeH="0" baseline="0" noProof="0" dirty="0">
                <a:ln>
                  <a:noFill/>
                </a:ln>
                <a:solidFill>
                  <a:prstClr val="white"/>
                </a:solidFill>
                <a:effectLst/>
                <a:uLnTx/>
                <a:uFillTx/>
                <a:cs typeface="Arial" panose="020B0604020202020204" pitchFamily="34" charset="0"/>
              </a:rPr>
              <a:t>End of Life</a:t>
            </a:r>
            <a:endParaRPr lang="en-GB" sz="2200" b="1" dirty="0">
              <a:cs typeface="Arial" panose="020B0604020202020204" pitchFamily="34" charset="0"/>
            </a:endParaRPr>
          </a:p>
        </p:txBody>
      </p:sp>
      <p:sp>
        <p:nvSpPr>
          <p:cNvPr id="7" name="TextBox 6">
            <a:extLst>
              <a:ext uri="{FF2B5EF4-FFF2-40B4-BE49-F238E27FC236}">
                <a16:creationId xmlns:a16="http://schemas.microsoft.com/office/drawing/2014/main" id="{BEECC023-DD26-085F-10A5-B41D4D010FF6}"/>
              </a:ext>
            </a:extLst>
          </p:cNvPr>
          <p:cNvSpPr txBox="1"/>
          <p:nvPr/>
        </p:nvSpPr>
        <p:spPr>
          <a:xfrm>
            <a:off x="816803" y="1260798"/>
            <a:ext cx="10122254" cy="584775"/>
          </a:xfrm>
          <a:prstGeom prst="rect">
            <a:avLst/>
          </a:prstGeom>
          <a:noFill/>
        </p:spPr>
        <p:txBody>
          <a:bodyPr wrap="square">
            <a:spAutoFit/>
          </a:bodyPr>
          <a:lstStyle/>
          <a:p>
            <a:r>
              <a:rPr lang="en-GB" sz="3200" dirty="0">
                <a:solidFill>
                  <a:schemeClr val="accent5">
                    <a:lumMod val="75000"/>
                  </a:schemeClr>
                </a:solidFill>
                <a:latin typeface="Abadi" panose="020B0604020104020204" pitchFamily="34" charset="0"/>
              </a:rPr>
              <a:t>Considering the full life cycle</a:t>
            </a:r>
          </a:p>
        </p:txBody>
      </p:sp>
      <p:pic>
        <p:nvPicPr>
          <p:cNvPr id="2" name="object 16">
            <a:extLst>
              <a:ext uri="{FF2B5EF4-FFF2-40B4-BE49-F238E27FC236}">
                <a16:creationId xmlns:a16="http://schemas.microsoft.com/office/drawing/2014/main" id="{E4F62850-E55D-92E7-2DF5-A0A690B16464}"/>
              </a:ext>
            </a:extLst>
          </p:cNvPr>
          <p:cNvPicPr/>
          <p:nvPr/>
        </p:nvPicPr>
        <p:blipFill>
          <a:blip r:embed="rId5" cstate="screen">
            <a:extLst>
              <a:ext uri="{28A0092B-C50C-407E-A947-70E740481C1C}">
                <a14:useLocalDpi xmlns:a14="http://schemas.microsoft.com/office/drawing/2010/main" val="0"/>
              </a:ext>
            </a:extLst>
          </a:blip>
          <a:stretch>
            <a:fillRect/>
          </a:stretch>
        </p:blipFill>
        <p:spPr>
          <a:xfrm rot="5400000" flipH="1">
            <a:off x="3420420" y="-657288"/>
            <a:ext cx="45719" cy="5051439"/>
          </a:xfrm>
          <a:prstGeom prst="rect">
            <a:avLst/>
          </a:prstGeom>
        </p:spPr>
      </p:pic>
      <p:pic>
        <p:nvPicPr>
          <p:cNvPr id="3" name="object 2">
            <a:extLst>
              <a:ext uri="{FF2B5EF4-FFF2-40B4-BE49-F238E27FC236}">
                <a16:creationId xmlns:a16="http://schemas.microsoft.com/office/drawing/2014/main" id="{E2285242-B028-F7BA-4DB1-DEB592AB2044}"/>
              </a:ext>
            </a:extLst>
          </p:cNvPr>
          <p:cNvPicPr/>
          <p:nvPr/>
        </p:nvPicPr>
        <p:blipFill>
          <a:blip r:embed="rId6" cstate="print">
            <a:extLst>
              <a:ext uri="{28A0092B-C50C-407E-A947-70E740481C1C}">
                <a14:useLocalDpi xmlns:a14="http://schemas.microsoft.com/office/drawing/2010/main" val="0"/>
              </a:ext>
            </a:extLst>
          </a:blip>
          <a:stretch>
            <a:fillRect/>
          </a:stretch>
        </p:blipFill>
        <p:spPr>
          <a:xfrm rot="10800000">
            <a:off x="-1" y="-51748"/>
            <a:ext cx="12192000" cy="1266825"/>
          </a:xfrm>
          <a:prstGeom prst="rect">
            <a:avLst/>
          </a:prstGeom>
        </p:spPr>
      </p:pic>
      <p:sp>
        <p:nvSpPr>
          <p:cNvPr id="5" name="Rectangle 4">
            <a:extLst>
              <a:ext uri="{FF2B5EF4-FFF2-40B4-BE49-F238E27FC236}">
                <a16:creationId xmlns:a16="http://schemas.microsoft.com/office/drawing/2014/main" id="{6E5D43F9-056B-E337-21CD-9D7068C7C028}"/>
              </a:ext>
            </a:extLst>
          </p:cNvPr>
          <p:cNvSpPr/>
          <p:nvPr/>
        </p:nvSpPr>
        <p:spPr>
          <a:xfrm>
            <a:off x="-624954" y="138254"/>
            <a:ext cx="464024" cy="453741"/>
          </a:xfrm>
          <a:prstGeom prst="rect">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6601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3" grpId="0" animBg="1"/>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91786837-5016-2374-826B-815569F65BF2}"/>
              </a:ext>
            </a:extLst>
          </p:cNvPr>
          <p:cNvSpPr/>
          <p:nvPr/>
        </p:nvSpPr>
        <p:spPr>
          <a:xfrm>
            <a:off x="9133609" y="457200"/>
            <a:ext cx="3058391" cy="64008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pic>
        <p:nvPicPr>
          <p:cNvPr id="2" name="object 2">
            <a:extLst>
              <a:ext uri="{FF2B5EF4-FFF2-40B4-BE49-F238E27FC236}">
                <a16:creationId xmlns:a16="http://schemas.microsoft.com/office/drawing/2014/main" id="{30C2C60A-83D9-BB4E-3231-4634D28D1420}"/>
              </a:ext>
            </a:extLst>
          </p:cNvPr>
          <p:cNvPicPr/>
          <p:nvPr/>
        </p:nvPicPr>
        <p:blipFill>
          <a:blip r:embed="rId4" cstate="print">
            <a:extLst>
              <a:ext uri="{28A0092B-C50C-407E-A947-70E740481C1C}">
                <a14:useLocalDpi xmlns:a14="http://schemas.microsoft.com/office/drawing/2010/main" val="0"/>
              </a:ext>
            </a:extLst>
          </a:blip>
          <a:stretch>
            <a:fillRect/>
          </a:stretch>
        </p:blipFill>
        <p:spPr>
          <a:xfrm rot="10800000">
            <a:off x="-1" y="-51748"/>
            <a:ext cx="12192000" cy="1266825"/>
          </a:xfrm>
          <a:prstGeom prst="rect">
            <a:avLst/>
          </a:prstGeom>
        </p:spPr>
      </p:pic>
      <p:sp>
        <p:nvSpPr>
          <p:cNvPr id="3" name="TextBox 2">
            <a:extLst>
              <a:ext uri="{FF2B5EF4-FFF2-40B4-BE49-F238E27FC236}">
                <a16:creationId xmlns:a16="http://schemas.microsoft.com/office/drawing/2014/main" id="{7A28A337-DDA4-F158-4ACD-B092E61147F6}"/>
              </a:ext>
            </a:extLst>
          </p:cNvPr>
          <p:cNvSpPr txBox="1"/>
          <p:nvPr/>
        </p:nvSpPr>
        <p:spPr>
          <a:xfrm>
            <a:off x="1" y="1222196"/>
            <a:ext cx="12191999" cy="523220"/>
          </a:xfrm>
          <a:prstGeom prst="rect">
            <a:avLst/>
          </a:prstGeom>
          <a:solidFill>
            <a:srgbClr val="669900"/>
          </a:solidFill>
          <a:ln>
            <a:solidFill>
              <a:srgbClr val="669900"/>
            </a:solidFill>
          </a:ln>
        </p:spPr>
        <p:txBody>
          <a:bodyPr wrap="square">
            <a:spAutoFit/>
          </a:bodyPr>
          <a:lstStyle/>
          <a:p>
            <a:pPr algn="ctr"/>
            <a:r>
              <a:rPr lang="en-US" sz="2800" dirty="0">
                <a:solidFill>
                  <a:schemeClr val="bg1"/>
                </a:solidFill>
                <a:latin typeface="Abadi" panose="020B0604020104020204" pitchFamily="34" charset="0"/>
              </a:rPr>
              <a:t>Circular procurement commitment</a:t>
            </a:r>
            <a:endParaRPr lang="en-US" sz="2800" i="1" dirty="0">
              <a:solidFill>
                <a:schemeClr val="bg1"/>
              </a:solidFill>
              <a:latin typeface="Abadi" panose="020B0604020104020204" pitchFamily="34" charset="0"/>
            </a:endParaRPr>
          </a:p>
        </p:txBody>
      </p:sp>
      <p:sp>
        <p:nvSpPr>
          <p:cNvPr id="10" name="TextBox 9">
            <a:extLst>
              <a:ext uri="{FF2B5EF4-FFF2-40B4-BE49-F238E27FC236}">
                <a16:creationId xmlns:a16="http://schemas.microsoft.com/office/drawing/2014/main" id="{13232704-2C92-EC07-8DB7-1ABFCC7F424B}"/>
              </a:ext>
            </a:extLst>
          </p:cNvPr>
          <p:cNvSpPr txBox="1"/>
          <p:nvPr/>
        </p:nvSpPr>
        <p:spPr>
          <a:xfrm>
            <a:off x="1595120" y="6492177"/>
            <a:ext cx="7678882" cy="307777"/>
          </a:xfrm>
          <a:prstGeom prst="rect">
            <a:avLst/>
          </a:prstGeom>
          <a:noFill/>
        </p:spPr>
        <p:txBody>
          <a:bodyPr wrap="square">
            <a:spAutoFit/>
          </a:bodyPr>
          <a:lstStyle/>
          <a:p>
            <a:r>
              <a:rPr lang="en-GB" sz="1400" b="1" dirty="0"/>
              <a:t>Source: </a:t>
            </a:r>
            <a:r>
              <a:rPr lang="en-GB" sz="1400" dirty="0">
                <a:hlinkClick r:id="rId5"/>
              </a:rPr>
              <a:t>Circular economy procurement plan and framework: Toronto (ellenmacarthurfoundation.org)</a:t>
            </a:r>
            <a:endParaRPr lang="en-GB" sz="1400" dirty="0"/>
          </a:p>
        </p:txBody>
      </p:sp>
      <p:grpSp>
        <p:nvGrpSpPr>
          <p:cNvPr id="4" name="Groep 6">
            <a:extLst>
              <a:ext uri="{FF2B5EF4-FFF2-40B4-BE49-F238E27FC236}">
                <a16:creationId xmlns:a16="http://schemas.microsoft.com/office/drawing/2014/main" id="{8D7D99B3-3734-7483-AFB0-B989134FFE0E}"/>
              </a:ext>
            </a:extLst>
          </p:cNvPr>
          <p:cNvGrpSpPr/>
          <p:nvPr/>
        </p:nvGrpSpPr>
        <p:grpSpPr>
          <a:xfrm>
            <a:off x="-2696" y="5171440"/>
            <a:ext cx="1597816" cy="1832320"/>
            <a:chOff x="-2696" y="5135526"/>
            <a:chExt cx="1722474" cy="1867454"/>
          </a:xfrm>
        </p:grpSpPr>
        <p:sp>
          <p:nvSpPr>
            <p:cNvPr id="5" name="Diagonale streep 7">
              <a:extLst>
                <a:ext uri="{FF2B5EF4-FFF2-40B4-BE49-F238E27FC236}">
                  <a16:creationId xmlns:a16="http://schemas.microsoft.com/office/drawing/2014/main" id="{19667A3B-04FE-75AE-3220-6B9E60529F87}"/>
                </a:ext>
              </a:extLst>
            </p:cNvPr>
            <p:cNvSpPr/>
            <p:nvPr/>
          </p:nvSpPr>
          <p:spPr>
            <a:xfrm rot="10800000" flipH="1">
              <a:off x="-2696" y="5135526"/>
              <a:ext cx="1722474" cy="1722474"/>
            </a:xfrm>
            <a:prstGeom prst="diagStrip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6" name="Rechthoek 16">
              <a:extLst>
                <a:ext uri="{FF2B5EF4-FFF2-40B4-BE49-F238E27FC236}">
                  <a16:creationId xmlns:a16="http://schemas.microsoft.com/office/drawing/2014/main" id="{A8B4D094-6DAA-4418-A9EA-49D9E583919F}"/>
                </a:ext>
              </a:extLst>
            </p:cNvPr>
            <p:cNvSpPr>
              <a:spLocks noChangeArrowheads="1"/>
            </p:cNvSpPr>
            <p:nvPr/>
          </p:nvSpPr>
          <p:spPr bwMode="auto">
            <a:xfrm rot="2786932">
              <a:off x="-141558" y="5887283"/>
              <a:ext cx="1646619" cy="584775"/>
            </a:xfrm>
            <a:prstGeom prst="rect">
              <a:avLst/>
            </a:prstGeom>
            <a:noFill/>
            <a:ln w="9525">
              <a:noFill/>
              <a:miter lim="800000"/>
              <a:headEnd/>
              <a:tailEnd/>
            </a:ln>
          </p:spPr>
          <p:txBody>
            <a:bodyPr wrap="square">
              <a:spAutoFit/>
            </a:bodyPr>
            <a:lstStyle/>
            <a:p>
              <a:pPr marL="0" marR="0" lvl="0" indent="0" algn="l" defTabSz="914103" rtl="0" eaLnBrk="0" fontAlgn="base" latinLnBrk="0" hangingPunct="0">
                <a:lnSpc>
                  <a:spcPct val="100000"/>
                </a:lnSpc>
                <a:spcBef>
                  <a:spcPct val="0"/>
                </a:spcBef>
                <a:spcAft>
                  <a:spcPct val="0"/>
                </a:spcAft>
                <a:buClr>
                  <a:srgbClr val="000000"/>
                </a:buClr>
                <a:buSzPct val="100000"/>
                <a:buFontTx/>
                <a:buNone/>
                <a:tabLst/>
                <a:defRPr/>
              </a:pPr>
              <a:r>
                <a:rPr kumimoji="0" lang="nl-NL" sz="3200" b="1" i="0" u="none" strike="noStrike" kern="1200" cap="none" spc="0" normalizeH="0" baseline="0" noProof="0" dirty="0" err="1">
                  <a:ln>
                    <a:noFill/>
                  </a:ln>
                  <a:solidFill>
                    <a:schemeClr val="bg1"/>
                  </a:solidFill>
                  <a:uLnTx/>
                  <a:uFillTx/>
                  <a:latin typeface="Calibri"/>
                  <a:ea typeface="ＭＳ Ｐゴシック" pitchFamily="34" charset="-128"/>
                  <a:cs typeface="Arial" panose="020B0604020202020204" pitchFamily="34" charset="0"/>
                </a:rPr>
                <a:t>Example</a:t>
              </a:r>
              <a:endParaRPr kumimoji="0" lang="nl-NL" sz="3200" b="1" i="0" u="none" strike="noStrike" kern="1200" cap="none" spc="0" normalizeH="0" baseline="0" noProof="0" dirty="0">
                <a:ln>
                  <a:noFill/>
                </a:ln>
                <a:solidFill>
                  <a:schemeClr val="bg1"/>
                </a:solidFill>
                <a:uLnTx/>
                <a:uFillTx/>
                <a:latin typeface="Calibri"/>
                <a:ea typeface="ＭＳ Ｐゴシック" pitchFamily="34" charset="-128"/>
                <a:cs typeface="Arial" panose="020B0604020202020204" pitchFamily="34" charset="0"/>
              </a:endParaRPr>
            </a:p>
          </p:txBody>
        </p:sp>
      </p:grpSp>
      <p:sp>
        <p:nvSpPr>
          <p:cNvPr id="8" name="Title 1">
            <a:extLst>
              <a:ext uri="{FF2B5EF4-FFF2-40B4-BE49-F238E27FC236}">
                <a16:creationId xmlns:a16="http://schemas.microsoft.com/office/drawing/2014/main" id="{CDE9C64D-047C-F124-BAC1-32D0283ABC57}"/>
              </a:ext>
            </a:extLst>
          </p:cNvPr>
          <p:cNvSpPr txBox="1">
            <a:spLocks/>
          </p:cNvSpPr>
          <p:nvPr/>
        </p:nvSpPr>
        <p:spPr>
          <a:xfrm>
            <a:off x="-2697" y="2006529"/>
            <a:ext cx="9136305" cy="1810471"/>
          </a:xfrm>
          <a:prstGeom prst="rect">
            <a:avLst/>
          </a:prstGeom>
        </p:spPr>
        <p:txBody>
          <a:bodyPr vert="horz" lIns="144000" tIns="0" rIns="144000" bIns="0" rtlCol="0" anchor="t" anchorCtr="0">
            <a:noAutofit/>
          </a:bodyPr>
          <a:lstStyle>
            <a:lvl1pPr algn="l" defTabSz="457200" rtl="0" eaLnBrk="1" latinLnBrk="0" hangingPunct="1">
              <a:spcBef>
                <a:spcPct val="0"/>
              </a:spcBef>
              <a:buNone/>
              <a:defRPr sz="2500" b="1" i="0" kern="1200">
                <a:solidFill>
                  <a:srgbClr val="717879"/>
                </a:solidFill>
                <a:latin typeface="Open Sans"/>
                <a:ea typeface="+mj-ea"/>
                <a:cs typeface="Open Sans"/>
              </a:defRPr>
            </a:lvl1pPr>
          </a:lstStyle>
          <a:p>
            <a:pPr algn="just">
              <a:spcAft>
                <a:spcPts val="600"/>
              </a:spcAft>
            </a:pPr>
            <a:r>
              <a:rPr lang="en-US" sz="1800" dirty="0">
                <a:solidFill>
                  <a:schemeClr val="tx1"/>
                </a:solidFill>
                <a:latin typeface="+mn-lt"/>
                <a:ea typeface="Open Sans" panose="020B0606030504020204" pitchFamily="34" charset="0"/>
                <a:cs typeface="Open Sans" panose="020B0606030504020204" pitchFamily="34" charset="0"/>
              </a:rPr>
              <a:t>Background: </a:t>
            </a:r>
            <a:r>
              <a:rPr lang="en-GB" sz="1800" b="0" dirty="0">
                <a:solidFill>
                  <a:schemeClr val="tx1"/>
                </a:solidFill>
                <a:latin typeface="+mn-lt"/>
                <a:cs typeface="Open Sans Light"/>
              </a:rPr>
              <a:t>In 2016, the City Council approved the Long-Term Waste Management Strategy and formed a Cross-Divisional Circular Economy Working Group to apply circular economy principles to the city’s procurement processes.</a:t>
            </a:r>
          </a:p>
          <a:p>
            <a:pPr algn="just">
              <a:spcAft>
                <a:spcPts val="600"/>
              </a:spcAft>
            </a:pPr>
            <a:r>
              <a:rPr lang="en-US" sz="1800" dirty="0">
                <a:solidFill>
                  <a:schemeClr val="tx1"/>
                </a:solidFill>
                <a:latin typeface="+mn-lt"/>
                <a:ea typeface="Open Sans" panose="020B0606030504020204" pitchFamily="34" charset="0"/>
                <a:cs typeface="Open Sans" panose="020B0606030504020204" pitchFamily="34" charset="0"/>
              </a:rPr>
              <a:t>Actions: </a:t>
            </a:r>
            <a:r>
              <a:rPr lang="en-GB" sz="1800" b="0" dirty="0">
                <a:solidFill>
                  <a:schemeClr val="tx1"/>
                </a:solidFill>
                <a:latin typeface="+mn-lt"/>
                <a:cs typeface="Open Sans Light"/>
              </a:rPr>
              <a:t>The Circular Economy Procurement Implementation Plan and Framework is the City’s tool to leverage the purchasing power to drive waste reduction, economic growth, and social prosperity through a circular economy approach.</a:t>
            </a:r>
          </a:p>
        </p:txBody>
      </p:sp>
      <p:sp>
        <p:nvSpPr>
          <p:cNvPr id="9" name="TextBox 8">
            <a:extLst>
              <a:ext uri="{FF2B5EF4-FFF2-40B4-BE49-F238E27FC236}">
                <a16:creationId xmlns:a16="http://schemas.microsoft.com/office/drawing/2014/main" id="{752B5FBD-650E-9E17-2DB0-BD154C22A555}"/>
              </a:ext>
            </a:extLst>
          </p:cNvPr>
          <p:cNvSpPr txBox="1"/>
          <p:nvPr/>
        </p:nvSpPr>
        <p:spPr>
          <a:xfrm>
            <a:off x="3657599" y="568747"/>
            <a:ext cx="4876800" cy="646331"/>
          </a:xfrm>
          <a:prstGeom prst="rect">
            <a:avLst/>
          </a:prstGeom>
          <a:noFill/>
        </p:spPr>
        <p:txBody>
          <a:bodyPr wrap="square">
            <a:spAutoFit/>
          </a:bodyPr>
          <a:lstStyle/>
          <a:p>
            <a:pPr algn="ctr"/>
            <a:r>
              <a:rPr lang="en-GB" sz="3600" dirty="0">
                <a:solidFill>
                  <a:schemeClr val="accent5">
                    <a:lumMod val="75000"/>
                  </a:schemeClr>
                </a:solidFill>
                <a:latin typeface="Abadi" panose="020B0604020104020204" pitchFamily="34" charset="0"/>
              </a:rPr>
              <a:t>The City of Toronto</a:t>
            </a:r>
          </a:p>
        </p:txBody>
      </p:sp>
      <p:sp>
        <p:nvSpPr>
          <p:cNvPr id="12" name="Title 1">
            <a:extLst>
              <a:ext uri="{FF2B5EF4-FFF2-40B4-BE49-F238E27FC236}">
                <a16:creationId xmlns:a16="http://schemas.microsoft.com/office/drawing/2014/main" id="{A25C3E9A-073B-62F1-E8CF-275BD99D3C74}"/>
              </a:ext>
            </a:extLst>
          </p:cNvPr>
          <p:cNvSpPr txBox="1">
            <a:spLocks/>
          </p:cNvSpPr>
          <p:nvPr/>
        </p:nvSpPr>
        <p:spPr>
          <a:xfrm>
            <a:off x="1040832" y="4266204"/>
            <a:ext cx="7969508" cy="1810472"/>
          </a:xfrm>
          <a:prstGeom prst="rect">
            <a:avLst/>
          </a:prstGeom>
          <a:ln w="28575">
            <a:solidFill>
              <a:srgbClr val="669900"/>
            </a:solidFill>
          </a:ln>
        </p:spPr>
        <p:txBody>
          <a:bodyPr vert="horz" lIns="144000" tIns="0" rIns="144000" bIns="0" rtlCol="0" anchor="t" anchorCtr="0">
            <a:noAutofit/>
          </a:bodyPr>
          <a:lstStyle>
            <a:lvl1pPr algn="l" defTabSz="457200" rtl="0" eaLnBrk="1" latinLnBrk="0" hangingPunct="1">
              <a:spcBef>
                <a:spcPct val="0"/>
              </a:spcBef>
              <a:buNone/>
              <a:defRPr sz="2500" b="1" i="0" kern="1200">
                <a:solidFill>
                  <a:srgbClr val="717879"/>
                </a:solidFill>
                <a:latin typeface="Open Sans"/>
                <a:ea typeface="+mj-ea"/>
                <a:cs typeface="Open Sans"/>
              </a:defRPr>
            </a:lvl1pPr>
          </a:lstStyle>
          <a:p>
            <a:pPr algn="just">
              <a:spcAft>
                <a:spcPts val="600"/>
              </a:spcAft>
            </a:pPr>
            <a:r>
              <a:rPr lang="en-US" sz="1800" dirty="0">
                <a:solidFill>
                  <a:schemeClr val="tx1"/>
                </a:solidFill>
                <a:latin typeface="+mn-lt"/>
                <a:ea typeface="Open Sans" panose="020B0606030504020204" pitchFamily="34" charset="0"/>
                <a:cs typeface="Open Sans" panose="020B0606030504020204" pitchFamily="34" charset="0"/>
              </a:rPr>
              <a:t>Impacts: </a:t>
            </a:r>
            <a:r>
              <a:rPr lang="en-GB" sz="1800" b="0" dirty="0">
                <a:solidFill>
                  <a:schemeClr val="tx1"/>
                </a:solidFill>
                <a:latin typeface="+mn-lt"/>
                <a:ea typeface="Open Sans" panose="020B0606030504020204" pitchFamily="34" charset="0"/>
                <a:cs typeface="Open Sans" panose="020B0606030504020204" pitchFamily="34" charset="0"/>
              </a:rPr>
              <a:t>Since inception, the project has launched the pilot phase and has begun to identify existing circular procurement activities and integrate new requirements within call documents. </a:t>
            </a:r>
          </a:p>
          <a:p>
            <a:pPr algn="just">
              <a:spcAft>
                <a:spcPts val="600"/>
              </a:spcAft>
            </a:pPr>
            <a:r>
              <a:rPr lang="en-US" sz="1800" dirty="0">
                <a:solidFill>
                  <a:schemeClr val="tx1"/>
                </a:solidFill>
                <a:latin typeface="+mn-lt"/>
                <a:ea typeface="Open Sans" panose="020B0606030504020204" pitchFamily="34" charset="0"/>
                <a:cs typeface="Open Sans" panose="020B0606030504020204" pitchFamily="34" charset="0"/>
              </a:rPr>
              <a:t>Barriers overcome &amp; Lessons: </a:t>
            </a:r>
            <a:r>
              <a:rPr lang="en-GB" sz="1800" b="0" dirty="0">
                <a:solidFill>
                  <a:schemeClr val="tx1"/>
                </a:solidFill>
                <a:latin typeface="+mn-lt"/>
                <a:ea typeface="Open Sans" panose="020B0606030504020204" pitchFamily="34" charset="0"/>
                <a:cs typeface="Open Sans" panose="020B0606030504020204" pitchFamily="34" charset="0"/>
              </a:rPr>
              <a:t>The Framework helps the city to drive circular economy innovation and implementation while generating a broad range of societal benefits through its procurement practices.</a:t>
            </a:r>
            <a:endParaRPr lang="en-GB" sz="1800" b="0" dirty="0">
              <a:solidFill>
                <a:schemeClr val="tx1"/>
              </a:solidFill>
              <a:latin typeface="+mn-lt"/>
              <a:cs typeface="Open Sans Light"/>
            </a:endParaRPr>
          </a:p>
        </p:txBody>
      </p:sp>
      <p:sp>
        <p:nvSpPr>
          <p:cNvPr id="11" name="Rectangle 10">
            <a:extLst>
              <a:ext uri="{FF2B5EF4-FFF2-40B4-BE49-F238E27FC236}">
                <a16:creationId xmlns:a16="http://schemas.microsoft.com/office/drawing/2014/main" id="{98C11369-4D8C-B3C0-297B-83E4D77A1607}"/>
              </a:ext>
            </a:extLst>
          </p:cNvPr>
          <p:cNvSpPr/>
          <p:nvPr/>
        </p:nvSpPr>
        <p:spPr>
          <a:xfrm>
            <a:off x="-624954" y="138254"/>
            <a:ext cx="464024" cy="453741"/>
          </a:xfrm>
          <a:prstGeom prst="rect">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1574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8B501E6-8F0A-586F-21E9-03B1D0C7472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698" y="-58973"/>
            <a:ext cx="12191999" cy="6948085"/>
          </a:xfrm>
          <a:prstGeom prst="rect">
            <a:avLst/>
          </a:prstGeom>
        </p:spPr>
      </p:pic>
      <p:pic>
        <p:nvPicPr>
          <p:cNvPr id="2" name="object 2">
            <a:extLst>
              <a:ext uri="{FF2B5EF4-FFF2-40B4-BE49-F238E27FC236}">
                <a16:creationId xmlns:a16="http://schemas.microsoft.com/office/drawing/2014/main" id="{30C2C60A-83D9-BB4E-3231-4634D28D1420}"/>
              </a:ext>
            </a:extLst>
          </p:cNvPr>
          <p:cNvPicPr/>
          <p:nvPr/>
        </p:nvPicPr>
        <p:blipFill>
          <a:blip r:embed="rId4" cstate="print">
            <a:extLst>
              <a:ext uri="{28A0092B-C50C-407E-A947-70E740481C1C}">
                <a14:useLocalDpi xmlns:a14="http://schemas.microsoft.com/office/drawing/2010/main" val="0"/>
              </a:ext>
            </a:extLst>
          </a:blip>
          <a:stretch>
            <a:fillRect/>
          </a:stretch>
        </p:blipFill>
        <p:spPr>
          <a:xfrm rot="10800000">
            <a:off x="-1" y="-51748"/>
            <a:ext cx="12192000" cy="1266825"/>
          </a:xfrm>
          <a:prstGeom prst="rect">
            <a:avLst/>
          </a:prstGeom>
        </p:spPr>
      </p:pic>
      <p:sp>
        <p:nvSpPr>
          <p:cNvPr id="3" name="TextBox 2">
            <a:extLst>
              <a:ext uri="{FF2B5EF4-FFF2-40B4-BE49-F238E27FC236}">
                <a16:creationId xmlns:a16="http://schemas.microsoft.com/office/drawing/2014/main" id="{7A28A337-DDA4-F158-4ACD-B092E61147F6}"/>
              </a:ext>
            </a:extLst>
          </p:cNvPr>
          <p:cNvSpPr txBox="1"/>
          <p:nvPr/>
        </p:nvSpPr>
        <p:spPr>
          <a:xfrm>
            <a:off x="0" y="1406328"/>
            <a:ext cx="12191999" cy="523220"/>
          </a:xfrm>
          <a:prstGeom prst="rect">
            <a:avLst/>
          </a:prstGeom>
          <a:solidFill>
            <a:srgbClr val="669900"/>
          </a:solidFill>
          <a:ln>
            <a:solidFill>
              <a:srgbClr val="669900"/>
            </a:solidFill>
          </a:ln>
        </p:spPr>
        <p:txBody>
          <a:bodyPr wrap="square">
            <a:spAutoFit/>
          </a:bodyPr>
          <a:lstStyle/>
          <a:p>
            <a:pPr algn="ctr"/>
            <a:r>
              <a:rPr lang="en-US" sz="2800" dirty="0">
                <a:solidFill>
                  <a:schemeClr val="bg1"/>
                </a:solidFill>
                <a:latin typeface="Abadi" panose="020B0604020104020204" pitchFamily="34" charset="0"/>
              </a:rPr>
              <a:t>Circular procurement commitment within responsible procurement policy</a:t>
            </a:r>
            <a:endParaRPr lang="en-US" sz="2800" i="1" dirty="0">
              <a:solidFill>
                <a:schemeClr val="bg1"/>
              </a:solidFill>
              <a:latin typeface="Abadi" panose="020B0604020104020204" pitchFamily="34" charset="0"/>
            </a:endParaRPr>
          </a:p>
        </p:txBody>
      </p:sp>
      <p:sp>
        <p:nvSpPr>
          <p:cNvPr id="10" name="TextBox 9">
            <a:extLst>
              <a:ext uri="{FF2B5EF4-FFF2-40B4-BE49-F238E27FC236}">
                <a16:creationId xmlns:a16="http://schemas.microsoft.com/office/drawing/2014/main" id="{13232704-2C92-EC07-8DB7-1ABFCC7F424B}"/>
              </a:ext>
            </a:extLst>
          </p:cNvPr>
          <p:cNvSpPr txBox="1"/>
          <p:nvPr/>
        </p:nvSpPr>
        <p:spPr>
          <a:xfrm>
            <a:off x="3593432" y="6467037"/>
            <a:ext cx="8345723" cy="307777"/>
          </a:xfrm>
          <a:prstGeom prst="rect">
            <a:avLst/>
          </a:prstGeom>
          <a:solidFill>
            <a:schemeClr val="bg1"/>
          </a:solidFill>
        </p:spPr>
        <p:txBody>
          <a:bodyPr wrap="square">
            <a:spAutoFit/>
          </a:bodyPr>
          <a:lstStyle/>
          <a:p>
            <a:r>
              <a:rPr lang="en-GB" sz="1400" b="1" dirty="0"/>
              <a:t>Source: </a:t>
            </a:r>
            <a:r>
              <a:rPr lang="en-GB" sz="1400" dirty="0">
                <a:hlinkClick r:id="rId5"/>
              </a:rPr>
              <a:t>https://www.london.gov.uk/sites/default/files/gla_group_responsible_procurement_policy_2021.pdf</a:t>
            </a:r>
            <a:endParaRPr lang="en-GB" sz="1400" dirty="0"/>
          </a:p>
        </p:txBody>
      </p:sp>
      <p:grpSp>
        <p:nvGrpSpPr>
          <p:cNvPr id="4" name="Groep 6">
            <a:extLst>
              <a:ext uri="{FF2B5EF4-FFF2-40B4-BE49-F238E27FC236}">
                <a16:creationId xmlns:a16="http://schemas.microsoft.com/office/drawing/2014/main" id="{8D7D99B3-3734-7483-AFB0-B989134FFE0E}"/>
              </a:ext>
            </a:extLst>
          </p:cNvPr>
          <p:cNvGrpSpPr/>
          <p:nvPr/>
        </p:nvGrpSpPr>
        <p:grpSpPr>
          <a:xfrm>
            <a:off x="-2696" y="5171440"/>
            <a:ext cx="1597816" cy="1832320"/>
            <a:chOff x="-2696" y="5135526"/>
            <a:chExt cx="1722474" cy="1867454"/>
          </a:xfrm>
        </p:grpSpPr>
        <p:sp>
          <p:nvSpPr>
            <p:cNvPr id="5" name="Diagonale streep 7">
              <a:extLst>
                <a:ext uri="{FF2B5EF4-FFF2-40B4-BE49-F238E27FC236}">
                  <a16:creationId xmlns:a16="http://schemas.microsoft.com/office/drawing/2014/main" id="{19667A3B-04FE-75AE-3220-6B9E60529F87}"/>
                </a:ext>
              </a:extLst>
            </p:cNvPr>
            <p:cNvSpPr/>
            <p:nvPr/>
          </p:nvSpPr>
          <p:spPr>
            <a:xfrm rot="10800000" flipH="1">
              <a:off x="-2696" y="5135526"/>
              <a:ext cx="1722474" cy="1722474"/>
            </a:xfrm>
            <a:prstGeom prst="diagStrip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6" name="Rechthoek 16">
              <a:extLst>
                <a:ext uri="{FF2B5EF4-FFF2-40B4-BE49-F238E27FC236}">
                  <a16:creationId xmlns:a16="http://schemas.microsoft.com/office/drawing/2014/main" id="{A8B4D094-6DAA-4418-A9EA-49D9E583919F}"/>
                </a:ext>
              </a:extLst>
            </p:cNvPr>
            <p:cNvSpPr>
              <a:spLocks noChangeArrowheads="1"/>
            </p:cNvSpPr>
            <p:nvPr/>
          </p:nvSpPr>
          <p:spPr bwMode="auto">
            <a:xfrm rot="2786932">
              <a:off x="-141558" y="5887283"/>
              <a:ext cx="1646619" cy="584775"/>
            </a:xfrm>
            <a:prstGeom prst="rect">
              <a:avLst/>
            </a:prstGeom>
            <a:noFill/>
            <a:ln w="9525">
              <a:noFill/>
              <a:miter lim="800000"/>
              <a:headEnd/>
              <a:tailEnd/>
            </a:ln>
          </p:spPr>
          <p:txBody>
            <a:bodyPr wrap="square">
              <a:spAutoFit/>
            </a:bodyPr>
            <a:lstStyle/>
            <a:p>
              <a:pPr marL="0" marR="0" lvl="0" indent="0" algn="l" defTabSz="914103" rtl="0" eaLnBrk="0" fontAlgn="base" latinLnBrk="0" hangingPunct="0">
                <a:lnSpc>
                  <a:spcPct val="100000"/>
                </a:lnSpc>
                <a:spcBef>
                  <a:spcPct val="0"/>
                </a:spcBef>
                <a:spcAft>
                  <a:spcPct val="0"/>
                </a:spcAft>
                <a:buClr>
                  <a:srgbClr val="000000"/>
                </a:buClr>
                <a:buSzPct val="100000"/>
                <a:buFontTx/>
                <a:buNone/>
                <a:tabLst/>
                <a:defRPr/>
              </a:pPr>
              <a:r>
                <a:rPr kumimoji="0" lang="nl-NL" sz="3200" b="1" i="0" u="none" strike="noStrike" kern="1200" cap="none" spc="0" normalizeH="0" baseline="0" noProof="0" dirty="0" err="1">
                  <a:ln>
                    <a:noFill/>
                  </a:ln>
                  <a:solidFill>
                    <a:schemeClr val="bg1"/>
                  </a:solidFill>
                  <a:uLnTx/>
                  <a:uFillTx/>
                  <a:latin typeface="Calibri"/>
                  <a:ea typeface="ＭＳ Ｐゴシック" pitchFamily="34" charset="-128"/>
                  <a:cs typeface="Arial" panose="020B0604020202020204" pitchFamily="34" charset="0"/>
                </a:rPr>
                <a:t>Example</a:t>
              </a:r>
              <a:endParaRPr kumimoji="0" lang="nl-NL" sz="3200" b="1" i="0" u="none" strike="noStrike" kern="1200" cap="none" spc="0" normalizeH="0" baseline="0" noProof="0" dirty="0">
                <a:ln>
                  <a:noFill/>
                </a:ln>
                <a:solidFill>
                  <a:schemeClr val="bg1"/>
                </a:solidFill>
                <a:uLnTx/>
                <a:uFillTx/>
                <a:latin typeface="Calibri"/>
                <a:ea typeface="ＭＳ Ｐゴシック" pitchFamily="34" charset="-128"/>
                <a:cs typeface="Arial" panose="020B0604020202020204" pitchFamily="34" charset="0"/>
              </a:endParaRPr>
            </a:p>
          </p:txBody>
        </p:sp>
      </p:grpSp>
      <p:pic>
        <p:nvPicPr>
          <p:cNvPr id="14" name="Picture 13">
            <a:extLst>
              <a:ext uri="{FF2B5EF4-FFF2-40B4-BE49-F238E27FC236}">
                <a16:creationId xmlns:a16="http://schemas.microsoft.com/office/drawing/2014/main" id="{4EAE51FE-E221-1C26-136B-65F96D83B63E}"/>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178673" y="3670570"/>
            <a:ext cx="3277025" cy="2430411"/>
          </a:xfrm>
          <a:prstGeom prst="rect">
            <a:avLst/>
          </a:prstGeom>
          <a:ln>
            <a:solidFill>
              <a:schemeClr val="bg1">
                <a:lumMod val="65000"/>
              </a:schemeClr>
            </a:solidFill>
          </a:ln>
        </p:spPr>
      </p:pic>
      <p:sp>
        <p:nvSpPr>
          <p:cNvPr id="16" name="TextBox 15">
            <a:extLst>
              <a:ext uri="{FF2B5EF4-FFF2-40B4-BE49-F238E27FC236}">
                <a16:creationId xmlns:a16="http://schemas.microsoft.com/office/drawing/2014/main" id="{93D0CBF4-0A1D-C913-7D9E-D7096CCEEE4D}"/>
              </a:ext>
            </a:extLst>
          </p:cNvPr>
          <p:cNvSpPr txBox="1"/>
          <p:nvPr/>
        </p:nvSpPr>
        <p:spPr>
          <a:xfrm>
            <a:off x="5637069" y="2398971"/>
            <a:ext cx="6302086" cy="3702010"/>
          </a:xfrm>
          <a:prstGeom prst="roundRect">
            <a:avLst>
              <a:gd name="adj" fmla="val 3492"/>
            </a:avLst>
          </a:prstGeom>
          <a:solidFill>
            <a:schemeClr val="bg1"/>
          </a:solidFill>
        </p:spPr>
        <p:txBody>
          <a:bodyPr wrap="square" anchor="ctr" anchorCtr="0">
            <a:spAutoFit/>
          </a:bodyPr>
          <a:lstStyle/>
          <a:p>
            <a:pPr>
              <a:spcAft>
                <a:spcPts val="600"/>
              </a:spcAft>
            </a:pPr>
            <a:r>
              <a:rPr lang="en-US" sz="2000" b="1" dirty="0"/>
              <a:t>Extract from Responsible Procurement Policy March 2021</a:t>
            </a:r>
          </a:p>
          <a:p>
            <a:pPr>
              <a:spcAft>
                <a:spcPts val="600"/>
              </a:spcAft>
            </a:pPr>
            <a:r>
              <a:rPr lang="en-US" sz="2000" i="1" dirty="0"/>
              <a:t>‘Giving priority to circular procurement options and business models that </a:t>
            </a:r>
            <a:r>
              <a:rPr lang="en-US" sz="2000" i="1" dirty="0" err="1"/>
              <a:t>maximise</a:t>
            </a:r>
            <a:r>
              <a:rPr lang="en-US" sz="2000" i="1" dirty="0"/>
              <a:t> value from products and services for as long as possible, keep long term expenditure down, use sustainable materials, and reduce financial and asset disposal risks. </a:t>
            </a:r>
          </a:p>
          <a:p>
            <a:pPr>
              <a:spcAft>
                <a:spcPts val="600"/>
              </a:spcAft>
            </a:pPr>
            <a:r>
              <a:rPr lang="en-US" sz="2000" i="1" dirty="0"/>
              <a:t>We will encourage and trial materials innovation to keep materials in circulation for longer to reduce consumption of resources and reduce the usage of disposable products, particularly single-use plastics.’ </a:t>
            </a:r>
            <a:endParaRPr lang="en-GB" sz="2000" i="1" dirty="0"/>
          </a:p>
        </p:txBody>
      </p:sp>
      <p:sp>
        <p:nvSpPr>
          <p:cNvPr id="7" name="Rectangle 6">
            <a:extLst>
              <a:ext uri="{FF2B5EF4-FFF2-40B4-BE49-F238E27FC236}">
                <a16:creationId xmlns:a16="http://schemas.microsoft.com/office/drawing/2014/main" id="{46700F37-409A-DE0B-F724-996267B486E6}"/>
              </a:ext>
            </a:extLst>
          </p:cNvPr>
          <p:cNvSpPr/>
          <p:nvPr/>
        </p:nvSpPr>
        <p:spPr>
          <a:xfrm>
            <a:off x="-624954" y="138254"/>
            <a:ext cx="464024" cy="453741"/>
          </a:xfrm>
          <a:prstGeom prst="rect">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31152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6568B7C-6020-978E-7374-8C4E4A8450BC}"/>
              </a:ext>
            </a:extLst>
          </p:cNvPr>
          <p:cNvSpPr txBox="1">
            <a:spLocks/>
          </p:cNvSpPr>
          <p:nvPr/>
        </p:nvSpPr>
        <p:spPr>
          <a:xfrm>
            <a:off x="796746" y="1161419"/>
            <a:ext cx="8229600" cy="530225"/>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400" fontAlgn="auto">
              <a:spcAft>
                <a:spcPts val="0"/>
              </a:spcAft>
            </a:pPr>
            <a:r>
              <a:rPr lang="en-GB" sz="2900" dirty="0">
                <a:solidFill>
                  <a:schemeClr val="accent5">
                    <a:lumMod val="75000"/>
                  </a:schemeClr>
                </a:solidFill>
                <a:latin typeface="Abadi" panose="020B0604020104020204" pitchFamily="34" charset="0"/>
                <a:ea typeface="+mn-ea"/>
                <a:cs typeface="+mn-cs"/>
              </a:rPr>
              <a:t>Consider alternatives</a:t>
            </a:r>
            <a:r>
              <a:rPr lang="en-GB" sz="2900" b="1" dirty="0">
                <a:solidFill>
                  <a:schemeClr val="accent5">
                    <a:lumMod val="75000"/>
                  </a:schemeClr>
                </a:solidFill>
                <a:latin typeface="Abadi" panose="020B0604020104020204" pitchFamily="34" charset="0"/>
                <a:ea typeface="+mn-ea"/>
                <a:cs typeface="+mn-cs"/>
              </a:rPr>
              <a:t>: </a:t>
            </a:r>
            <a:r>
              <a:rPr lang="en-GB" sz="2900" dirty="0">
                <a:solidFill>
                  <a:schemeClr val="accent5">
                    <a:lumMod val="75000"/>
                  </a:schemeClr>
                </a:solidFill>
                <a:latin typeface="Abadi" panose="020B0604020104020204" pitchFamily="34" charset="0"/>
                <a:ea typeface="+mn-ea"/>
                <a:cs typeface="+mn-cs"/>
              </a:rPr>
              <a:t>asking ‘Why?’ </a:t>
            </a:r>
          </a:p>
        </p:txBody>
      </p:sp>
      <p:pic>
        <p:nvPicPr>
          <p:cNvPr id="10" name="object 16">
            <a:extLst>
              <a:ext uri="{FF2B5EF4-FFF2-40B4-BE49-F238E27FC236}">
                <a16:creationId xmlns:a16="http://schemas.microsoft.com/office/drawing/2014/main" id="{A44C620E-48B3-FB9D-DDFF-A9FE43B5EC3F}"/>
              </a:ext>
            </a:extLst>
          </p:cNvPr>
          <p:cNvPicPr/>
          <p:nvPr/>
        </p:nvPicPr>
        <p:blipFill>
          <a:blip r:embed="rId3" cstate="email">
            <a:extLst>
              <a:ext uri="{28A0092B-C50C-407E-A947-70E740481C1C}">
                <a14:useLocalDpi xmlns:a14="http://schemas.microsoft.com/office/drawing/2010/main" val="0"/>
              </a:ext>
            </a:extLst>
          </a:blip>
          <a:stretch>
            <a:fillRect/>
          </a:stretch>
        </p:blipFill>
        <p:spPr>
          <a:xfrm rot="5400000" flipH="1">
            <a:off x="4159751" y="-1650839"/>
            <a:ext cx="45719" cy="6639249"/>
          </a:xfrm>
          <a:prstGeom prst="rect">
            <a:avLst/>
          </a:prstGeom>
        </p:spPr>
      </p:pic>
      <p:sp>
        <p:nvSpPr>
          <p:cNvPr id="3" name="TextBox 2">
            <a:extLst>
              <a:ext uri="{FF2B5EF4-FFF2-40B4-BE49-F238E27FC236}">
                <a16:creationId xmlns:a16="http://schemas.microsoft.com/office/drawing/2014/main" id="{40A54460-6129-721F-63C0-8DD7A7957775}"/>
              </a:ext>
            </a:extLst>
          </p:cNvPr>
          <p:cNvSpPr txBox="1"/>
          <p:nvPr/>
        </p:nvSpPr>
        <p:spPr>
          <a:xfrm>
            <a:off x="862986" y="2680041"/>
            <a:ext cx="9850041" cy="3062377"/>
          </a:xfrm>
          <a:prstGeom prst="rect">
            <a:avLst/>
          </a:prstGeom>
          <a:noFill/>
        </p:spPr>
        <p:txBody>
          <a:bodyPr wrap="square">
            <a:spAutoFit/>
          </a:bodyPr>
          <a:lstStyle/>
          <a:p>
            <a:pPr marL="285750" indent="-285750">
              <a:spcAft>
                <a:spcPts val="600"/>
              </a:spcAft>
              <a:buFont typeface="Wingdings" panose="05000000000000000000" pitchFamily="2" charset="2"/>
              <a:buChar char="§"/>
            </a:pPr>
            <a:r>
              <a:rPr lang="en-US" sz="2400" dirty="0">
                <a:solidFill>
                  <a:srgbClr val="000000"/>
                </a:solidFill>
              </a:rPr>
              <a:t>Why do we procure what we do? </a:t>
            </a:r>
          </a:p>
          <a:p>
            <a:pPr marL="285750" indent="-285750">
              <a:spcAft>
                <a:spcPts val="600"/>
              </a:spcAft>
              <a:buFont typeface="Wingdings" panose="05000000000000000000" pitchFamily="2" charset="2"/>
              <a:buChar char="§"/>
            </a:pPr>
            <a:r>
              <a:rPr lang="en-US" sz="2400" dirty="0">
                <a:solidFill>
                  <a:srgbClr val="000000"/>
                </a:solidFill>
              </a:rPr>
              <a:t>What alternatives are there we should consider, that may deliver the required function and reduce plastics waste?</a:t>
            </a:r>
          </a:p>
          <a:p>
            <a:pPr marL="285750" indent="-285750">
              <a:spcAft>
                <a:spcPts val="600"/>
              </a:spcAft>
              <a:buFont typeface="Wingdings" panose="05000000000000000000" pitchFamily="2" charset="2"/>
              <a:buChar char="§"/>
            </a:pPr>
            <a:r>
              <a:rPr lang="en-US" sz="2400" dirty="0">
                <a:solidFill>
                  <a:srgbClr val="000000"/>
                </a:solidFill>
              </a:rPr>
              <a:t>Have we considered this with key stakeholders and the market?</a:t>
            </a:r>
          </a:p>
          <a:p>
            <a:pPr marL="285750" indent="-285750">
              <a:spcAft>
                <a:spcPts val="600"/>
              </a:spcAft>
              <a:buFont typeface="Wingdings" panose="05000000000000000000" pitchFamily="2" charset="2"/>
              <a:buChar char="§"/>
            </a:pPr>
            <a:r>
              <a:rPr lang="en-US" sz="2400" dirty="0">
                <a:solidFill>
                  <a:srgbClr val="000000"/>
                </a:solidFill>
              </a:rPr>
              <a:t>Does this include alternatives to ownership?</a:t>
            </a:r>
          </a:p>
          <a:p>
            <a:pPr marL="285750" indent="-285750">
              <a:spcAft>
                <a:spcPts val="600"/>
              </a:spcAft>
              <a:buFont typeface="Wingdings" panose="05000000000000000000" pitchFamily="2" charset="2"/>
              <a:buChar char="§"/>
            </a:pPr>
            <a:r>
              <a:rPr lang="en-US" sz="2400" dirty="0">
                <a:solidFill>
                  <a:srgbClr val="000000"/>
                </a:solidFill>
              </a:rPr>
              <a:t>How will it be used and what will happen to it afterwards?</a:t>
            </a:r>
          </a:p>
          <a:p>
            <a:pPr marL="285750" indent="-285750">
              <a:spcAft>
                <a:spcPts val="600"/>
              </a:spcAft>
              <a:buFont typeface="Wingdings" panose="05000000000000000000" pitchFamily="2" charset="2"/>
              <a:buChar char="§"/>
            </a:pPr>
            <a:r>
              <a:rPr lang="en-US" sz="2400" dirty="0">
                <a:solidFill>
                  <a:srgbClr val="000000"/>
                </a:solidFill>
              </a:rPr>
              <a:t>Is an innovative solution needed?</a:t>
            </a:r>
            <a:endParaRPr lang="en-US" sz="2400" dirty="0">
              <a:solidFill>
                <a:prstClr val="black"/>
              </a:solidFill>
              <a:latin typeface="Microsoft Sans Serif" panose="020B0604020202020204" pitchFamily="34" charset="0"/>
            </a:endParaRPr>
          </a:p>
        </p:txBody>
      </p:sp>
      <p:pic>
        <p:nvPicPr>
          <p:cNvPr id="5" name="Picture 4">
            <a:extLst>
              <a:ext uri="{FF2B5EF4-FFF2-40B4-BE49-F238E27FC236}">
                <a16:creationId xmlns:a16="http://schemas.microsoft.com/office/drawing/2014/main" id="{AB9BD4C3-1607-3D47-1218-D6FAE70EB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1737" y="738604"/>
            <a:ext cx="2230263" cy="2410747"/>
          </a:xfrm>
          <a:prstGeom prst="rect">
            <a:avLst/>
          </a:prstGeom>
        </p:spPr>
      </p:pic>
      <p:pic>
        <p:nvPicPr>
          <p:cNvPr id="2" name="object 2">
            <a:extLst>
              <a:ext uri="{FF2B5EF4-FFF2-40B4-BE49-F238E27FC236}">
                <a16:creationId xmlns:a16="http://schemas.microsoft.com/office/drawing/2014/main" id="{59BB4BB5-842F-A6D2-8573-5A7E786D6FEC}"/>
              </a:ext>
            </a:extLst>
          </p:cNvPr>
          <p:cNvPicPr/>
          <p:nvPr/>
        </p:nvPicPr>
        <p:blipFill>
          <a:blip r:embed="rId5" cstate="print">
            <a:extLst>
              <a:ext uri="{28A0092B-C50C-407E-A947-70E740481C1C}">
                <a14:useLocalDpi xmlns:a14="http://schemas.microsoft.com/office/drawing/2010/main" val="0"/>
              </a:ext>
            </a:extLst>
          </a:blip>
          <a:stretch>
            <a:fillRect/>
          </a:stretch>
        </p:blipFill>
        <p:spPr>
          <a:xfrm rot="10800000">
            <a:off x="0" y="0"/>
            <a:ext cx="12192000" cy="1266825"/>
          </a:xfrm>
          <a:prstGeom prst="rect">
            <a:avLst/>
          </a:prstGeom>
        </p:spPr>
      </p:pic>
      <p:sp>
        <p:nvSpPr>
          <p:cNvPr id="6" name="Speech Bubble: Oval 5">
            <a:extLst>
              <a:ext uri="{FF2B5EF4-FFF2-40B4-BE49-F238E27FC236}">
                <a16:creationId xmlns:a16="http://schemas.microsoft.com/office/drawing/2014/main" id="{D699AD29-BF3A-E72E-D172-575F4EF08AA6}"/>
              </a:ext>
            </a:extLst>
          </p:cNvPr>
          <p:cNvSpPr/>
          <p:nvPr/>
        </p:nvSpPr>
        <p:spPr>
          <a:xfrm>
            <a:off x="8104909" y="846434"/>
            <a:ext cx="1683493" cy="1221108"/>
          </a:xfrm>
          <a:prstGeom prst="wedgeEllipseCallout">
            <a:avLst>
              <a:gd name="adj1" fmla="val 58500"/>
              <a:gd name="adj2" fmla="val 46718"/>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Why?</a:t>
            </a:r>
          </a:p>
        </p:txBody>
      </p:sp>
      <p:sp>
        <p:nvSpPr>
          <p:cNvPr id="4" name="Rectangle 3">
            <a:extLst>
              <a:ext uri="{FF2B5EF4-FFF2-40B4-BE49-F238E27FC236}">
                <a16:creationId xmlns:a16="http://schemas.microsoft.com/office/drawing/2014/main" id="{1640D553-E009-532B-B167-030AC7BBE891}"/>
              </a:ext>
            </a:extLst>
          </p:cNvPr>
          <p:cNvSpPr/>
          <p:nvPr/>
        </p:nvSpPr>
        <p:spPr>
          <a:xfrm>
            <a:off x="-624954" y="138254"/>
            <a:ext cx="464024" cy="453741"/>
          </a:xfrm>
          <a:prstGeom prst="rect">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44333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66DB9F-E6EE-4C25-A4FE-5B6EE0E5F8DF}"/>
              </a:ext>
            </a:extLst>
          </p:cNvPr>
          <p:cNvSpPr txBox="1"/>
          <p:nvPr/>
        </p:nvSpPr>
        <p:spPr>
          <a:xfrm>
            <a:off x="796746" y="2322539"/>
            <a:ext cx="5621868" cy="2785378"/>
          </a:xfrm>
          <a:prstGeom prst="rect">
            <a:avLst/>
          </a:prstGeom>
          <a:noFill/>
        </p:spPr>
        <p:txBody>
          <a:bodyPr wrap="square">
            <a:spAutoFit/>
          </a:bodyPr>
          <a:lstStyle/>
          <a:p>
            <a:pPr marL="285750" indent="-285750">
              <a:spcAft>
                <a:spcPts val="600"/>
              </a:spcAft>
              <a:buFont typeface="Wingdings" panose="05000000000000000000" pitchFamily="2" charset="2"/>
              <a:buChar char="§"/>
            </a:pPr>
            <a:r>
              <a:rPr lang="en-US" sz="2000" dirty="0">
                <a:solidFill>
                  <a:srgbClr val="000000"/>
                </a:solidFill>
                <a:latin typeface="Calibri" panose="020F0502020204030204" pitchFamily="34" charset="0"/>
              </a:rPr>
              <a:t>Is there an ‘unmet need’ regarding plastics waste reduction?</a:t>
            </a:r>
          </a:p>
          <a:p>
            <a:pPr marL="285750" indent="-285750">
              <a:spcAft>
                <a:spcPts val="600"/>
              </a:spcAft>
              <a:buFont typeface="Wingdings" panose="05000000000000000000" pitchFamily="2" charset="2"/>
              <a:buChar char="§"/>
            </a:pPr>
            <a:r>
              <a:rPr lang="en-US" sz="2000" dirty="0">
                <a:solidFill>
                  <a:srgbClr val="000000"/>
                </a:solidFill>
                <a:latin typeface="Calibri" panose="020F0502020204030204" pitchFamily="34" charset="0"/>
              </a:rPr>
              <a:t>Are improvements in products, materials or services possible?</a:t>
            </a:r>
          </a:p>
          <a:p>
            <a:pPr marL="285750" indent="-285750">
              <a:spcAft>
                <a:spcPts val="600"/>
              </a:spcAft>
              <a:buFont typeface="Wingdings" panose="05000000000000000000" pitchFamily="2" charset="2"/>
              <a:buChar char="§"/>
            </a:pPr>
            <a:r>
              <a:rPr lang="en-US" sz="2000" dirty="0">
                <a:solidFill>
                  <a:srgbClr val="000000"/>
                </a:solidFill>
                <a:latin typeface="Calibri" panose="020F0502020204030204" pitchFamily="34" charset="0"/>
              </a:rPr>
              <a:t>Are the conditions for innovation in place within the public body?</a:t>
            </a:r>
          </a:p>
          <a:p>
            <a:pPr marL="285750" indent="-285750">
              <a:spcAft>
                <a:spcPts val="600"/>
              </a:spcAft>
              <a:buFont typeface="Wingdings" panose="05000000000000000000" pitchFamily="2" charset="2"/>
              <a:buChar char="§"/>
            </a:pPr>
            <a:r>
              <a:rPr lang="en-US" sz="2000" dirty="0">
                <a:solidFill>
                  <a:srgbClr val="000000"/>
                </a:solidFill>
                <a:latin typeface="Calibri" panose="020F0502020204030204" pitchFamily="34" charset="0"/>
              </a:rPr>
              <a:t>‘Ask a smart question – get a smart answer’ – let the market propose ideas.</a:t>
            </a:r>
          </a:p>
        </p:txBody>
      </p:sp>
      <p:pic>
        <p:nvPicPr>
          <p:cNvPr id="5" name="Picture 4">
            <a:extLst>
              <a:ext uri="{FF2B5EF4-FFF2-40B4-BE49-F238E27FC236}">
                <a16:creationId xmlns:a16="http://schemas.microsoft.com/office/drawing/2014/main" id="{61C58E11-A647-4D87-A175-67D1AECD7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3618" y="1146109"/>
            <a:ext cx="3994433" cy="537067"/>
          </a:xfrm>
          <a:prstGeom prst="rect">
            <a:avLst/>
          </a:prstGeom>
        </p:spPr>
      </p:pic>
      <p:pic>
        <p:nvPicPr>
          <p:cNvPr id="2" name="object 2">
            <a:extLst>
              <a:ext uri="{FF2B5EF4-FFF2-40B4-BE49-F238E27FC236}">
                <a16:creationId xmlns:a16="http://schemas.microsoft.com/office/drawing/2014/main" id="{5401D577-431D-5B35-CFCC-2E7A526368C2}"/>
              </a:ext>
            </a:extLst>
          </p:cNvPr>
          <p:cNvPicPr/>
          <p:nvPr/>
        </p:nvPicPr>
        <p:blipFill>
          <a:blip r:embed="rId4" cstate="print">
            <a:extLst>
              <a:ext uri="{28A0092B-C50C-407E-A947-70E740481C1C}">
                <a14:useLocalDpi xmlns:a14="http://schemas.microsoft.com/office/drawing/2010/main" val="0"/>
              </a:ext>
            </a:extLst>
          </a:blip>
          <a:stretch>
            <a:fillRect/>
          </a:stretch>
        </p:blipFill>
        <p:spPr>
          <a:xfrm rot="10800000">
            <a:off x="-2" y="-7154"/>
            <a:ext cx="12192000" cy="1266825"/>
          </a:xfrm>
          <a:prstGeom prst="rect">
            <a:avLst/>
          </a:prstGeom>
        </p:spPr>
      </p:pic>
      <p:sp>
        <p:nvSpPr>
          <p:cNvPr id="4" name="Title 1">
            <a:extLst>
              <a:ext uri="{FF2B5EF4-FFF2-40B4-BE49-F238E27FC236}">
                <a16:creationId xmlns:a16="http://schemas.microsoft.com/office/drawing/2014/main" id="{7526F1E2-4A4D-5732-C4B4-DED990B4509D}"/>
              </a:ext>
            </a:extLst>
          </p:cNvPr>
          <p:cNvSpPr txBox="1">
            <a:spLocks/>
          </p:cNvSpPr>
          <p:nvPr/>
        </p:nvSpPr>
        <p:spPr>
          <a:xfrm>
            <a:off x="796746" y="1161419"/>
            <a:ext cx="8229600" cy="530225"/>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400" fontAlgn="auto">
              <a:spcAft>
                <a:spcPts val="0"/>
              </a:spcAft>
            </a:pPr>
            <a:r>
              <a:rPr lang="en-GB" sz="2900" dirty="0">
                <a:solidFill>
                  <a:schemeClr val="accent5">
                    <a:lumMod val="75000"/>
                  </a:schemeClr>
                </a:solidFill>
                <a:latin typeface="Abadi" panose="020B0604020104020204" pitchFamily="34" charset="0"/>
                <a:ea typeface="+mn-ea"/>
                <a:cs typeface="+mn-cs"/>
              </a:rPr>
              <a:t>Alternative innovative solutions</a:t>
            </a:r>
          </a:p>
        </p:txBody>
      </p:sp>
      <p:pic>
        <p:nvPicPr>
          <p:cNvPr id="9" name="object 16">
            <a:extLst>
              <a:ext uri="{FF2B5EF4-FFF2-40B4-BE49-F238E27FC236}">
                <a16:creationId xmlns:a16="http://schemas.microsoft.com/office/drawing/2014/main" id="{737CDC70-C4EA-943E-F890-900D52EFF14B}"/>
              </a:ext>
            </a:extLst>
          </p:cNvPr>
          <p:cNvPicPr/>
          <p:nvPr/>
        </p:nvPicPr>
        <p:blipFill>
          <a:blip r:embed="rId5" cstate="email">
            <a:extLst>
              <a:ext uri="{28A0092B-C50C-407E-A947-70E740481C1C}">
                <a14:useLocalDpi xmlns:a14="http://schemas.microsoft.com/office/drawing/2010/main" val="0"/>
              </a:ext>
            </a:extLst>
          </a:blip>
          <a:stretch>
            <a:fillRect/>
          </a:stretch>
        </p:blipFill>
        <p:spPr>
          <a:xfrm rot="5400000">
            <a:off x="3609034" y="-1011784"/>
            <a:ext cx="45719" cy="5537812"/>
          </a:xfrm>
          <a:prstGeom prst="rect">
            <a:avLst/>
          </a:prstGeom>
        </p:spPr>
      </p:pic>
      <p:sp>
        <p:nvSpPr>
          <p:cNvPr id="8" name="TextBox 7">
            <a:extLst>
              <a:ext uri="{FF2B5EF4-FFF2-40B4-BE49-F238E27FC236}">
                <a16:creationId xmlns:a16="http://schemas.microsoft.com/office/drawing/2014/main" id="{56CB62EE-299D-E28F-D7A8-77A56A188F30}"/>
              </a:ext>
            </a:extLst>
          </p:cNvPr>
          <p:cNvSpPr txBox="1"/>
          <p:nvPr/>
        </p:nvSpPr>
        <p:spPr>
          <a:xfrm>
            <a:off x="7665627" y="6123231"/>
            <a:ext cx="4605539" cy="646331"/>
          </a:xfrm>
          <a:prstGeom prst="rect">
            <a:avLst/>
          </a:prstGeom>
          <a:noFill/>
        </p:spPr>
        <p:txBody>
          <a:bodyPr wrap="square">
            <a:spAutoFit/>
          </a:bodyPr>
          <a:lstStyle/>
          <a:p>
            <a:r>
              <a:rPr lang="en-GB" sz="1200" dirty="0">
                <a:hlinkClick r:id="rId6"/>
              </a:rPr>
              <a:t>https://www.canada.ca/en/environment-climate-change/news/2021/03/canadian-plastics-innovation-challenges--environment-and-climate-change-canada-phase-1-recipients.html</a:t>
            </a:r>
            <a:r>
              <a:rPr lang="en-GB" sz="1200" dirty="0"/>
              <a:t> </a:t>
            </a:r>
          </a:p>
        </p:txBody>
      </p:sp>
      <p:sp>
        <p:nvSpPr>
          <p:cNvPr id="11" name="TextBox 10">
            <a:extLst>
              <a:ext uri="{FF2B5EF4-FFF2-40B4-BE49-F238E27FC236}">
                <a16:creationId xmlns:a16="http://schemas.microsoft.com/office/drawing/2014/main" id="{42576B3D-90DC-A17B-9D5A-CCD5BD2CAFE3}"/>
              </a:ext>
            </a:extLst>
          </p:cNvPr>
          <p:cNvSpPr txBox="1"/>
          <p:nvPr/>
        </p:nvSpPr>
        <p:spPr>
          <a:xfrm>
            <a:off x="7410938" y="1632892"/>
            <a:ext cx="4526371" cy="646331"/>
          </a:xfrm>
          <a:prstGeom prst="rect">
            <a:avLst/>
          </a:prstGeom>
          <a:noFill/>
        </p:spPr>
        <p:txBody>
          <a:bodyPr wrap="square">
            <a:spAutoFit/>
          </a:bodyPr>
          <a:lstStyle/>
          <a:p>
            <a:r>
              <a:rPr lang="en-GB" b="1" dirty="0"/>
              <a:t>Canadian Plastics Innovation Challenges – Environment and Climate Change Canada </a:t>
            </a:r>
          </a:p>
        </p:txBody>
      </p:sp>
      <p:pic>
        <p:nvPicPr>
          <p:cNvPr id="12" name="Picture 11">
            <a:extLst>
              <a:ext uri="{FF2B5EF4-FFF2-40B4-BE49-F238E27FC236}">
                <a16:creationId xmlns:a16="http://schemas.microsoft.com/office/drawing/2014/main" id="{9227F1F9-3B1A-A26D-2CB6-648530B739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4304" y="4559503"/>
            <a:ext cx="2098460" cy="1096828"/>
          </a:xfrm>
          <a:prstGeom prst="rect">
            <a:avLst/>
          </a:prstGeom>
        </p:spPr>
      </p:pic>
      <p:sp>
        <p:nvSpPr>
          <p:cNvPr id="14" name="TextBox 13">
            <a:extLst>
              <a:ext uri="{FF2B5EF4-FFF2-40B4-BE49-F238E27FC236}">
                <a16:creationId xmlns:a16="http://schemas.microsoft.com/office/drawing/2014/main" id="{FE8684F5-CA0E-1BBC-8893-E98428B8B410}"/>
              </a:ext>
            </a:extLst>
          </p:cNvPr>
          <p:cNvSpPr txBox="1"/>
          <p:nvPr/>
        </p:nvSpPr>
        <p:spPr>
          <a:xfrm>
            <a:off x="7439579" y="2214468"/>
            <a:ext cx="4526371" cy="2277547"/>
          </a:xfrm>
          <a:prstGeom prst="rect">
            <a:avLst/>
          </a:prstGeom>
          <a:noFill/>
        </p:spPr>
        <p:txBody>
          <a:bodyPr wrap="square">
            <a:spAutoFit/>
          </a:bodyPr>
          <a:lstStyle/>
          <a:p>
            <a:pPr algn="l">
              <a:spcAft>
                <a:spcPts val="600"/>
              </a:spcAft>
            </a:pPr>
            <a:r>
              <a:rPr lang="en-US" sz="1600" b="0" i="0" dirty="0">
                <a:solidFill>
                  <a:srgbClr val="333333"/>
                </a:solidFill>
                <a:effectLst/>
              </a:rPr>
              <a:t>Plastics Challenges:</a:t>
            </a:r>
          </a:p>
          <a:p>
            <a:pPr marL="285750" indent="-285750" algn="l">
              <a:spcAft>
                <a:spcPts val="600"/>
              </a:spcAft>
              <a:buFont typeface="Wingdings" panose="05000000000000000000" pitchFamily="2" charset="2"/>
              <a:buChar char="§"/>
            </a:pPr>
            <a:r>
              <a:rPr lang="en-US" sz="1600" b="0" i="0" dirty="0">
                <a:solidFill>
                  <a:srgbClr val="333333"/>
                </a:solidFill>
                <a:effectLst/>
              </a:rPr>
              <a:t>Find sustainable alternatives to plastic packaging</a:t>
            </a:r>
          </a:p>
          <a:p>
            <a:pPr marL="285750" indent="-285750" algn="l">
              <a:spcAft>
                <a:spcPts val="600"/>
              </a:spcAft>
              <a:buFont typeface="Wingdings" panose="05000000000000000000" pitchFamily="2" charset="2"/>
              <a:buChar char="§"/>
            </a:pPr>
            <a:r>
              <a:rPr lang="en-US" sz="1600" b="0" i="0" dirty="0">
                <a:solidFill>
                  <a:srgbClr val="333333"/>
                </a:solidFill>
                <a:effectLst/>
              </a:rPr>
              <a:t>Reduce plastic waste from textiles</a:t>
            </a:r>
          </a:p>
          <a:p>
            <a:pPr marL="285750" indent="-285750" algn="l">
              <a:spcAft>
                <a:spcPts val="600"/>
              </a:spcAft>
              <a:buFont typeface="Wingdings" panose="05000000000000000000" pitchFamily="2" charset="2"/>
              <a:buChar char="§"/>
            </a:pPr>
            <a:r>
              <a:rPr lang="en-US" sz="1600" b="0" i="0" dirty="0">
                <a:solidFill>
                  <a:srgbClr val="333333"/>
                </a:solidFill>
                <a:effectLst/>
              </a:rPr>
              <a:t>Divert end-of-life vehicles’ plastic from landfills</a:t>
            </a:r>
          </a:p>
          <a:p>
            <a:pPr marL="285750" indent="-285750" algn="l">
              <a:spcAft>
                <a:spcPts val="600"/>
              </a:spcAft>
              <a:buFont typeface="Wingdings" panose="05000000000000000000" pitchFamily="2" charset="2"/>
              <a:buChar char="§"/>
            </a:pPr>
            <a:r>
              <a:rPr lang="en-US" sz="1600" b="0" i="0" dirty="0">
                <a:solidFill>
                  <a:srgbClr val="333333"/>
                </a:solidFill>
                <a:effectLst/>
              </a:rPr>
              <a:t>Reduce e-waste</a:t>
            </a:r>
          </a:p>
          <a:p>
            <a:pPr marL="285750" indent="-285750" algn="l">
              <a:spcAft>
                <a:spcPts val="600"/>
              </a:spcAft>
              <a:buFont typeface="Wingdings" panose="05000000000000000000" pitchFamily="2" charset="2"/>
              <a:buChar char="§"/>
            </a:pPr>
            <a:r>
              <a:rPr lang="en-US" sz="1600" b="0" i="0" dirty="0">
                <a:solidFill>
                  <a:srgbClr val="333333"/>
                </a:solidFill>
                <a:effectLst/>
              </a:rPr>
              <a:t>Monitor microplastics in marine environments</a:t>
            </a:r>
          </a:p>
          <a:p>
            <a:pPr marL="285750" indent="-285750" algn="l">
              <a:spcAft>
                <a:spcPts val="600"/>
              </a:spcAft>
              <a:buFont typeface="Wingdings" panose="05000000000000000000" pitchFamily="2" charset="2"/>
              <a:buChar char="§"/>
            </a:pPr>
            <a:r>
              <a:rPr lang="en-US" sz="1600" b="0" i="0" dirty="0">
                <a:solidFill>
                  <a:srgbClr val="333333"/>
                </a:solidFill>
                <a:effectLst/>
              </a:rPr>
              <a:t>Recycling plastic into ceiling tiles</a:t>
            </a:r>
          </a:p>
        </p:txBody>
      </p:sp>
      <p:sp>
        <p:nvSpPr>
          <p:cNvPr id="10" name="TextBox 9">
            <a:extLst>
              <a:ext uri="{FF2B5EF4-FFF2-40B4-BE49-F238E27FC236}">
                <a16:creationId xmlns:a16="http://schemas.microsoft.com/office/drawing/2014/main" id="{C03965A6-65A6-42D1-E138-E438B3B3459D}"/>
              </a:ext>
            </a:extLst>
          </p:cNvPr>
          <p:cNvSpPr txBox="1"/>
          <p:nvPr/>
        </p:nvSpPr>
        <p:spPr>
          <a:xfrm>
            <a:off x="7665627" y="5704558"/>
            <a:ext cx="4526371" cy="461665"/>
          </a:xfrm>
          <a:prstGeom prst="rect">
            <a:avLst/>
          </a:prstGeom>
          <a:noFill/>
        </p:spPr>
        <p:txBody>
          <a:bodyPr wrap="square">
            <a:spAutoFit/>
          </a:bodyPr>
          <a:lstStyle/>
          <a:p>
            <a:r>
              <a:rPr lang="en-GB" sz="1200" b="1" dirty="0"/>
              <a:t>Source:</a:t>
            </a:r>
          </a:p>
          <a:p>
            <a:r>
              <a:rPr lang="en-GB" sz="1200" dirty="0">
                <a:hlinkClick r:id="rId8"/>
              </a:rPr>
              <a:t>https://plasticactioncentre.ca/directory/industry-plastics-initiatives/</a:t>
            </a:r>
            <a:r>
              <a:rPr lang="en-GB" sz="1200" dirty="0"/>
              <a:t>  </a:t>
            </a:r>
          </a:p>
        </p:txBody>
      </p:sp>
      <p:pic>
        <p:nvPicPr>
          <p:cNvPr id="13" name="Picture 12">
            <a:extLst>
              <a:ext uri="{FF2B5EF4-FFF2-40B4-BE49-F238E27FC236}">
                <a16:creationId xmlns:a16="http://schemas.microsoft.com/office/drawing/2014/main" id="{E3C961E5-CA61-EA34-819A-9C74B437BE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81360" y="4492015"/>
            <a:ext cx="1910638" cy="1069957"/>
          </a:xfrm>
          <a:prstGeom prst="rect">
            <a:avLst/>
          </a:prstGeom>
        </p:spPr>
      </p:pic>
      <p:pic>
        <p:nvPicPr>
          <p:cNvPr id="6" name="Picture 5">
            <a:extLst>
              <a:ext uri="{FF2B5EF4-FFF2-40B4-BE49-F238E27FC236}">
                <a16:creationId xmlns:a16="http://schemas.microsoft.com/office/drawing/2014/main" id="{270C4011-0948-0965-B07E-0037C76DF4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5555" y="5656331"/>
            <a:ext cx="2787361" cy="669454"/>
          </a:xfrm>
          <a:prstGeom prst="rect">
            <a:avLst/>
          </a:prstGeom>
        </p:spPr>
      </p:pic>
      <p:sp>
        <p:nvSpPr>
          <p:cNvPr id="15" name="TextBox 14">
            <a:extLst>
              <a:ext uri="{FF2B5EF4-FFF2-40B4-BE49-F238E27FC236}">
                <a16:creationId xmlns:a16="http://schemas.microsoft.com/office/drawing/2014/main" id="{B27326CD-55C6-1C4B-1AA2-5F2D620648E9}"/>
              </a:ext>
            </a:extLst>
          </p:cNvPr>
          <p:cNvSpPr txBox="1"/>
          <p:nvPr/>
        </p:nvSpPr>
        <p:spPr>
          <a:xfrm>
            <a:off x="3882916" y="5935390"/>
            <a:ext cx="2787361" cy="276999"/>
          </a:xfrm>
          <a:prstGeom prst="rect">
            <a:avLst/>
          </a:prstGeom>
          <a:noFill/>
        </p:spPr>
        <p:txBody>
          <a:bodyPr wrap="square">
            <a:spAutoFit/>
          </a:bodyPr>
          <a:lstStyle/>
          <a:p>
            <a:r>
              <a:rPr lang="en-GB" sz="1200" dirty="0">
                <a:hlinkClick r:id="rId11"/>
              </a:rPr>
              <a:t>https://greenmantra.com/</a:t>
            </a:r>
            <a:r>
              <a:rPr lang="en-GB" sz="1200" dirty="0"/>
              <a:t>  </a:t>
            </a:r>
          </a:p>
        </p:txBody>
      </p:sp>
      <p:sp>
        <p:nvSpPr>
          <p:cNvPr id="7" name="Rectangle 6">
            <a:extLst>
              <a:ext uri="{FF2B5EF4-FFF2-40B4-BE49-F238E27FC236}">
                <a16:creationId xmlns:a16="http://schemas.microsoft.com/office/drawing/2014/main" id="{A536B4BA-4E2E-EC48-3CF6-08692282356E}"/>
              </a:ext>
            </a:extLst>
          </p:cNvPr>
          <p:cNvSpPr/>
          <p:nvPr/>
        </p:nvSpPr>
        <p:spPr>
          <a:xfrm>
            <a:off x="-624954" y="138254"/>
            <a:ext cx="464024" cy="453741"/>
          </a:xfrm>
          <a:prstGeom prst="rect">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1904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P spid="10"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015BC1-174B-28EC-0BEF-7395B7DDDD68}"/>
              </a:ext>
            </a:extLst>
          </p:cNvPr>
          <p:cNvSpPr txBox="1"/>
          <p:nvPr/>
        </p:nvSpPr>
        <p:spPr>
          <a:xfrm>
            <a:off x="796744" y="1929741"/>
            <a:ext cx="5299254" cy="1015663"/>
          </a:xfrm>
          <a:prstGeom prst="rect">
            <a:avLst/>
          </a:prstGeom>
          <a:noFill/>
        </p:spPr>
        <p:txBody>
          <a:bodyPr wrap="square">
            <a:spAutoFit/>
          </a:bodyPr>
          <a:lstStyle/>
          <a:p>
            <a:r>
              <a:rPr lang="en-US" sz="2000" dirty="0">
                <a:solidFill>
                  <a:srgbClr val="000000"/>
                </a:solidFill>
              </a:rPr>
              <a:t>Businesses may be able to apply various approaches that support the transition to a circular economy and reduce plastics waste. </a:t>
            </a:r>
            <a:endParaRPr lang="en-US" sz="1050" dirty="0">
              <a:solidFill>
                <a:prstClr val="black"/>
              </a:solidFill>
              <a:latin typeface="Microsoft Sans Serif" panose="020B0604020202020204" pitchFamily="34" charset="0"/>
            </a:endParaRPr>
          </a:p>
        </p:txBody>
      </p:sp>
      <p:sp>
        <p:nvSpPr>
          <p:cNvPr id="17" name="TextBox 16">
            <a:extLst>
              <a:ext uri="{FF2B5EF4-FFF2-40B4-BE49-F238E27FC236}">
                <a16:creationId xmlns:a16="http://schemas.microsoft.com/office/drawing/2014/main" id="{373EE505-0EEA-12B3-1F18-A5DC7268F8B8}"/>
              </a:ext>
            </a:extLst>
          </p:cNvPr>
          <p:cNvSpPr txBox="1"/>
          <p:nvPr/>
        </p:nvSpPr>
        <p:spPr>
          <a:xfrm>
            <a:off x="796744" y="3530254"/>
            <a:ext cx="5299254" cy="1631216"/>
          </a:xfrm>
          <a:prstGeom prst="rect">
            <a:avLst/>
          </a:prstGeom>
          <a:solidFill>
            <a:srgbClr val="669900"/>
          </a:solidFill>
        </p:spPr>
        <p:txBody>
          <a:bodyPr wrap="square">
            <a:spAutoFit/>
          </a:bodyPr>
          <a:lstStyle/>
          <a:p>
            <a:r>
              <a:rPr lang="en-US" sz="2000" b="1" dirty="0">
                <a:solidFill>
                  <a:schemeClr val="bg1"/>
                </a:solidFill>
              </a:rPr>
              <a:t>Buyers:</a:t>
            </a:r>
          </a:p>
          <a:p>
            <a:r>
              <a:rPr lang="en-US" sz="2000" dirty="0">
                <a:solidFill>
                  <a:schemeClr val="bg1"/>
                </a:solidFill>
              </a:rPr>
              <a:t>Consider, for example, the pros and cons of circular business models early in the commissioning and procurement process, and not automatically default to historic purchasing. </a:t>
            </a:r>
            <a:endParaRPr lang="en-GB" sz="2000" dirty="0">
              <a:solidFill>
                <a:schemeClr val="bg1"/>
              </a:solidFill>
            </a:endParaRPr>
          </a:p>
        </p:txBody>
      </p:sp>
      <p:sp>
        <p:nvSpPr>
          <p:cNvPr id="19" name="TextBox 18">
            <a:extLst>
              <a:ext uri="{FF2B5EF4-FFF2-40B4-BE49-F238E27FC236}">
                <a16:creationId xmlns:a16="http://schemas.microsoft.com/office/drawing/2014/main" id="{8987349B-90F7-28D5-6531-547B1C48EE9D}"/>
              </a:ext>
            </a:extLst>
          </p:cNvPr>
          <p:cNvSpPr txBox="1"/>
          <p:nvPr/>
        </p:nvSpPr>
        <p:spPr>
          <a:xfrm>
            <a:off x="796744" y="5161470"/>
            <a:ext cx="5299254" cy="1323439"/>
          </a:xfrm>
          <a:prstGeom prst="rect">
            <a:avLst/>
          </a:prstGeom>
          <a:solidFill>
            <a:srgbClr val="0070C0"/>
          </a:solidFill>
        </p:spPr>
        <p:txBody>
          <a:bodyPr wrap="square">
            <a:spAutoFit/>
          </a:bodyPr>
          <a:lstStyle/>
          <a:p>
            <a:r>
              <a:rPr lang="en-US" sz="2000" b="1" dirty="0">
                <a:solidFill>
                  <a:schemeClr val="bg1"/>
                </a:solidFill>
              </a:rPr>
              <a:t>Suppliers:</a:t>
            </a:r>
          </a:p>
          <a:p>
            <a:r>
              <a:rPr lang="en-US" sz="2000" dirty="0">
                <a:solidFill>
                  <a:schemeClr val="bg1"/>
                </a:solidFill>
              </a:rPr>
              <a:t>Consider the role and implications of these business models in their business planning and supply offering.</a:t>
            </a:r>
            <a:endParaRPr lang="en-GB" sz="2000" dirty="0">
              <a:solidFill>
                <a:schemeClr val="bg1"/>
              </a:solidFill>
            </a:endParaRPr>
          </a:p>
        </p:txBody>
      </p:sp>
      <p:pic>
        <p:nvPicPr>
          <p:cNvPr id="2" name="object 2">
            <a:extLst>
              <a:ext uri="{FF2B5EF4-FFF2-40B4-BE49-F238E27FC236}">
                <a16:creationId xmlns:a16="http://schemas.microsoft.com/office/drawing/2014/main" id="{A1640468-67D6-70FF-8DFA-EAEDF5254374}"/>
              </a:ext>
            </a:extLst>
          </p:cNvPr>
          <p:cNvPicPr/>
          <p:nvPr/>
        </p:nvPicPr>
        <p:blipFill>
          <a:blip r:embed="rId3" cstate="print">
            <a:extLst>
              <a:ext uri="{28A0092B-C50C-407E-A947-70E740481C1C}">
                <a14:useLocalDpi xmlns:a14="http://schemas.microsoft.com/office/drawing/2010/main" val="0"/>
              </a:ext>
            </a:extLst>
          </a:blip>
          <a:stretch>
            <a:fillRect/>
          </a:stretch>
        </p:blipFill>
        <p:spPr>
          <a:xfrm rot="10800000">
            <a:off x="-2" y="-7154"/>
            <a:ext cx="12192000" cy="1266825"/>
          </a:xfrm>
          <a:prstGeom prst="rect">
            <a:avLst/>
          </a:prstGeom>
        </p:spPr>
      </p:pic>
      <p:sp>
        <p:nvSpPr>
          <p:cNvPr id="4" name="Title 1">
            <a:extLst>
              <a:ext uri="{FF2B5EF4-FFF2-40B4-BE49-F238E27FC236}">
                <a16:creationId xmlns:a16="http://schemas.microsoft.com/office/drawing/2014/main" id="{99205E7B-09DF-E202-3595-484FA9127120}"/>
              </a:ext>
            </a:extLst>
          </p:cNvPr>
          <p:cNvSpPr txBox="1">
            <a:spLocks/>
          </p:cNvSpPr>
          <p:nvPr/>
        </p:nvSpPr>
        <p:spPr>
          <a:xfrm>
            <a:off x="796746" y="1161419"/>
            <a:ext cx="8229600" cy="530225"/>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400" fontAlgn="auto">
              <a:spcAft>
                <a:spcPts val="0"/>
              </a:spcAft>
            </a:pPr>
            <a:r>
              <a:rPr lang="en-GB" sz="2900" dirty="0">
                <a:solidFill>
                  <a:schemeClr val="accent5">
                    <a:lumMod val="75000"/>
                  </a:schemeClr>
                </a:solidFill>
                <a:latin typeface="Abadi" panose="020B0604020104020204" pitchFamily="34" charset="0"/>
                <a:ea typeface="+mn-ea"/>
                <a:cs typeface="+mn-cs"/>
              </a:rPr>
              <a:t>Circular Suppliers</a:t>
            </a:r>
          </a:p>
        </p:txBody>
      </p:sp>
      <p:pic>
        <p:nvPicPr>
          <p:cNvPr id="6" name="object 16">
            <a:extLst>
              <a:ext uri="{FF2B5EF4-FFF2-40B4-BE49-F238E27FC236}">
                <a16:creationId xmlns:a16="http://schemas.microsoft.com/office/drawing/2014/main" id="{940442AF-AC81-B0A8-C65B-4382386EC02D}"/>
              </a:ext>
            </a:extLst>
          </p:cNvPr>
          <p:cNvPicPr/>
          <p:nvPr/>
        </p:nvPicPr>
        <p:blipFill>
          <a:blip r:embed="rId4" cstate="email">
            <a:extLst>
              <a:ext uri="{28A0092B-C50C-407E-A947-70E740481C1C}">
                <a14:useLocalDpi xmlns:a14="http://schemas.microsoft.com/office/drawing/2010/main" val="0"/>
              </a:ext>
            </a:extLst>
          </a:blip>
          <a:stretch>
            <a:fillRect/>
          </a:stretch>
        </p:blipFill>
        <p:spPr>
          <a:xfrm rot="5400000" flipH="1">
            <a:off x="2310170" y="241361"/>
            <a:ext cx="45719" cy="2940086"/>
          </a:xfrm>
          <a:prstGeom prst="rect">
            <a:avLst/>
          </a:prstGeom>
        </p:spPr>
      </p:pic>
      <p:graphicFrame>
        <p:nvGraphicFramePr>
          <p:cNvPr id="10" name="Diagram 9">
            <a:extLst>
              <a:ext uri="{FF2B5EF4-FFF2-40B4-BE49-F238E27FC236}">
                <a16:creationId xmlns:a16="http://schemas.microsoft.com/office/drawing/2014/main" id="{65852FD1-6634-2CB5-0AD2-64FA0B0B16E0}"/>
              </a:ext>
            </a:extLst>
          </p:cNvPr>
          <p:cNvGraphicFramePr/>
          <p:nvPr>
            <p:extLst>
              <p:ext uri="{D42A27DB-BD31-4B8C-83A1-F6EECF244321}">
                <p14:modId xmlns:p14="http://schemas.microsoft.com/office/powerpoint/2010/main" val="2314980195"/>
              </p:ext>
            </p:extLst>
          </p:nvPr>
        </p:nvGraphicFramePr>
        <p:xfrm>
          <a:off x="6162238" y="491350"/>
          <a:ext cx="6241471" cy="46792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Picture 11">
            <a:extLst>
              <a:ext uri="{FF2B5EF4-FFF2-40B4-BE49-F238E27FC236}">
                <a16:creationId xmlns:a16="http://schemas.microsoft.com/office/drawing/2014/main" id="{CF1C62BE-AD5C-6A51-B3D4-B9667038D11A}"/>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a:stretch/>
        </p:blipFill>
        <p:spPr>
          <a:xfrm>
            <a:off x="7367807" y="4914694"/>
            <a:ext cx="3899399" cy="1851940"/>
          </a:xfrm>
          <a:prstGeom prst="rect">
            <a:avLst/>
          </a:prstGeom>
        </p:spPr>
      </p:pic>
      <p:sp>
        <p:nvSpPr>
          <p:cNvPr id="5" name="Rectangle 4">
            <a:extLst>
              <a:ext uri="{FF2B5EF4-FFF2-40B4-BE49-F238E27FC236}">
                <a16:creationId xmlns:a16="http://schemas.microsoft.com/office/drawing/2014/main" id="{C54FAA4A-1299-755D-04BA-7CE3C505F964}"/>
              </a:ext>
            </a:extLst>
          </p:cNvPr>
          <p:cNvSpPr/>
          <p:nvPr/>
        </p:nvSpPr>
        <p:spPr>
          <a:xfrm>
            <a:off x="-624954" y="138254"/>
            <a:ext cx="464024" cy="453741"/>
          </a:xfrm>
          <a:prstGeom prst="rect">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01507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30C2C60A-83D9-BB4E-3231-4634D28D1420}"/>
              </a:ext>
            </a:extLst>
          </p:cNvPr>
          <p:cNvPicPr/>
          <p:nvPr/>
        </p:nvPicPr>
        <p:blipFill>
          <a:blip r:embed="rId3" cstate="print">
            <a:extLst>
              <a:ext uri="{28A0092B-C50C-407E-A947-70E740481C1C}">
                <a14:useLocalDpi xmlns:a14="http://schemas.microsoft.com/office/drawing/2010/main" val="0"/>
              </a:ext>
            </a:extLst>
          </a:blip>
          <a:stretch>
            <a:fillRect/>
          </a:stretch>
        </p:blipFill>
        <p:spPr>
          <a:xfrm rot="10800000">
            <a:off x="-1" y="-51748"/>
            <a:ext cx="12192000" cy="1266825"/>
          </a:xfrm>
          <a:prstGeom prst="rect">
            <a:avLst/>
          </a:prstGeom>
        </p:spPr>
      </p:pic>
      <p:sp>
        <p:nvSpPr>
          <p:cNvPr id="3" name="TextBox 2">
            <a:extLst>
              <a:ext uri="{FF2B5EF4-FFF2-40B4-BE49-F238E27FC236}">
                <a16:creationId xmlns:a16="http://schemas.microsoft.com/office/drawing/2014/main" id="{7A28A337-DDA4-F158-4ACD-B092E61147F6}"/>
              </a:ext>
            </a:extLst>
          </p:cNvPr>
          <p:cNvSpPr txBox="1"/>
          <p:nvPr/>
        </p:nvSpPr>
        <p:spPr>
          <a:xfrm>
            <a:off x="0" y="1406328"/>
            <a:ext cx="12191999" cy="584775"/>
          </a:xfrm>
          <a:prstGeom prst="rect">
            <a:avLst/>
          </a:prstGeom>
          <a:solidFill>
            <a:srgbClr val="669900"/>
          </a:solidFill>
          <a:ln>
            <a:solidFill>
              <a:srgbClr val="669900"/>
            </a:solidFill>
          </a:ln>
        </p:spPr>
        <p:txBody>
          <a:bodyPr wrap="square">
            <a:spAutoFit/>
          </a:bodyPr>
          <a:lstStyle/>
          <a:p>
            <a:pPr algn="ctr"/>
            <a:r>
              <a:rPr lang="en-US" sz="3200" dirty="0">
                <a:solidFill>
                  <a:schemeClr val="bg1"/>
                </a:solidFill>
                <a:latin typeface="Abadi" panose="020B0604020104020204" pitchFamily="34" charset="0"/>
              </a:rPr>
              <a:t>Circular approaches to plastics waste </a:t>
            </a:r>
            <a:r>
              <a:rPr lang="en-US" sz="2800" dirty="0">
                <a:solidFill>
                  <a:schemeClr val="bg1"/>
                </a:solidFill>
                <a:latin typeface="Abadi" panose="020B0604020104020204" pitchFamily="34" charset="0"/>
              </a:rPr>
              <a:t>– </a:t>
            </a:r>
            <a:r>
              <a:rPr lang="en-US" sz="2800" i="1" dirty="0">
                <a:solidFill>
                  <a:schemeClr val="bg1"/>
                </a:solidFill>
                <a:latin typeface="Abadi" panose="020B0604020104020204" pitchFamily="34" charset="0"/>
              </a:rPr>
              <a:t>Lifetime optimization &amp; extension</a:t>
            </a:r>
            <a:endParaRPr lang="en-US" sz="3200" i="1" dirty="0">
              <a:solidFill>
                <a:schemeClr val="bg1"/>
              </a:solidFill>
              <a:latin typeface="Abadi" panose="020B0604020104020204" pitchFamily="34" charset="0"/>
            </a:endParaRPr>
          </a:p>
        </p:txBody>
      </p:sp>
      <p:grpSp>
        <p:nvGrpSpPr>
          <p:cNvPr id="4" name="Groep 6">
            <a:extLst>
              <a:ext uri="{FF2B5EF4-FFF2-40B4-BE49-F238E27FC236}">
                <a16:creationId xmlns:a16="http://schemas.microsoft.com/office/drawing/2014/main" id="{8D7D99B3-3734-7483-AFB0-B989134FFE0E}"/>
              </a:ext>
            </a:extLst>
          </p:cNvPr>
          <p:cNvGrpSpPr/>
          <p:nvPr/>
        </p:nvGrpSpPr>
        <p:grpSpPr>
          <a:xfrm>
            <a:off x="-2696" y="5171440"/>
            <a:ext cx="1597816" cy="1832320"/>
            <a:chOff x="-2696" y="5135526"/>
            <a:chExt cx="1722474" cy="1867454"/>
          </a:xfrm>
        </p:grpSpPr>
        <p:sp>
          <p:nvSpPr>
            <p:cNvPr id="5" name="Diagonale streep 7">
              <a:extLst>
                <a:ext uri="{FF2B5EF4-FFF2-40B4-BE49-F238E27FC236}">
                  <a16:creationId xmlns:a16="http://schemas.microsoft.com/office/drawing/2014/main" id="{19667A3B-04FE-75AE-3220-6B9E60529F87}"/>
                </a:ext>
              </a:extLst>
            </p:cNvPr>
            <p:cNvSpPr/>
            <p:nvPr/>
          </p:nvSpPr>
          <p:spPr>
            <a:xfrm rot="10800000" flipH="1">
              <a:off x="-2696" y="5135526"/>
              <a:ext cx="1722474" cy="1722474"/>
            </a:xfrm>
            <a:prstGeom prst="diagStrip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6" name="Rechthoek 16">
              <a:extLst>
                <a:ext uri="{FF2B5EF4-FFF2-40B4-BE49-F238E27FC236}">
                  <a16:creationId xmlns:a16="http://schemas.microsoft.com/office/drawing/2014/main" id="{A8B4D094-6DAA-4418-A9EA-49D9E583919F}"/>
                </a:ext>
              </a:extLst>
            </p:cNvPr>
            <p:cNvSpPr>
              <a:spLocks noChangeArrowheads="1"/>
            </p:cNvSpPr>
            <p:nvPr/>
          </p:nvSpPr>
          <p:spPr bwMode="auto">
            <a:xfrm rot="2786932">
              <a:off x="-141558" y="5887283"/>
              <a:ext cx="1646619" cy="584775"/>
            </a:xfrm>
            <a:prstGeom prst="rect">
              <a:avLst/>
            </a:prstGeom>
            <a:noFill/>
            <a:ln w="9525">
              <a:noFill/>
              <a:miter lim="800000"/>
              <a:headEnd/>
              <a:tailEnd/>
            </a:ln>
          </p:spPr>
          <p:txBody>
            <a:bodyPr wrap="square">
              <a:spAutoFit/>
            </a:bodyPr>
            <a:lstStyle/>
            <a:p>
              <a:pPr marL="0" marR="0" lvl="0" indent="0" algn="l" defTabSz="914103" rtl="0" eaLnBrk="0" fontAlgn="base" latinLnBrk="0" hangingPunct="0">
                <a:lnSpc>
                  <a:spcPct val="100000"/>
                </a:lnSpc>
                <a:spcBef>
                  <a:spcPct val="0"/>
                </a:spcBef>
                <a:spcAft>
                  <a:spcPct val="0"/>
                </a:spcAft>
                <a:buClr>
                  <a:srgbClr val="000000"/>
                </a:buClr>
                <a:buSzPct val="100000"/>
                <a:buFontTx/>
                <a:buNone/>
                <a:tabLst/>
                <a:defRPr/>
              </a:pPr>
              <a:r>
                <a:rPr kumimoji="0" lang="nl-NL" sz="3200" b="1" i="0" u="none" strike="noStrike" kern="1200" cap="none" spc="0" normalizeH="0" baseline="0" noProof="0" dirty="0" err="1">
                  <a:ln>
                    <a:noFill/>
                  </a:ln>
                  <a:solidFill>
                    <a:schemeClr val="bg1"/>
                  </a:solidFill>
                  <a:uLnTx/>
                  <a:uFillTx/>
                  <a:latin typeface="Calibri"/>
                  <a:ea typeface="ＭＳ Ｐゴシック" pitchFamily="34" charset="-128"/>
                  <a:cs typeface="Arial" panose="020B0604020202020204" pitchFamily="34" charset="0"/>
                </a:rPr>
                <a:t>Example</a:t>
              </a:r>
              <a:endParaRPr kumimoji="0" lang="nl-NL" sz="3200" b="1" i="0" u="none" strike="noStrike" kern="1200" cap="none" spc="0" normalizeH="0" baseline="0" noProof="0" dirty="0">
                <a:ln>
                  <a:noFill/>
                </a:ln>
                <a:solidFill>
                  <a:schemeClr val="bg1"/>
                </a:solidFill>
                <a:uLnTx/>
                <a:uFillTx/>
                <a:latin typeface="Calibri"/>
                <a:ea typeface="ＭＳ Ｐゴシック" pitchFamily="34" charset="-128"/>
                <a:cs typeface="Arial" panose="020B0604020202020204" pitchFamily="34" charset="0"/>
              </a:endParaRPr>
            </a:p>
          </p:txBody>
        </p:sp>
      </p:grpSp>
      <p:sp>
        <p:nvSpPr>
          <p:cNvPr id="9" name="TextBox 8">
            <a:extLst>
              <a:ext uri="{FF2B5EF4-FFF2-40B4-BE49-F238E27FC236}">
                <a16:creationId xmlns:a16="http://schemas.microsoft.com/office/drawing/2014/main" id="{D164A370-C23A-896D-29C9-70BF76D53C96}"/>
              </a:ext>
            </a:extLst>
          </p:cNvPr>
          <p:cNvSpPr txBox="1"/>
          <p:nvPr/>
        </p:nvSpPr>
        <p:spPr>
          <a:xfrm>
            <a:off x="4569183" y="2710383"/>
            <a:ext cx="5202818" cy="707886"/>
          </a:xfrm>
          <a:prstGeom prst="rect">
            <a:avLst/>
          </a:prstGeom>
          <a:noFill/>
        </p:spPr>
        <p:txBody>
          <a:bodyPr wrap="square">
            <a:spAutoFit/>
          </a:bodyPr>
          <a:lstStyle/>
          <a:p>
            <a:pPr algn="l">
              <a:spcAft>
                <a:spcPts val="600"/>
              </a:spcAft>
            </a:pPr>
            <a:r>
              <a:rPr lang="en-US" sz="2000" b="0" i="0" dirty="0">
                <a:solidFill>
                  <a:srgbClr val="333333"/>
                </a:solidFill>
                <a:effectLst/>
              </a:rPr>
              <a:t>Refurbishing equipment for reuse by schools across Canada.</a:t>
            </a:r>
          </a:p>
        </p:txBody>
      </p:sp>
      <p:pic>
        <p:nvPicPr>
          <p:cNvPr id="11" name="Picture 10">
            <a:extLst>
              <a:ext uri="{FF2B5EF4-FFF2-40B4-BE49-F238E27FC236}">
                <a16:creationId xmlns:a16="http://schemas.microsoft.com/office/drawing/2014/main" id="{75B6A50A-6F07-77A5-F177-2C0AA5402A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115" y="2656217"/>
            <a:ext cx="4085359" cy="1211273"/>
          </a:xfrm>
          <a:prstGeom prst="rect">
            <a:avLst/>
          </a:prstGeom>
        </p:spPr>
      </p:pic>
      <p:pic>
        <p:nvPicPr>
          <p:cNvPr id="12" name="Picture 11">
            <a:extLst>
              <a:ext uri="{FF2B5EF4-FFF2-40B4-BE49-F238E27FC236}">
                <a16:creationId xmlns:a16="http://schemas.microsoft.com/office/drawing/2014/main" id="{F671EA48-D260-6F95-8BD6-9C8ABD09BD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0980" y="4295394"/>
            <a:ext cx="9039225" cy="1266825"/>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DDEE0D88-E29D-6B1C-F78A-C901123BF8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8978" y="762307"/>
            <a:ext cx="499029" cy="533474"/>
          </a:xfrm>
          <a:prstGeom prst="rect">
            <a:avLst/>
          </a:prstGeom>
        </p:spPr>
      </p:pic>
      <p:sp>
        <p:nvSpPr>
          <p:cNvPr id="15" name="TextBox 14">
            <a:extLst>
              <a:ext uri="{FF2B5EF4-FFF2-40B4-BE49-F238E27FC236}">
                <a16:creationId xmlns:a16="http://schemas.microsoft.com/office/drawing/2014/main" id="{87464017-DB88-32D4-7FEC-AC5460A42D16}"/>
              </a:ext>
            </a:extLst>
          </p:cNvPr>
          <p:cNvSpPr txBox="1"/>
          <p:nvPr/>
        </p:nvSpPr>
        <p:spPr>
          <a:xfrm>
            <a:off x="5592906" y="799897"/>
            <a:ext cx="3675785" cy="369332"/>
          </a:xfrm>
          <a:prstGeom prst="rect">
            <a:avLst/>
          </a:prstGeom>
          <a:noFill/>
        </p:spPr>
        <p:txBody>
          <a:bodyPr wrap="square">
            <a:spAutoFit/>
          </a:bodyPr>
          <a:lstStyle/>
          <a:p>
            <a:r>
              <a:rPr lang="en-US" b="1" dirty="0"/>
              <a:t>Electrical and electronic equipment </a:t>
            </a:r>
            <a:endParaRPr lang="en-GB" dirty="0"/>
          </a:p>
        </p:txBody>
      </p:sp>
      <p:sp>
        <p:nvSpPr>
          <p:cNvPr id="16" name="TextBox 15">
            <a:extLst>
              <a:ext uri="{FF2B5EF4-FFF2-40B4-BE49-F238E27FC236}">
                <a16:creationId xmlns:a16="http://schemas.microsoft.com/office/drawing/2014/main" id="{FEBFBB93-99C5-279A-009D-D711516082CE}"/>
              </a:ext>
            </a:extLst>
          </p:cNvPr>
          <p:cNvSpPr txBox="1"/>
          <p:nvPr/>
        </p:nvSpPr>
        <p:spPr>
          <a:xfrm>
            <a:off x="2646651" y="5672721"/>
            <a:ext cx="7135958" cy="400110"/>
          </a:xfrm>
          <a:prstGeom prst="rect">
            <a:avLst/>
          </a:prstGeom>
          <a:noFill/>
        </p:spPr>
        <p:txBody>
          <a:bodyPr wrap="square">
            <a:spAutoFit/>
          </a:bodyPr>
          <a:lstStyle/>
          <a:p>
            <a:pPr algn="l">
              <a:spcAft>
                <a:spcPts val="600"/>
              </a:spcAft>
            </a:pPr>
            <a:r>
              <a:rPr lang="en-US" sz="2000" dirty="0">
                <a:solidFill>
                  <a:srgbClr val="333333"/>
                </a:solidFill>
              </a:rPr>
              <a:t>E</a:t>
            </a:r>
            <a:r>
              <a:rPr lang="en-US" sz="2000" b="0" i="0" dirty="0">
                <a:solidFill>
                  <a:srgbClr val="333333"/>
                </a:solidFill>
                <a:effectLst/>
              </a:rPr>
              <a:t>quipment in working condition can be sold for reuse to the public.</a:t>
            </a:r>
          </a:p>
        </p:txBody>
      </p:sp>
      <p:sp>
        <p:nvSpPr>
          <p:cNvPr id="18" name="TextBox 17">
            <a:extLst>
              <a:ext uri="{FF2B5EF4-FFF2-40B4-BE49-F238E27FC236}">
                <a16:creationId xmlns:a16="http://schemas.microsoft.com/office/drawing/2014/main" id="{DB97A547-3B77-B4B9-07A2-81E7834AC12A}"/>
              </a:ext>
            </a:extLst>
          </p:cNvPr>
          <p:cNvSpPr txBox="1"/>
          <p:nvPr/>
        </p:nvSpPr>
        <p:spPr>
          <a:xfrm>
            <a:off x="4579791" y="3473520"/>
            <a:ext cx="6302086" cy="369332"/>
          </a:xfrm>
          <a:prstGeom prst="rect">
            <a:avLst/>
          </a:prstGeom>
          <a:noFill/>
        </p:spPr>
        <p:txBody>
          <a:bodyPr wrap="square">
            <a:spAutoFit/>
          </a:bodyPr>
          <a:lstStyle/>
          <a:p>
            <a:r>
              <a:rPr lang="en-GB" dirty="0">
                <a:hlinkClick r:id="rId7"/>
              </a:rPr>
              <a:t>http://www.ic.gc.ca/eic/site/cfs-ope.nsf/eng/home</a:t>
            </a:r>
            <a:r>
              <a:rPr lang="en-GB" dirty="0"/>
              <a:t> </a:t>
            </a:r>
          </a:p>
        </p:txBody>
      </p:sp>
      <p:sp>
        <p:nvSpPr>
          <p:cNvPr id="20" name="TextBox 19">
            <a:extLst>
              <a:ext uri="{FF2B5EF4-FFF2-40B4-BE49-F238E27FC236}">
                <a16:creationId xmlns:a16="http://schemas.microsoft.com/office/drawing/2014/main" id="{D7CDEA6E-C85E-F50E-F771-4687240EA7B8}"/>
              </a:ext>
            </a:extLst>
          </p:cNvPr>
          <p:cNvSpPr txBox="1"/>
          <p:nvPr/>
        </p:nvSpPr>
        <p:spPr>
          <a:xfrm>
            <a:off x="2646651" y="6084655"/>
            <a:ext cx="6302086" cy="369332"/>
          </a:xfrm>
          <a:prstGeom prst="rect">
            <a:avLst/>
          </a:prstGeom>
          <a:noFill/>
        </p:spPr>
        <p:txBody>
          <a:bodyPr wrap="square">
            <a:spAutoFit/>
          </a:bodyPr>
          <a:lstStyle/>
          <a:p>
            <a:r>
              <a:rPr lang="en-GB" dirty="0">
                <a:hlinkClick r:id="rId8"/>
              </a:rPr>
              <a:t>https://www.gcsurplus.ca/mn-eng.cfm</a:t>
            </a:r>
            <a:endParaRPr lang="en-GB" dirty="0"/>
          </a:p>
        </p:txBody>
      </p:sp>
      <p:pic>
        <p:nvPicPr>
          <p:cNvPr id="21" name="Picture 20" descr="A red and white flag&#10;&#10;Description automatically generated">
            <a:extLst>
              <a:ext uri="{FF2B5EF4-FFF2-40B4-BE49-F238E27FC236}">
                <a16:creationId xmlns:a16="http://schemas.microsoft.com/office/drawing/2014/main" id="{3A16949B-B28D-3763-8D6B-77FC8F56D7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2092" y="2108646"/>
            <a:ext cx="2007170" cy="1002189"/>
          </a:xfrm>
          <a:prstGeom prst="rect">
            <a:avLst/>
          </a:prstGeom>
        </p:spPr>
      </p:pic>
      <p:sp>
        <p:nvSpPr>
          <p:cNvPr id="7" name="Rectangle 6">
            <a:extLst>
              <a:ext uri="{FF2B5EF4-FFF2-40B4-BE49-F238E27FC236}">
                <a16:creationId xmlns:a16="http://schemas.microsoft.com/office/drawing/2014/main" id="{15705AA5-1B90-2C84-5434-3D776240968B}"/>
              </a:ext>
            </a:extLst>
          </p:cNvPr>
          <p:cNvSpPr/>
          <p:nvPr/>
        </p:nvSpPr>
        <p:spPr>
          <a:xfrm>
            <a:off x="-624954" y="138254"/>
            <a:ext cx="464024" cy="453741"/>
          </a:xfrm>
          <a:prstGeom prst="rect">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56228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lowchart: Connector 27">
            <a:extLst>
              <a:ext uri="{FF2B5EF4-FFF2-40B4-BE49-F238E27FC236}">
                <a16:creationId xmlns:a16="http://schemas.microsoft.com/office/drawing/2014/main" id="{BD24B1C8-B980-4C88-90EE-072780454547}"/>
              </a:ext>
            </a:extLst>
          </p:cNvPr>
          <p:cNvSpPr/>
          <p:nvPr/>
        </p:nvSpPr>
        <p:spPr>
          <a:xfrm>
            <a:off x="876697" y="4205213"/>
            <a:ext cx="564842" cy="488823"/>
          </a:xfrm>
          <a:prstGeom prst="flowChartConnector">
            <a:avLst/>
          </a:prstGeom>
          <a:solidFill>
            <a:schemeClr val="accent6">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E44A1819-3EB7-40A6-90CC-73A4A3317050}"/>
              </a:ext>
            </a:extLst>
          </p:cNvPr>
          <p:cNvGrpSpPr/>
          <p:nvPr/>
        </p:nvGrpSpPr>
        <p:grpSpPr>
          <a:xfrm>
            <a:off x="865824" y="1840713"/>
            <a:ext cx="7415731" cy="2258801"/>
            <a:chOff x="1036357" y="2799213"/>
            <a:chExt cx="7415731" cy="2258801"/>
          </a:xfrm>
        </p:grpSpPr>
        <p:sp>
          <p:nvSpPr>
            <p:cNvPr id="25" name="TextBox 24">
              <a:extLst>
                <a:ext uri="{FF2B5EF4-FFF2-40B4-BE49-F238E27FC236}">
                  <a16:creationId xmlns:a16="http://schemas.microsoft.com/office/drawing/2014/main" id="{B9D51BFB-C644-46C8-B51E-DF20EDFE7DB5}"/>
                </a:ext>
              </a:extLst>
            </p:cNvPr>
            <p:cNvSpPr txBox="1"/>
            <p:nvPr/>
          </p:nvSpPr>
          <p:spPr>
            <a:xfrm>
              <a:off x="1617350" y="2849400"/>
              <a:ext cx="4818901" cy="369332"/>
            </a:xfrm>
            <a:prstGeom prst="rect">
              <a:avLst/>
            </a:prstGeom>
            <a:noFill/>
          </p:spPr>
          <p:txBody>
            <a:bodyPr wrap="square" rtlCol="0">
              <a:spAutoFit/>
            </a:bodyPr>
            <a:lstStyle/>
            <a:p>
              <a:r>
                <a:rPr lang="en-US" dirty="0"/>
                <a:t>1. </a:t>
              </a:r>
              <a:r>
                <a:rPr lang="en-US" b="1" dirty="0"/>
                <a:t>Circular economy, procurement and plastics</a:t>
              </a:r>
              <a:endParaRPr lang="en-US" sz="2200" b="1" dirty="0"/>
            </a:p>
          </p:txBody>
        </p:sp>
        <p:sp>
          <p:nvSpPr>
            <p:cNvPr id="26" name="TextBox 25">
              <a:extLst>
                <a:ext uri="{FF2B5EF4-FFF2-40B4-BE49-F238E27FC236}">
                  <a16:creationId xmlns:a16="http://schemas.microsoft.com/office/drawing/2014/main" id="{61CD7272-2165-4657-8BB5-78207FA84A63}"/>
                </a:ext>
              </a:extLst>
            </p:cNvPr>
            <p:cNvSpPr txBox="1"/>
            <p:nvPr/>
          </p:nvSpPr>
          <p:spPr>
            <a:xfrm>
              <a:off x="1092502" y="3335999"/>
              <a:ext cx="7359586" cy="1722015"/>
            </a:xfrm>
            <a:prstGeom prst="rect">
              <a:avLst/>
            </a:prstGeom>
            <a:solidFill>
              <a:schemeClr val="accent6">
                <a:lumMod val="20000"/>
                <a:lumOff val="80000"/>
                <a:alpha val="61000"/>
              </a:schemeClr>
            </a:solidFill>
          </p:spPr>
          <p:txBody>
            <a:bodyPr wrap="square" rtlCol="0">
              <a:noAutofit/>
            </a:bodyPr>
            <a:lstStyle/>
            <a:p>
              <a:pPr>
                <a:spcAft>
                  <a:spcPts val="600"/>
                </a:spcAft>
              </a:pPr>
              <a:r>
                <a:rPr lang="en-US" sz="1400" b="1" dirty="0"/>
                <a:t>Aims:</a:t>
              </a:r>
            </a:p>
            <a:p>
              <a:pPr marL="285750" indent="-285750">
                <a:spcAft>
                  <a:spcPts val="600"/>
                </a:spcAft>
                <a:buFont typeface="Wingdings" panose="05000000000000000000" pitchFamily="2" charset="2"/>
                <a:buChar char="§"/>
              </a:pPr>
              <a:r>
                <a:rPr lang="en-US" sz="1400" dirty="0"/>
                <a:t>Create a common understanding of the benefits and key success factors of circular procurement relating to plastics waste.</a:t>
              </a:r>
            </a:p>
            <a:p>
              <a:pPr marL="285750" indent="-285750">
                <a:spcAft>
                  <a:spcPts val="600"/>
                </a:spcAft>
                <a:buFont typeface="Wingdings" panose="05000000000000000000" pitchFamily="2" charset="2"/>
                <a:buChar char="§"/>
              </a:pPr>
              <a:r>
                <a:rPr lang="en-US" sz="1400" dirty="0"/>
                <a:t>How it supports priority economic, environmental and social outcomes at Federal, Provincial or Municipal level.</a:t>
              </a:r>
            </a:p>
            <a:p>
              <a:pPr marL="285750" indent="-285750">
                <a:spcAft>
                  <a:spcPts val="600"/>
                </a:spcAft>
                <a:buFont typeface="Wingdings" panose="05000000000000000000" pitchFamily="2" charset="2"/>
                <a:buChar char="§"/>
              </a:pPr>
              <a:r>
                <a:rPr lang="en-US" sz="1400" dirty="0"/>
                <a:t>Identify key actions/ next steps at policy/ strategy/ process/ capability or other level.</a:t>
              </a:r>
            </a:p>
          </p:txBody>
        </p:sp>
        <p:sp>
          <p:nvSpPr>
            <p:cNvPr id="27" name="Flowchart: Connector 26">
              <a:extLst>
                <a:ext uri="{FF2B5EF4-FFF2-40B4-BE49-F238E27FC236}">
                  <a16:creationId xmlns:a16="http://schemas.microsoft.com/office/drawing/2014/main" id="{94B0CE43-EBEA-4DDC-BBCF-3F284DB10644}"/>
                </a:ext>
              </a:extLst>
            </p:cNvPr>
            <p:cNvSpPr/>
            <p:nvPr/>
          </p:nvSpPr>
          <p:spPr>
            <a:xfrm>
              <a:off x="1036357" y="2799213"/>
              <a:ext cx="564842" cy="498792"/>
            </a:xfrm>
            <a:prstGeom prst="flowChartConnector">
              <a:avLst/>
            </a:prstGeom>
            <a:solidFill>
              <a:schemeClr val="accent6">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72C765DD-0630-4686-BFEA-C6B6F9AAEF27}"/>
              </a:ext>
            </a:extLst>
          </p:cNvPr>
          <p:cNvSpPr txBox="1"/>
          <p:nvPr/>
        </p:nvSpPr>
        <p:spPr>
          <a:xfrm>
            <a:off x="1464154" y="4293081"/>
            <a:ext cx="6016299" cy="369332"/>
          </a:xfrm>
          <a:prstGeom prst="rect">
            <a:avLst/>
          </a:prstGeom>
          <a:noFill/>
        </p:spPr>
        <p:txBody>
          <a:bodyPr wrap="square" rtlCol="0">
            <a:spAutoFit/>
          </a:bodyPr>
          <a:lstStyle/>
          <a:p>
            <a:r>
              <a:rPr lang="en-US" dirty="0"/>
              <a:t>2. </a:t>
            </a:r>
            <a:r>
              <a:rPr lang="en-US" b="1" dirty="0"/>
              <a:t>Specifying circular outcomes – the procurement toolbox</a:t>
            </a:r>
          </a:p>
        </p:txBody>
      </p:sp>
      <p:sp>
        <p:nvSpPr>
          <p:cNvPr id="24" name="TextBox 23">
            <a:extLst>
              <a:ext uri="{FF2B5EF4-FFF2-40B4-BE49-F238E27FC236}">
                <a16:creationId xmlns:a16="http://schemas.microsoft.com/office/drawing/2014/main" id="{7D73AF17-D401-4EF5-A32E-D664BD9694DE}"/>
              </a:ext>
            </a:extLst>
          </p:cNvPr>
          <p:cNvSpPr txBox="1"/>
          <p:nvPr/>
        </p:nvSpPr>
        <p:spPr>
          <a:xfrm>
            <a:off x="921969" y="4739009"/>
            <a:ext cx="7359585" cy="1641009"/>
          </a:xfrm>
          <a:prstGeom prst="rect">
            <a:avLst/>
          </a:prstGeom>
          <a:solidFill>
            <a:schemeClr val="accent6">
              <a:lumMod val="20000"/>
              <a:lumOff val="80000"/>
              <a:alpha val="61000"/>
            </a:schemeClr>
          </a:solidFill>
        </p:spPr>
        <p:txBody>
          <a:bodyPr wrap="square" rtlCol="0">
            <a:noAutofit/>
          </a:bodyPr>
          <a:lstStyle/>
          <a:p>
            <a:pPr>
              <a:spcAft>
                <a:spcPts val="600"/>
              </a:spcAft>
            </a:pPr>
            <a:r>
              <a:rPr lang="en-US" sz="1400" b="1" dirty="0"/>
              <a:t>Aims:</a:t>
            </a:r>
          </a:p>
          <a:p>
            <a:pPr marL="285750" indent="-285750">
              <a:spcAft>
                <a:spcPts val="600"/>
              </a:spcAft>
              <a:buFont typeface="Wingdings" panose="05000000000000000000" pitchFamily="2" charset="2"/>
              <a:buChar char="§"/>
            </a:pPr>
            <a:r>
              <a:rPr lang="en-US" sz="1400" dirty="0"/>
              <a:t>Build confidence in practically using procurement to reduce plastic waste.</a:t>
            </a:r>
          </a:p>
          <a:p>
            <a:pPr marL="285750" indent="-285750">
              <a:spcAft>
                <a:spcPts val="600"/>
              </a:spcAft>
              <a:buFont typeface="Wingdings" panose="05000000000000000000" pitchFamily="2" charset="2"/>
              <a:buChar char="§"/>
            </a:pPr>
            <a:r>
              <a:rPr lang="en-US" sz="1400" dirty="0"/>
              <a:t>Apply through stages of the procurement process and the life cycle of the relevant product/ service or works.</a:t>
            </a:r>
          </a:p>
          <a:p>
            <a:pPr marL="285750" indent="-285750">
              <a:spcAft>
                <a:spcPts val="600"/>
              </a:spcAft>
              <a:buFont typeface="Wingdings" panose="05000000000000000000" pitchFamily="2" charset="2"/>
              <a:buChar char="§"/>
            </a:pPr>
            <a:r>
              <a:rPr lang="en-US" sz="1400" dirty="0"/>
              <a:t>Identify key actions/ next steps for procurement project/ policy/ strategy/ process/ capability or other level. </a:t>
            </a:r>
          </a:p>
        </p:txBody>
      </p:sp>
      <p:pic>
        <p:nvPicPr>
          <p:cNvPr id="2" name="object 2"/>
          <p:cNvPicPr>
            <a:picLocks noGrp="1" noRo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rot="10800000">
            <a:off x="-1" y="-51748"/>
            <a:ext cx="12192000" cy="1266825"/>
          </a:xfrm>
          <a:prstGeom prst="rect">
            <a:avLst/>
          </a:prstGeom>
        </p:spPr>
      </p:pic>
      <p:grpSp>
        <p:nvGrpSpPr>
          <p:cNvPr id="9" name="Group 8">
            <a:extLst>
              <a:ext uri="{FF2B5EF4-FFF2-40B4-BE49-F238E27FC236}">
                <a16:creationId xmlns:a16="http://schemas.microsoft.com/office/drawing/2014/main" id="{1CFD8CE9-C14E-423C-99A8-0D299FC65B75}"/>
              </a:ext>
            </a:extLst>
          </p:cNvPr>
          <p:cNvGrpSpPr>
            <a:grpSpLocks noGrp="1" noUngrp="1" noRot="1" noMove="1" noResize="1"/>
          </p:cNvGrpSpPr>
          <p:nvPr/>
        </p:nvGrpSpPr>
        <p:grpSpPr>
          <a:xfrm>
            <a:off x="8739196" y="6185342"/>
            <a:ext cx="3138767" cy="498792"/>
            <a:chOff x="8258905" y="6074505"/>
            <a:chExt cx="3520355" cy="498792"/>
          </a:xfrm>
        </p:grpSpPr>
        <p:pic>
          <p:nvPicPr>
            <p:cNvPr id="10" name="Grafika 17">
              <a:extLst>
                <a:ext uri="{FF2B5EF4-FFF2-40B4-BE49-F238E27FC236}">
                  <a16:creationId xmlns:a16="http://schemas.microsoft.com/office/drawing/2014/main" id="{3F30DF77-ACA1-463E-939A-4822D8897C03}"/>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10583" y="6107827"/>
              <a:ext cx="1968677" cy="432149"/>
            </a:xfrm>
            <a:prstGeom prst="rect">
              <a:avLst/>
            </a:prstGeom>
          </p:spPr>
        </p:pic>
        <p:pic>
          <p:nvPicPr>
            <p:cNvPr id="11" name="Grafika 20">
              <a:extLst>
                <a:ext uri="{FF2B5EF4-FFF2-40B4-BE49-F238E27FC236}">
                  <a16:creationId xmlns:a16="http://schemas.microsoft.com/office/drawing/2014/main" id="{F359C34E-8BDF-4B13-B122-C0B90C078434}"/>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58905" y="6074505"/>
              <a:ext cx="1420803" cy="498792"/>
            </a:xfrm>
            <a:prstGeom prst="rect">
              <a:avLst/>
            </a:prstGeom>
          </p:spPr>
        </p:pic>
      </p:grpSp>
      <p:pic>
        <p:nvPicPr>
          <p:cNvPr id="7" name="Graphic 6" descr="Circular flowchart with solid fill">
            <a:extLst>
              <a:ext uri="{FF2B5EF4-FFF2-40B4-BE49-F238E27FC236}">
                <a16:creationId xmlns:a16="http://schemas.microsoft.com/office/drawing/2014/main" id="{8070DA0C-B79A-06CC-8224-F31435A15C96}"/>
              </a:ext>
            </a:extLst>
          </p:cNvPr>
          <p:cNvPicPr>
            <a:picLocks noChangeAspect="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3899" y="1793145"/>
            <a:ext cx="564843" cy="564843"/>
          </a:xfrm>
          <a:prstGeom prst="rect">
            <a:avLst/>
          </a:prstGeom>
        </p:spPr>
      </p:pic>
      <p:pic>
        <p:nvPicPr>
          <p:cNvPr id="32" name="Graphic 31" descr="Meeting with solid fill">
            <a:extLst>
              <a:ext uri="{FF2B5EF4-FFF2-40B4-BE49-F238E27FC236}">
                <a16:creationId xmlns:a16="http://schemas.microsoft.com/office/drawing/2014/main" id="{036AC342-F837-5DFC-3883-16548DAD5690}"/>
              </a:ext>
            </a:extLst>
          </p:cNvPr>
          <p:cNvPicPr>
            <a:picLocks noChangeAspect="1"/>
          </p:cNvPicPr>
          <p:nvPr/>
        </p:nvPicPr>
        <p:blipFill>
          <a:blip r:embed="rId10" cstate="email">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2480" y="4205213"/>
            <a:ext cx="457200" cy="457200"/>
          </a:xfrm>
          <a:prstGeom prst="rect">
            <a:avLst/>
          </a:prstGeom>
        </p:spPr>
      </p:pic>
      <p:grpSp>
        <p:nvGrpSpPr>
          <p:cNvPr id="4" name="Group 3">
            <a:extLst>
              <a:ext uri="{FF2B5EF4-FFF2-40B4-BE49-F238E27FC236}">
                <a16:creationId xmlns:a16="http://schemas.microsoft.com/office/drawing/2014/main" id="{1395E3D1-B189-B0E5-E57A-D6CF6B5B33AB}"/>
              </a:ext>
            </a:extLst>
          </p:cNvPr>
          <p:cNvGrpSpPr/>
          <p:nvPr/>
        </p:nvGrpSpPr>
        <p:grpSpPr>
          <a:xfrm>
            <a:off x="877662" y="1006283"/>
            <a:ext cx="8266337" cy="654415"/>
            <a:chOff x="877662" y="1138261"/>
            <a:chExt cx="8266337" cy="654415"/>
          </a:xfrm>
        </p:grpSpPr>
        <p:pic>
          <p:nvPicPr>
            <p:cNvPr id="5" name="object 16">
              <a:extLst>
                <a:ext uri="{FF2B5EF4-FFF2-40B4-BE49-F238E27FC236}">
                  <a16:creationId xmlns:a16="http://schemas.microsoft.com/office/drawing/2014/main" id="{9BC56B56-B529-98D8-2C97-952254B75C02}"/>
                </a:ext>
              </a:extLst>
            </p:cNvPr>
            <p:cNvPicPr/>
            <p:nvPr/>
          </p:nvPicPr>
          <p:blipFill>
            <a:blip r:embed="rId12" cstate="email">
              <a:extLst>
                <a:ext uri="{28A0092B-C50C-407E-A947-70E740481C1C}">
                  <a14:useLocalDpi xmlns:a14="http://schemas.microsoft.com/office/drawing/2010/main" val="0"/>
                </a:ext>
              </a:extLst>
            </a:blip>
            <a:stretch>
              <a:fillRect/>
            </a:stretch>
          </p:blipFill>
          <p:spPr>
            <a:xfrm rot="5400000">
              <a:off x="4861587" y="-2189369"/>
              <a:ext cx="45719" cy="7918372"/>
            </a:xfrm>
            <a:prstGeom prst="rect">
              <a:avLst/>
            </a:prstGeom>
          </p:spPr>
        </p:pic>
        <p:sp>
          <p:nvSpPr>
            <p:cNvPr id="6" name="TextBox 5">
              <a:extLst>
                <a:ext uri="{FF2B5EF4-FFF2-40B4-BE49-F238E27FC236}">
                  <a16:creationId xmlns:a16="http://schemas.microsoft.com/office/drawing/2014/main" id="{58033CC9-D3A2-507B-0C70-D6D1C92C1896}"/>
                </a:ext>
              </a:extLst>
            </p:cNvPr>
            <p:cNvSpPr txBox="1"/>
            <p:nvPr/>
          </p:nvSpPr>
          <p:spPr>
            <a:xfrm>
              <a:off x="877662" y="1138261"/>
              <a:ext cx="8266337" cy="584775"/>
            </a:xfrm>
            <a:prstGeom prst="rect">
              <a:avLst/>
            </a:prstGeom>
            <a:noFill/>
          </p:spPr>
          <p:txBody>
            <a:bodyPr wrap="square">
              <a:spAutoFit/>
            </a:bodyPr>
            <a:lstStyle/>
            <a:p>
              <a:r>
                <a:rPr lang="en-US" sz="3200" dirty="0">
                  <a:solidFill>
                    <a:schemeClr val="accent5">
                      <a:lumMod val="75000"/>
                    </a:schemeClr>
                  </a:solidFill>
                  <a:latin typeface="Abadi" panose="020B0604020104020204" pitchFamily="34" charset="0"/>
                </a:rPr>
                <a:t>Circular procurement to reduce plastic waste</a:t>
              </a:r>
            </a:p>
          </p:txBody>
        </p:sp>
      </p:grpSp>
      <p:sp>
        <p:nvSpPr>
          <p:cNvPr id="14" name="TextBox 13">
            <a:extLst>
              <a:ext uri="{FF2B5EF4-FFF2-40B4-BE49-F238E27FC236}">
                <a16:creationId xmlns:a16="http://schemas.microsoft.com/office/drawing/2014/main" id="{B815EC21-06E4-4384-21E7-321DD827890D}"/>
              </a:ext>
            </a:extLst>
          </p:cNvPr>
          <p:cNvSpPr txBox="1"/>
          <p:nvPr/>
        </p:nvSpPr>
        <p:spPr>
          <a:xfrm>
            <a:off x="8460758" y="2716480"/>
            <a:ext cx="3323844" cy="1046903"/>
          </a:xfrm>
          <a:prstGeom prst="rect">
            <a:avLst/>
          </a:prstGeom>
          <a:solidFill>
            <a:schemeClr val="accent6">
              <a:lumMod val="75000"/>
            </a:schemeClr>
          </a:solidFill>
        </p:spPr>
        <p:txBody>
          <a:bodyPr wrap="square" rtlCol="0" anchor="ctr" anchorCtr="0">
            <a:noAutofit/>
          </a:bodyPr>
          <a:lstStyle/>
          <a:p>
            <a:pPr>
              <a:spcAft>
                <a:spcPts val="600"/>
              </a:spcAft>
            </a:pPr>
            <a:r>
              <a:rPr lang="en-US" sz="1400" dirty="0">
                <a:solidFill>
                  <a:schemeClr val="bg1"/>
                </a:solidFill>
                <a:effectLst/>
                <a:ea typeface="Calibri" panose="020F0502020204030204" pitchFamily="34" charset="0"/>
                <a:cs typeface="Times New Roman" panose="02020603050405020304" pitchFamily="18" charset="0"/>
              </a:rPr>
              <a:t>Help those who influence policy, budgets, business case options, market engagement and development within each level of government. </a:t>
            </a:r>
            <a:endParaRPr lang="en-US" sz="1400" dirty="0">
              <a:solidFill>
                <a:schemeClr val="bg1"/>
              </a:solidFill>
              <a:highlight>
                <a:srgbClr val="FFFF00"/>
              </a:highlight>
            </a:endParaRPr>
          </a:p>
        </p:txBody>
      </p:sp>
      <p:sp>
        <p:nvSpPr>
          <p:cNvPr id="16" name="TextBox 15">
            <a:extLst>
              <a:ext uri="{FF2B5EF4-FFF2-40B4-BE49-F238E27FC236}">
                <a16:creationId xmlns:a16="http://schemas.microsoft.com/office/drawing/2014/main" id="{84303EFC-759E-49ED-C1CD-339650E5D4E0}"/>
              </a:ext>
            </a:extLst>
          </p:cNvPr>
          <p:cNvSpPr txBox="1"/>
          <p:nvPr/>
        </p:nvSpPr>
        <p:spPr>
          <a:xfrm>
            <a:off x="8460758" y="5085994"/>
            <a:ext cx="3323844" cy="947038"/>
          </a:xfrm>
          <a:prstGeom prst="rect">
            <a:avLst/>
          </a:prstGeom>
          <a:solidFill>
            <a:schemeClr val="accent6">
              <a:lumMod val="75000"/>
            </a:schemeClr>
          </a:solidFill>
        </p:spPr>
        <p:txBody>
          <a:bodyPr wrap="square" rtlCol="0" anchor="ctr" anchorCtr="0">
            <a:noAutofit/>
          </a:bodyPr>
          <a:lstStyle/>
          <a:p>
            <a:pPr>
              <a:spcAft>
                <a:spcPts val="600"/>
              </a:spcAft>
            </a:pPr>
            <a:r>
              <a:rPr lang="en-US" sz="1400" dirty="0">
                <a:solidFill>
                  <a:schemeClr val="bg1"/>
                </a:solidFill>
                <a:effectLst/>
                <a:ea typeface="Calibri" panose="020F0502020204030204" pitchFamily="34" charset="0"/>
                <a:cs typeface="Times New Roman" panose="02020603050405020304" pitchFamily="18" charset="0"/>
              </a:rPr>
              <a:t>Help procurement practitioners/ officers with responsibility for developing tenders and managing contracts within each level of government. </a:t>
            </a:r>
            <a:endParaRPr lang="en-US" sz="1400" dirty="0">
              <a:solidFill>
                <a:schemeClr val="bg1"/>
              </a:solidFill>
              <a:highlight>
                <a:srgbClr val="FFFF00"/>
              </a:highlight>
            </a:endParaRPr>
          </a:p>
        </p:txBody>
      </p:sp>
      <p:cxnSp>
        <p:nvCxnSpPr>
          <p:cNvPr id="19" name="Straight Connector 18">
            <a:extLst>
              <a:ext uri="{FF2B5EF4-FFF2-40B4-BE49-F238E27FC236}">
                <a16:creationId xmlns:a16="http://schemas.microsoft.com/office/drawing/2014/main" id="{4FB65824-EFF7-1379-550D-384996601D0D}"/>
              </a:ext>
            </a:extLst>
          </p:cNvPr>
          <p:cNvCxnSpPr>
            <a:cxnSpLocks/>
            <a:stCxn id="26" idx="3"/>
            <a:endCxn id="14" idx="1"/>
          </p:cNvCxnSpPr>
          <p:nvPr/>
        </p:nvCxnSpPr>
        <p:spPr>
          <a:xfrm>
            <a:off x="8281555" y="3238507"/>
            <a:ext cx="179203" cy="142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B320012-4AE9-3F3E-F967-E85E913BF294}"/>
              </a:ext>
            </a:extLst>
          </p:cNvPr>
          <p:cNvCxnSpPr>
            <a:cxnSpLocks/>
            <a:stCxn id="24" idx="3"/>
            <a:endCxn id="16" idx="1"/>
          </p:cNvCxnSpPr>
          <p:nvPr/>
        </p:nvCxnSpPr>
        <p:spPr>
          <a:xfrm flipV="1">
            <a:off x="8281554" y="5559513"/>
            <a:ext cx="179204" cy="1"/>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C9BD335-6107-4F6B-0D7F-6982C845E384}"/>
              </a:ext>
            </a:extLst>
          </p:cNvPr>
          <p:cNvSpPr/>
          <p:nvPr/>
        </p:nvSpPr>
        <p:spPr>
          <a:xfrm>
            <a:off x="-624954" y="138254"/>
            <a:ext cx="464024" cy="453741"/>
          </a:xfrm>
          <a:prstGeom prst="rect">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381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2" grpId="0"/>
      <p:bldP spid="24"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30C2C60A-83D9-BB4E-3231-4634D28D1420}"/>
              </a:ext>
            </a:extLst>
          </p:cNvPr>
          <p:cNvPicPr/>
          <p:nvPr/>
        </p:nvPicPr>
        <p:blipFill>
          <a:blip r:embed="rId3" cstate="print">
            <a:extLst>
              <a:ext uri="{28A0092B-C50C-407E-A947-70E740481C1C}">
                <a14:useLocalDpi xmlns:a14="http://schemas.microsoft.com/office/drawing/2010/main" val="0"/>
              </a:ext>
            </a:extLst>
          </a:blip>
          <a:stretch>
            <a:fillRect/>
          </a:stretch>
        </p:blipFill>
        <p:spPr>
          <a:xfrm rot="10800000">
            <a:off x="-1" y="-51748"/>
            <a:ext cx="12192000" cy="1266825"/>
          </a:xfrm>
          <a:prstGeom prst="rect">
            <a:avLst/>
          </a:prstGeom>
        </p:spPr>
      </p:pic>
      <p:sp>
        <p:nvSpPr>
          <p:cNvPr id="3" name="TextBox 2">
            <a:extLst>
              <a:ext uri="{FF2B5EF4-FFF2-40B4-BE49-F238E27FC236}">
                <a16:creationId xmlns:a16="http://schemas.microsoft.com/office/drawing/2014/main" id="{7A28A337-DDA4-F158-4ACD-B092E61147F6}"/>
              </a:ext>
            </a:extLst>
          </p:cNvPr>
          <p:cNvSpPr txBox="1"/>
          <p:nvPr/>
        </p:nvSpPr>
        <p:spPr>
          <a:xfrm>
            <a:off x="0" y="1406328"/>
            <a:ext cx="12191999" cy="584775"/>
          </a:xfrm>
          <a:prstGeom prst="rect">
            <a:avLst/>
          </a:prstGeom>
          <a:solidFill>
            <a:srgbClr val="669900"/>
          </a:solidFill>
          <a:ln>
            <a:solidFill>
              <a:srgbClr val="669900"/>
            </a:solidFill>
          </a:ln>
        </p:spPr>
        <p:txBody>
          <a:bodyPr wrap="square">
            <a:spAutoFit/>
          </a:bodyPr>
          <a:lstStyle/>
          <a:p>
            <a:pPr algn="ctr"/>
            <a:r>
              <a:rPr lang="en-US" sz="3200" dirty="0">
                <a:solidFill>
                  <a:schemeClr val="bg1"/>
                </a:solidFill>
                <a:latin typeface="Abadi" panose="020B0604020104020204" pitchFamily="34" charset="0"/>
              </a:rPr>
              <a:t>Circular approaches to plastics waste – </a:t>
            </a:r>
            <a:r>
              <a:rPr lang="en-US" sz="3200" i="1" dirty="0">
                <a:solidFill>
                  <a:schemeClr val="bg1"/>
                </a:solidFill>
                <a:latin typeface="Abadi" panose="020B0604020104020204" pitchFamily="34" charset="0"/>
              </a:rPr>
              <a:t>Innovative ‘closing the loop’</a:t>
            </a:r>
          </a:p>
        </p:txBody>
      </p:sp>
      <p:sp>
        <p:nvSpPr>
          <p:cNvPr id="10" name="TextBox 9">
            <a:extLst>
              <a:ext uri="{FF2B5EF4-FFF2-40B4-BE49-F238E27FC236}">
                <a16:creationId xmlns:a16="http://schemas.microsoft.com/office/drawing/2014/main" id="{13232704-2C92-EC07-8DB7-1ABFCC7F424B}"/>
              </a:ext>
            </a:extLst>
          </p:cNvPr>
          <p:cNvSpPr txBox="1"/>
          <p:nvPr/>
        </p:nvSpPr>
        <p:spPr>
          <a:xfrm>
            <a:off x="1713370" y="6087628"/>
            <a:ext cx="10258688" cy="738664"/>
          </a:xfrm>
          <a:prstGeom prst="rect">
            <a:avLst/>
          </a:prstGeom>
          <a:noFill/>
        </p:spPr>
        <p:txBody>
          <a:bodyPr wrap="square">
            <a:spAutoFit/>
          </a:bodyPr>
          <a:lstStyle/>
          <a:p>
            <a:r>
              <a:rPr lang="en-GB" sz="1400" b="1" dirty="0"/>
              <a:t>Source: </a:t>
            </a:r>
          </a:p>
          <a:p>
            <a:r>
              <a:rPr lang="en-GB" sz="1400" dirty="0">
                <a:hlinkClick r:id="rId4"/>
              </a:rPr>
              <a:t>https://www.circularonline.co.uk/news/usable-packaging-project-submits-seven-point-strategy-for-european-institutions/</a:t>
            </a:r>
            <a:endParaRPr lang="en-GB" sz="1400" dirty="0"/>
          </a:p>
          <a:p>
            <a:r>
              <a:rPr lang="en-GB" sz="1400" dirty="0"/>
              <a:t>Finnish Bioeconomy Strategy: </a:t>
            </a:r>
            <a:r>
              <a:rPr lang="en-GB" sz="1400" dirty="0">
                <a:hlinkClick r:id="rId5"/>
              </a:rPr>
              <a:t>https://www.bioeconomy.fi/facts-and-contacts/the-finnish-bioeconomy-strategy/</a:t>
            </a:r>
            <a:r>
              <a:rPr lang="en-GB" sz="1400" dirty="0"/>
              <a:t>  </a:t>
            </a:r>
          </a:p>
        </p:txBody>
      </p:sp>
      <p:grpSp>
        <p:nvGrpSpPr>
          <p:cNvPr id="4" name="Groep 6">
            <a:extLst>
              <a:ext uri="{FF2B5EF4-FFF2-40B4-BE49-F238E27FC236}">
                <a16:creationId xmlns:a16="http://schemas.microsoft.com/office/drawing/2014/main" id="{8D7D99B3-3734-7483-AFB0-B989134FFE0E}"/>
              </a:ext>
            </a:extLst>
          </p:cNvPr>
          <p:cNvGrpSpPr/>
          <p:nvPr/>
        </p:nvGrpSpPr>
        <p:grpSpPr>
          <a:xfrm>
            <a:off x="-2696" y="5171440"/>
            <a:ext cx="1597816" cy="1832320"/>
            <a:chOff x="-2696" y="5135526"/>
            <a:chExt cx="1722474" cy="1867454"/>
          </a:xfrm>
        </p:grpSpPr>
        <p:sp>
          <p:nvSpPr>
            <p:cNvPr id="5" name="Diagonale streep 7">
              <a:extLst>
                <a:ext uri="{FF2B5EF4-FFF2-40B4-BE49-F238E27FC236}">
                  <a16:creationId xmlns:a16="http://schemas.microsoft.com/office/drawing/2014/main" id="{19667A3B-04FE-75AE-3220-6B9E60529F87}"/>
                </a:ext>
              </a:extLst>
            </p:cNvPr>
            <p:cNvSpPr/>
            <p:nvPr/>
          </p:nvSpPr>
          <p:spPr>
            <a:xfrm rot="10800000" flipH="1">
              <a:off x="-2696" y="5135526"/>
              <a:ext cx="1722474" cy="1722474"/>
            </a:xfrm>
            <a:prstGeom prst="diagStrip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6" name="Rechthoek 16">
              <a:extLst>
                <a:ext uri="{FF2B5EF4-FFF2-40B4-BE49-F238E27FC236}">
                  <a16:creationId xmlns:a16="http://schemas.microsoft.com/office/drawing/2014/main" id="{A8B4D094-6DAA-4418-A9EA-49D9E583919F}"/>
                </a:ext>
              </a:extLst>
            </p:cNvPr>
            <p:cNvSpPr>
              <a:spLocks noChangeArrowheads="1"/>
            </p:cNvSpPr>
            <p:nvPr/>
          </p:nvSpPr>
          <p:spPr bwMode="auto">
            <a:xfrm rot="2786932">
              <a:off x="-141558" y="5887283"/>
              <a:ext cx="1646619" cy="584775"/>
            </a:xfrm>
            <a:prstGeom prst="rect">
              <a:avLst/>
            </a:prstGeom>
            <a:noFill/>
            <a:ln w="9525">
              <a:noFill/>
              <a:miter lim="800000"/>
              <a:headEnd/>
              <a:tailEnd/>
            </a:ln>
          </p:spPr>
          <p:txBody>
            <a:bodyPr wrap="square">
              <a:spAutoFit/>
            </a:bodyPr>
            <a:lstStyle/>
            <a:p>
              <a:pPr marL="0" marR="0" lvl="0" indent="0" algn="l" defTabSz="914103" rtl="0" eaLnBrk="0" fontAlgn="base" latinLnBrk="0" hangingPunct="0">
                <a:lnSpc>
                  <a:spcPct val="100000"/>
                </a:lnSpc>
                <a:spcBef>
                  <a:spcPct val="0"/>
                </a:spcBef>
                <a:spcAft>
                  <a:spcPct val="0"/>
                </a:spcAft>
                <a:buClr>
                  <a:srgbClr val="000000"/>
                </a:buClr>
                <a:buSzPct val="100000"/>
                <a:buFontTx/>
                <a:buNone/>
                <a:tabLst/>
                <a:defRPr/>
              </a:pPr>
              <a:r>
                <a:rPr kumimoji="0" lang="nl-NL" sz="3200" b="1" i="0" u="none" strike="noStrike" kern="1200" cap="none" spc="0" normalizeH="0" baseline="0" noProof="0" dirty="0" err="1">
                  <a:ln>
                    <a:noFill/>
                  </a:ln>
                  <a:solidFill>
                    <a:schemeClr val="bg1"/>
                  </a:solidFill>
                  <a:uLnTx/>
                  <a:uFillTx/>
                  <a:latin typeface="Calibri"/>
                  <a:ea typeface="ＭＳ Ｐゴシック" pitchFamily="34" charset="-128"/>
                  <a:cs typeface="Arial" panose="020B0604020202020204" pitchFamily="34" charset="0"/>
                </a:rPr>
                <a:t>Example</a:t>
              </a:r>
              <a:endParaRPr kumimoji="0" lang="nl-NL" sz="3200" b="1" i="0" u="none" strike="noStrike" kern="1200" cap="none" spc="0" normalizeH="0" baseline="0" noProof="0" dirty="0">
                <a:ln>
                  <a:noFill/>
                </a:ln>
                <a:solidFill>
                  <a:schemeClr val="bg1"/>
                </a:solidFill>
                <a:uLnTx/>
                <a:uFillTx/>
                <a:latin typeface="Calibri"/>
                <a:ea typeface="ＭＳ Ｐゴシック" pitchFamily="34" charset="-128"/>
                <a:cs typeface="Arial" panose="020B0604020202020204" pitchFamily="34" charset="0"/>
              </a:endParaRPr>
            </a:p>
          </p:txBody>
        </p:sp>
      </p:grpSp>
      <p:sp>
        <p:nvSpPr>
          <p:cNvPr id="11" name="TextBox 10">
            <a:extLst>
              <a:ext uri="{FF2B5EF4-FFF2-40B4-BE49-F238E27FC236}">
                <a16:creationId xmlns:a16="http://schemas.microsoft.com/office/drawing/2014/main" id="{D0711068-FB26-97BF-B2DA-1C6C83CC252B}"/>
              </a:ext>
            </a:extLst>
          </p:cNvPr>
          <p:cNvSpPr txBox="1"/>
          <p:nvPr/>
        </p:nvSpPr>
        <p:spPr>
          <a:xfrm>
            <a:off x="648586" y="3379194"/>
            <a:ext cx="5806998" cy="2554545"/>
          </a:xfrm>
          <a:prstGeom prst="rect">
            <a:avLst/>
          </a:prstGeom>
          <a:noFill/>
        </p:spPr>
        <p:txBody>
          <a:bodyPr wrap="square">
            <a:spAutoFit/>
          </a:bodyPr>
          <a:lstStyle/>
          <a:p>
            <a:pPr algn="l">
              <a:spcAft>
                <a:spcPts val="600"/>
              </a:spcAft>
            </a:pPr>
            <a:r>
              <a:rPr lang="en-US" sz="2000" b="0" i="0" u="none" strike="noStrike" dirty="0">
                <a:solidFill>
                  <a:srgbClr val="3D3D3C"/>
                </a:solidFill>
                <a:effectLst/>
              </a:rPr>
              <a:t>The Usable Packaging project – funded under the European Union’s Horizon 2020 Research and Innovation programme – aims to reduce the use of environmentally harmful fossil-fuel-based packaging by developing “high-performance” bio-alternatives derived from food industry by-products, to cover packaging and product needs for the food, drinks, pharmaceutical and clothing industries.</a:t>
            </a:r>
          </a:p>
        </p:txBody>
      </p:sp>
      <p:pic>
        <p:nvPicPr>
          <p:cNvPr id="16" name="Picture 15">
            <a:extLst>
              <a:ext uri="{FF2B5EF4-FFF2-40B4-BE49-F238E27FC236}">
                <a16:creationId xmlns:a16="http://schemas.microsoft.com/office/drawing/2014/main" id="{D746571F-DB83-F4AC-6671-7AED8F68C9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9807" y="2094799"/>
            <a:ext cx="1617951" cy="1076673"/>
          </a:xfrm>
          <a:prstGeom prst="rect">
            <a:avLst/>
          </a:prstGeom>
        </p:spPr>
      </p:pic>
      <p:pic>
        <p:nvPicPr>
          <p:cNvPr id="17" name="Picture 16" descr="Shape&#10;&#10;Description automatically generated with low confidence">
            <a:extLst>
              <a:ext uri="{FF2B5EF4-FFF2-40B4-BE49-F238E27FC236}">
                <a16:creationId xmlns:a16="http://schemas.microsoft.com/office/drawing/2014/main" id="{7A4994E9-B603-CFAE-B967-28D91B446E3B}"/>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265951" y="727632"/>
            <a:ext cx="629643" cy="513600"/>
          </a:xfrm>
          <a:prstGeom prst="rect">
            <a:avLst/>
          </a:prstGeom>
        </p:spPr>
      </p:pic>
      <p:sp>
        <p:nvSpPr>
          <p:cNvPr id="19" name="TextBox 18">
            <a:extLst>
              <a:ext uri="{FF2B5EF4-FFF2-40B4-BE49-F238E27FC236}">
                <a16:creationId xmlns:a16="http://schemas.microsoft.com/office/drawing/2014/main" id="{55CEC102-DF8B-D329-920F-F3046DD26D23}"/>
              </a:ext>
            </a:extLst>
          </p:cNvPr>
          <p:cNvSpPr txBox="1"/>
          <p:nvPr/>
        </p:nvSpPr>
        <p:spPr>
          <a:xfrm>
            <a:off x="5895594" y="770372"/>
            <a:ext cx="1617951" cy="369332"/>
          </a:xfrm>
          <a:prstGeom prst="rect">
            <a:avLst/>
          </a:prstGeom>
          <a:noFill/>
        </p:spPr>
        <p:txBody>
          <a:bodyPr wrap="square">
            <a:spAutoFit/>
          </a:bodyPr>
          <a:lstStyle/>
          <a:p>
            <a:r>
              <a:rPr lang="en-US" b="1" dirty="0"/>
              <a:t>Packaging</a:t>
            </a:r>
            <a:endParaRPr lang="en-GB" dirty="0"/>
          </a:p>
        </p:txBody>
      </p:sp>
      <p:pic>
        <p:nvPicPr>
          <p:cNvPr id="7" name="Picture 6">
            <a:extLst>
              <a:ext uri="{FF2B5EF4-FFF2-40B4-BE49-F238E27FC236}">
                <a16:creationId xmlns:a16="http://schemas.microsoft.com/office/drawing/2014/main" id="{D33C5944-1C61-89A8-80EF-0D6B006909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986" y="2049242"/>
            <a:ext cx="1907718" cy="1271812"/>
          </a:xfrm>
          <a:prstGeom prst="rect">
            <a:avLst/>
          </a:prstGeom>
        </p:spPr>
      </p:pic>
      <p:sp>
        <p:nvSpPr>
          <p:cNvPr id="13" name="TextBox 12">
            <a:extLst>
              <a:ext uri="{FF2B5EF4-FFF2-40B4-BE49-F238E27FC236}">
                <a16:creationId xmlns:a16="http://schemas.microsoft.com/office/drawing/2014/main" id="{8CD22497-77F8-4248-7F74-163167DC9ABA}"/>
              </a:ext>
            </a:extLst>
          </p:cNvPr>
          <p:cNvSpPr txBox="1"/>
          <p:nvPr/>
        </p:nvSpPr>
        <p:spPr>
          <a:xfrm>
            <a:off x="2165214" y="2269649"/>
            <a:ext cx="5153382" cy="830997"/>
          </a:xfrm>
          <a:prstGeom prst="rect">
            <a:avLst/>
          </a:prstGeom>
          <a:noFill/>
        </p:spPr>
        <p:txBody>
          <a:bodyPr wrap="square">
            <a:spAutoFit/>
          </a:bodyPr>
          <a:lstStyle/>
          <a:p>
            <a:r>
              <a:rPr lang="en-US" sz="2400" b="1" dirty="0">
                <a:solidFill>
                  <a:schemeClr val="bg1">
                    <a:lumMod val="50000"/>
                  </a:schemeClr>
                </a:solidFill>
              </a:rPr>
              <a:t>USABLE PACKAGING </a:t>
            </a:r>
          </a:p>
          <a:p>
            <a:r>
              <a:rPr lang="en-US" sz="2400" b="1" dirty="0">
                <a:solidFill>
                  <a:schemeClr val="bg1">
                    <a:lumMod val="50000"/>
                  </a:schemeClr>
                </a:solidFill>
              </a:rPr>
              <a:t>Bioplastics for the Circular Economy</a:t>
            </a:r>
            <a:endParaRPr lang="en-GB" sz="2400" b="1" dirty="0">
              <a:solidFill>
                <a:schemeClr val="bg1">
                  <a:lumMod val="50000"/>
                </a:schemeClr>
              </a:solidFill>
            </a:endParaRPr>
          </a:p>
        </p:txBody>
      </p:sp>
      <p:sp>
        <p:nvSpPr>
          <p:cNvPr id="14" name="TextBox 13">
            <a:extLst>
              <a:ext uri="{FF2B5EF4-FFF2-40B4-BE49-F238E27FC236}">
                <a16:creationId xmlns:a16="http://schemas.microsoft.com/office/drawing/2014/main" id="{C37EACE5-9CDD-BB7B-8EF3-7BC7084FE648}"/>
              </a:ext>
            </a:extLst>
          </p:cNvPr>
          <p:cNvSpPr txBox="1"/>
          <p:nvPr/>
        </p:nvSpPr>
        <p:spPr>
          <a:xfrm>
            <a:off x="6783573" y="3379194"/>
            <a:ext cx="5074185" cy="2708434"/>
          </a:xfrm>
          <a:prstGeom prst="rect">
            <a:avLst/>
          </a:prstGeom>
          <a:noFill/>
          <a:ln w="28575">
            <a:solidFill>
              <a:srgbClr val="669900"/>
            </a:solidFill>
          </a:ln>
        </p:spPr>
        <p:txBody>
          <a:bodyPr wrap="square">
            <a:spAutoFit/>
          </a:bodyPr>
          <a:lstStyle/>
          <a:p>
            <a:pPr algn="l">
              <a:spcAft>
                <a:spcPts val="600"/>
              </a:spcAft>
            </a:pPr>
            <a:r>
              <a:rPr lang="en-US" sz="2000" b="0" i="0" dirty="0">
                <a:solidFill>
                  <a:srgbClr val="001114"/>
                </a:solidFill>
                <a:effectLst/>
              </a:rPr>
              <a:t>Recommendations (not yet EU policy) include:</a:t>
            </a:r>
          </a:p>
          <a:p>
            <a:pPr marL="285750" indent="-285750" algn="l">
              <a:spcAft>
                <a:spcPts val="600"/>
              </a:spcAft>
              <a:buFont typeface="Wingdings" panose="05000000000000000000" pitchFamily="2" charset="2"/>
              <a:buChar char="§"/>
            </a:pPr>
            <a:r>
              <a:rPr lang="en-US" sz="2000" b="0" i="0" dirty="0">
                <a:solidFill>
                  <a:srgbClr val="001114"/>
                </a:solidFill>
                <a:effectLst/>
              </a:rPr>
              <a:t>Mandating the obligatory use of biobased and compostable materials in applications where traditional plastics can only ever be contaminants.</a:t>
            </a:r>
          </a:p>
          <a:p>
            <a:pPr marL="285750" indent="-285750" algn="l">
              <a:spcAft>
                <a:spcPts val="600"/>
              </a:spcAft>
              <a:buFont typeface="Wingdings" panose="05000000000000000000" pitchFamily="2" charset="2"/>
              <a:buChar char="§"/>
            </a:pPr>
            <a:r>
              <a:rPr lang="en-US" sz="2000" b="0" i="0" dirty="0">
                <a:solidFill>
                  <a:srgbClr val="001114"/>
                </a:solidFill>
                <a:effectLst/>
              </a:rPr>
              <a:t>Promoting policies which ensure market space for innovation in materials manufacture.</a:t>
            </a:r>
          </a:p>
        </p:txBody>
      </p:sp>
      <p:pic>
        <p:nvPicPr>
          <p:cNvPr id="18" name="Picture 17">
            <a:extLst>
              <a:ext uri="{FF2B5EF4-FFF2-40B4-BE49-F238E27FC236}">
                <a16:creationId xmlns:a16="http://schemas.microsoft.com/office/drawing/2014/main" id="{AD32FA91-7407-D9C8-8202-288499435C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1617" y="2359735"/>
            <a:ext cx="2495169" cy="493744"/>
          </a:xfrm>
          <a:prstGeom prst="rect">
            <a:avLst/>
          </a:prstGeom>
        </p:spPr>
      </p:pic>
      <p:sp>
        <p:nvSpPr>
          <p:cNvPr id="8" name="Rectangle 7">
            <a:extLst>
              <a:ext uri="{FF2B5EF4-FFF2-40B4-BE49-F238E27FC236}">
                <a16:creationId xmlns:a16="http://schemas.microsoft.com/office/drawing/2014/main" id="{C2AF1D74-BF0E-B11D-9592-B84253D49165}"/>
              </a:ext>
            </a:extLst>
          </p:cNvPr>
          <p:cNvSpPr/>
          <p:nvPr/>
        </p:nvSpPr>
        <p:spPr>
          <a:xfrm>
            <a:off x="-624954" y="138254"/>
            <a:ext cx="464024" cy="453741"/>
          </a:xfrm>
          <a:prstGeom prst="rect">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79399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4DF5AA-330E-409C-A5FF-441007BA4511}"/>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915810" y="1690429"/>
            <a:ext cx="7616211" cy="3677910"/>
          </a:xfrm>
          <a:prstGeom prst="rect">
            <a:avLst/>
          </a:prstGeom>
        </p:spPr>
      </p:pic>
      <p:sp>
        <p:nvSpPr>
          <p:cNvPr id="8" name="TextBox 7">
            <a:extLst>
              <a:ext uri="{FF2B5EF4-FFF2-40B4-BE49-F238E27FC236}">
                <a16:creationId xmlns:a16="http://schemas.microsoft.com/office/drawing/2014/main" id="{2F580589-ABA0-43C6-AE83-9D19DDAAFA1B}"/>
              </a:ext>
            </a:extLst>
          </p:cNvPr>
          <p:cNvSpPr txBox="1"/>
          <p:nvPr/>
        </p:nvSpPr>
        <p:spPr>
          <a:xfrm>
            <a:off x="-843849" y="5304208"/>
            <a:ext cx="4959864" cy="830997"/>
          </a:xfrm>
          <a:prstGeom prst="rect">
            <a:avLst/>
          </a:prstGeom>
          <a:noFill/>
        </p:spPr>
        <p:txBody>
          <a:bodyPr wrap="square">
            <a:spAutoFit/>
          </a:bodyPr>
          <a:lstStyle/>
          <a:p>
            <a:pPr algn="ctr"/>
            <a:r>
              <a:rPr lang="en-GB" sz="1200" dirty="0"/>
              <a:t>Challenge need – eliminate or reduce consumption</a:t>
            </a:r>
          </a:p>
          <a:p>
            <a:pPr algn="ctr"/>
            <a:r>
              <a:rPr lang="en-GB" sz="1200" dirty="0"/>
              <a:t>Challenge requirements – specification</a:t>
            </a:r>
          </a:p>
          <a:p>
            <a:pPr algn="ctr"/>
            <a:r>
              <a:rPr lang="en-GB" sz="1200" dirty="0"/>
              <a:t>/ alternative solutions</a:t>
            </a:r>
          </a:p>
          <a:p>
            <a:pPr algn="ctr"/>
            <a:r>
              <a:rPr lang="en-GB" sz="1200" dirty="0"/>
              <a:t>Technical and Service Specifications</a:t>
            </a:r>
          </a:p>
        </p:txBody>
      </p:sp>
      <p:sp>
        <p:nvSpPr>
          <p:cNvPr id="10" name="TextBox 9">
            <a:extLst>
              <a:ext uri="{FF2B5EF4-FFF2-40B4-BE49-F238E27FC236}">
                <a16:creationId xmlns:a16="http://schemas.microsoft.com/office/drawing/2014/main" id="{04EDC613-B993-43FD-A048-328EC041F385}"/>
              </a:ext>
            </a:extLst>
          </p:cNvPr>
          <p:cNvSpPr txBox="1"/>
          <p:nvPr/>
        </p:nvSpPr>
        <p:spPr>
          <a:xfrm>
            <a:off x="3356840" y="5531419"/>
            <a:ext cx="1740089" cy="369332"/>
          </a:xfrm>
          <a:prstGeom prst="rect">
            <a:avLst/>
          </a:prstGeom>
          <a:noFill/>
        </p:spPr>
        <p:txBody>
          <a:bodyPr wrap="square">
            <a:spAutoFit/>
          </a:bodyPr>
          <a:lstStyle/>
          <a:p>
            <a:r>
              <a:rPr lang="en-GB" b="1" dirty="0"/>
              <a:t>What We Buy</a:t>
            </a:r>
          </a:p>
        </p:txBody>
      </p:sp>
      <p:sp>
        <p:nvSpPr>
          <p:cNvPr id="12" name="TextBox 11">
            <a:extLst>
              <a:ext uri="{FF2B5EF4-FFF2-40B4-BE49-F238E27FC236}">
                <a16:creationId xmlns:a16="http://schemas.microsoft.com/office/drawing/2014/main" id="{F5FDA91D-7988-4A5C-913E-AF94DF7B3EB8}"/>
              </a:ext>
            </a:extLst>
          </p:cNvPr>
          <p:cNvSpPr txBox="1"/>
          <p:nvPr/>
        </p:nvSpPr>
        <p:spPr>
          <a:xfrm>
            <a:off x="6207830" y="5539749"/>
            <a:ext cx="1740089" cy="369332"/>
          </a:xfrm>
          <a:prstGeom prst="rect">
            <a:avLst/>
          </a:prstGeom>
          <a:noFill/>
        </p:spPr>
        <p:txBody>
          <a:bodyPr wrap="square">
            <a:spAutoFit/>
          </a:bodyPr>
          <a:lstStyle/>
          <a:p>
            <a:pPr algn="ctr"/>
            <a:r>
              <a:rPr lang="en-GB" sz="1800" b="1" u="none" strike="noStrike" baseline="0">
                <a:latin typeface="Trebuchet MS" panose="020B0703020202090204" pitchFamily="34" charset="0"/>
              </a:rPr>
              <a:t>How We Buy</a:t>
            </a:r>
            <a:endParaRPr lang="en-GB" b="1"/>
          </a:p>
        </p:txBody>
      </p:sp>
      <p:sp>
        <p:nvSpPr>
          <p:cNvPr id="14" name="TextBox 13">
            <a:extLst>
              <a:ext uri="{FF2B5EF4-FFF2-40B4-BE49-F238E27FC236}">
                <a16:creationId xmlns:a16="http://schemas.microsoft.com/office/drawing/2014/main" id="{5E2ABD33-959E-439F-A58A-A0F19A047BCB}"/>
              </a:ext>
            </a:extLst>
          </p:cNvPr>
          <p:cNvSpPr txBox="1"/>
          <p:nvPr/>
        </p:nvSpPr>
        <p:spPr>
          <a:xfrm>
            <a:off x="7838832" y="5293408"/>
            <a:ext cx="3678914" cy="1015663"/>
          </a:xfrm>
          <a:prstGeom prst="rect">
            <a:avLst/>
          </a:prstGeom>
          <a:noFill/>
        </p:spPr>
        <p:txBody>
          <a:bodyPr wrap="square">
            <a:spAutoFit/>
          </a:bodyPr>
          <a:lstStyle/>
          <a:p>
            <a:pPr algn="ctr"/>
            <a:r>
              <a:rPr lang="en-GB" sz="1200" dirty="0"/>
              <a:t>Selection Criteria</a:t>
            </a:r>
          </a:p>
          <a:p>
            <a:pPr algn="ctr"/>
            <a:r>
              <a:rPr lang="en-GB" sz="1200" dirty="0"/>
              <a:t>Method Statements</a:t>
            </a:r>
          </a:p>
          <a:p>
            <a:pPr algn="ctr"/>
            <a:r>
              <a:rPr lang="en-GB" sz="1200" dirty="0"/>
              <a:t>Terms and Conditions</a:t>
            </a:r>
          </a:p>
          <a:p>
            <a:pPr algn="ctr"/>
            <a:r>
              <a:rPr lang="en-GB" sz="1200" dirty="0"/>
              <a:t>Added Social Value (TOMS)</a:t>
            </a:r>
          </a:p>
          <a:p>
            <a:pPr algn="ctr"/>
            <a:r>
              <a:rPr lang="en-GB" sz="1200" dirty="0"/>
              <a:t>Performance Measures / KPIs</a:t>
            </a:r>
          </a:p>
        </p:txBody>
      </p:sp>
      <p:sp>
        <p:nvSpPr>
          <p:cNvPr id="16" name="TextBox 15">
            <a:extLst>
              <a:ext uri="{FF2B5EF4-FFF2-40B4-BE49-F238E27FC236}">
                <a16:creationId xmlns:a16="http://schemas.microsoft.com/office/drawing/2014/main" id="{AD739D31-2EB8-48D0-A775-4FB58683E7EC}"/>
              </a:ext>
            </a:extLst>
          </p:cNvPr>
          <p:cNvSpPr txBox="1"/>
          <p:nvPr/>
        </p:nvSpPr>
        <p:spPr>
          <a:xfrm>
            <a:off x="4304911" y="6199124"/>
            <a:ext cx="2954740" cy="646331"/>
          </a:xfrm>
          <a:prstGeom prst="rect">
            <a:avLst/>
          </a:prstGeom>
          <a:noFill/>
        </p:spPr>
        <p:txBody>
          <a:bodyPr wrap="square">
            <a:spAutoFit/>
          </a:bodyPr>
          <a:lstStyle/>
          <a:p>
            <a:pPr algn="ctr"/>
            <a:r>
              <a:rPr lang="en-GB" dirty="0"/>
              <a:t>Choice of Procedure</a:t>
            </a:r>
          </a:p>
          <a:p>
            <a:pPr algn="ctr"/>
            <a:r>
              <a:rPr lang="en-GB" dirty="0"/>
              <a:t>Output / Outcome focused</a:t>
            </a:r>
          </a:p>
        </p:txBody>
      </p:sp>
      <p:pic>
        <p:nvPicPr>
          <p:cNvPr id="17" name="Picture 16">
            <a:extLst>
              <a:ext uri="{FF2B5EF4-FFF2-40B4-BE49-F238E27FC236}">
                <a16:creationId xmlns:a16="http://schemas.microsoft.com/office/drawing/2014/main" id="{E85C6454-488D-4BC5-A0D6-A214FCFC6178}"/>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9161401" y="6551430"/>
            <a:ext cx="2954740" cy="309090"/>
          </a:xfrm>
          <a:prstGeom prst="rect">
            <a:avLst/>
          </a:prstGeom>
        </p:spPr>
      </p:pic>
      <p:sp>
        <p:nvSpPr>
          <p:cNvPr id="19" name="TextBox 18">
            <a:extLst>
              <a:ext uri="{FF2B5EF4-FFF2-40B4-BE49-F238E27FC236}">
                <a16:creationId xmlns:a16="http://schemas.microsoft.com/office/drawing/2014/main" id="{A2F1EE51-419F-4ACC-AB71-AC353020D360}"/>
              </a:ext>
            </a:extLst>
          </p:cNvPr>
          <p:cNvSpPr txBox="1"/>
          <p:nvPr/>
        </p:nvSpPr>
        <p:spPr>
          <a:xfrm>
            <a:off x="3376500" y="5080824"/>
            <a:ext cx="1520873" cy="307777"/>
          </a:xfrm>
          <a:prstGeom prst="rect">
            <a:avLst/>
          </a:prstGeom>
          <a:noFill/>
        </p:spPr>
        <p:txBody>
          <a:bodyPr wrap="square">
            <a:spAutoFit/>
          </a:bodyPr>
          <a:lstStyle/>
          <a:p>
            <a:r>
              <a:rPr lang="en-GB" sz="1400" dirty="0">
                <a:solidFill>
                  <a:srgbClr val="000000"/>
                </a:solidFill>
                <a:latin typeface="Trebuchet MS" panose="020B0603020202020204"/>
              </a:rPr>
              <a:t>s</a:t>
            </a:r>
            <a:r>
              <a:rPr kumimoji="0" lang="en-GB" sz="1400" b="0" i="0" u="none" strike="noStrike" kern="1200" cap="none" spc="0" normalizeH="0" baseline="0" noProof="0" dirty="0" err="1">
                <a:ln>
                  <a:noFill/>
                </a:ln>
                <a:solidFill>
                  <a:srgbClr val="000000"/>
                </a:solidFill>
                <a:effectLst/>
                <a:uLnTx/>
                <a:uFillTx/>
                <a:latin typeface="Trebuchet MS" panose="020B0603020202020204"/>
                <a:ea typeface="+mn-ea"/>
                <a:cs typeface="+mn-cs"/>
              </a:rPr>
              <a:t>trategic</a:t>
            </a:r>
            <a:r>
              <a:rPr kumimoji="0" lang="en-GB" sz="1400" b="0" i="0" u="none" strike="noStrike" kern="1200" cap="none" spc="0" normalizeH="0" baseline="0" noProof="0" dirty="0">
                <a:ln>
                  <a:noFill/>
                </a:ln>
                <a:solidFill>
                  <a:srgbClr val="000000"/>
                </a:solidFill>
                <a:effectLst/>
                <a:uLnTx/>
                <a:uFillTx/>
                <a:latin typeface="Trebuchet MS" panose="020B0603020202020204"/>
                <a:ea typeface="+mn-ea"/>
                <a:cs typeface="+mn-cs"/>
              </a:rPr>
              <a:t> stage</a:t>
            </a:r>
            <a:endParaRPr lang="en-GB" sz="1400" dirty="0"/>
          </a:p>
        </p:txBody>
      </p:sp>
      <p:sp>
        <p:nvSpPr>
          <p:cNvPr id="20" name="TextBox 19">
            <a:extLst>
              <a:ext uri="{FF2B5EF4-FFF2-40B4-BE49-F238E27FC236}">
                <a16:creationId xmlns:a16="http://schemas.microsoft.com/office/drawing/2014/main" id="{2580CFB9-E92B-4698-BEC3-DF5AF792BA88}"/>
              </a:ext>
            </a:extLst>
          </p:cNvPr>
          <p:cNvSpPr txBox="1"/>
          <p:nvPr/>
        </p:nvSpPr>
        <p:spPr>
          <a:xfrm>
            <a:off x="5476554" y="5090984"/>
            <a:ext cx="3332136" cy="288147"/>
          </a:xfrm>
          <a:prstGeom prst="rect">
            <a:avLst/>
          </a:prstGeom>
          <a:solidFill>
            <a:schemeClr val="bg1"/>
          </a:solidFill>
        </p:spPr>
        <p:txBody>
          <a:bodyPr wrap="square" tIns="36000" bIns="36000">
            <a:spAutoFit/>
          </a:bodyPr>
          <a:lstStyle/>
          <a:p>
            <a:pPr algn="ctr"/>
            <a:r>
              <a:rPr lang="en-GB" sz="1400" dirty="0">
                <a:solidFill>
                  <a:srgbClr val="000000"/>
                </a:solidFill>
                <a:latin typeface="Trebuchet MS" panose="020B0603020202020204"/>
              </a:rPr>
              <a:t>operational</a:t>
            </a:r>
            <a:r>
              <a:rPr kumimoji="0" lang="en-GB" sz="1400" b="0" i="0" u="none" strike="noStrike" kern="1200" cap="none" spc="0" normalizeH="0" baseline="0" noProof="0" dirty="0">
                <a:ln>
                  <a:noFill/>
                </a:ln>
                <a:solidFill>
                  <a:srgbClr val="000000"/>
                </a:solidFill>
                <a:effectLst/>
                <a:uLnTx/>
                <a:uFillTx/>
                <a:latin typeface="Trebuchet MS" panose="020B0603020202020204"/>
                <a:ea typeface="+mn-ea"/>
                <a:cs typeface="+mn-cs"/>
              </a:rPr>
              <a:t> stage</a:t>
            </a:r>
            <a:endParaRPr lang="en-GB" sz="1400" dirty="0"/>
          </a:p>
        </p:txBody>
      </p:sp>
      <p:sp>
        <p:nvSpPr>
          <p:cNvPr id="18" name="TextBox 17">
            <a:extLst>
              <a:ext uri="{FF2B5EF4-FFF2-40B4-BE49-F238E27FC236}">
                <a16:creationId xmlns:a16="http://schemas.microsoft.com/office/drawing/2014/main" id="{FE47A692-97B3-4CC4-BAF2-EBFEF60A0A92}"/>
              </a:ext>
            </a:extLst>
          </p:cNvPr>
          <p:cNvSpPr txBox="1"/>
          <p:nvPr/>
        </p:nvSpPr>
        <p:spPr>
          <a:xfrm>
            <a:off x="1439392" y="3559435"/>
            <a:ext cx="1371600" cy="246221"/>
          </a:xfrm>
          <a:prstGeom prst="rect">
            <a:avLst/>
          </a:prstGeom>
          <a:solidFill>
            <a:schemeClr val="bg1"/>
          </a:solidFill>
        </p:spPr>
        <p:txBody>
          <a:bodyPr wrap="square" lIns="0" tIns="0" rIns="0" bIns="0">
            <a:spAutoFit/>
          </a:bodyPr>
          <a:lstStyle/>
          <a:p>
            <a:r>
              <a:rPr lang="en-GB" sz="1600" i="1"/>
              <a:t>Level of effort</a:t>
            </a:r>
          </a:p>
        </p:txBody>
      </p:sp>
      <p:sp>
        <p:nvSpPr>
          <p:cNvPr id="21" name="TextBox 20">
            <a:extLst>
              <a:ext uri="{FF2B5EF4-FFF2-40B4-BE49-F238E27FC236}">
                <a16:creationId xmlns:a16="http://schemas.microsoft.com/office/drawing/2014/main" id="{9F851D99-B41B-451D-9C27-AFBCCE9BB69C}"/>
              </a:ext>
            </a:extLst>
          </p:cNvPr>
          <p:cNvSpPr txBox="1"/>
          <p:nvPr/>
        </p:nvSpPr>
        <p:spPr>
          <a:xfrm>
            <a:off x="1439392" y="2004696"/>
            <a:ext cx="1371600" cy="246221"/>
          </a:xfrm>
          <a:prstGeom prst="rect">
            <a:avLst/>
          </a:prstGeom>
          <a:solidFill>
            <a:schemeClr val="bg1"/>
          </a:solidFill>
        </p:spPr>
        <p:txBody>
          <a:bodyPr wrap="square" lIns="0" tIns="0" rIns="0" bIns="0">
            <a:spAutoFit/>
          </a:bodyPr>
          <a:lstStyle/>
          <a:p>
            <a:pPr algn="r"/>
            <a:r>
              <a:rPr lang="en-GB" sz="1600" i="1" dirty="0"/>
              <a:t>Value added</a:t>
            </a:r>
          </a:p>
        </p:txBody>
      </p:sp>
      <p:sp>
        <p:nvSpPr>
          <p:cNvPr id="4" name="TextBox 3">
            <a:extLst>
              <a:ext uri="{FF2B5EF4-FFF2-40B4-BE49-F238E27FC236}">
                <a16:creationId xmlns:a16="http://schemas.microsoft.com/office/drawing/2014/main" id="{41616468-BC4A-9370-7710-FCBAA84AA521}"/>
              </a:ext>
            </a:extLst>
          </p:cNvPr>
          <p:cNvSpPr txBox="1"/>
          <p:nvPr/>
        </p:nvSpPr>
        <p:spPr>
          <a:xfrm>
            <a:off x="917560" y="1131358"/>
            <a:ext cx="10820781" cy="584775"/>
          </a:xfrm>
          <a:prstGeom prst="rect">
            <a:avLst/>
          </a:prstGeom>
          <a:noFill/>
        </p:spPr>
        <p:txBody>
          <a:bodyPr wrap="square">
            <a:spAutoFit/>
          </a:bodyPr>
          <a:lstStyle/>
          <a:p>
            <a:r>
              <a:rPr lang="en-GB" sz="3200" dirty="0">
                <a:solidFill>
                  <a:schemeClr val="accent5">
                    <a:lumMod val="75000"/>
                  </a:schemeClr>
                </a:solidFill>
                <a:latin typeface="Abadi" panose="020B0604020104020204" pitchFamily="34" charset="0"/>
              </a:rPr>
              <a:t>Start early – collaboration is key</a:t>
            </a:r>
          </a:p>
        </p:txBody>
      </p:sp>
      <p:pic>
        <p:nvPicPr>
          <p:cNvPr id="2" name="object 16">
            <a:extLst>
              <a:ext uri="{FF2B5EF4-FFF2-40B4-BE49-F238E27FC236}">
                <a16:creationId xmlns:a16="http://schemas.microsoft.com/office/drawing/2014/main" id="{0B0BE679-18DA-86F3-4DD2-68234D95EBEA}"/>
              </a:ext>
            </a:extLst>
          </p:cNvPr>
          <p:cNvPicPr/>
          <p:nvPr/>
        </p:nvPicPr>
        <p:blipFill>
          <a:blip r:embed="rId5" cstate="screen">
            <a:extLst>
              <a:ext uri="{28A0092B-C50C-407E-A947-70E740481C1C}">
                <a14:useLocalDpi xmlns:a14="http://schemas.microsoft.com/office/drawing/2010/main" val="0"/>
              </a:ext>
            </a:extLst>
          </a:blip>
          <a:stretch>
            <a:fillRect/>
          </a:stretch>
        </p:blipFill>
        <p:spPr>
          <a:xfrm rot="5400000" flipH="1">
            <a:off x="5372343" y="-2687052"/>
            <a:ext cx="45719" cy="8753212"/>
          </a:xfrm>
          <a:prstGeom prst="rect">
            <a:avLst/>
          </a:prstGeom>
        </p:spPr>
      </p:pic>
      <p:pic>
        <p:nvPicPr>
          <p:cNvPr id="3" name="object 2">
            <a:extLst>
              <a:ext uri="{FF2B5EF4-FFF2-40B4-BE49-F238E27FC236}">
                <a16:creationId xmlns:a16="http://schemas.microsoft.com/office/drawing/2014/main" id="{A27E1933-6E7A-58DE-221E-4335D81938C2}"/>
              </a:ext>
            </a:extLst>
          </p:cNvPr>
          <p:cNvPicPr/>
          <p:nvPr/>
        </p:nvPicPr>
        <p:blipFill>
          <a:blip r:embed="rId6" cstate="print">
            <a:extLst>
              <a:ext uri="{28A0092B-C50C-407E-A947-70E740481C1C}">
                <a14:useLocalDpi xmlns:a14="http://schemas.microsoft.com/office/drawing/2010/main" val="0"/>
              </a:ext>
            </a:extLst>
          </a:blip>
          <a:stretch>
            <a:fillRect/>
          </a:stretch>
        </p:blipFill>
        <p:spPr>
          <a:xfrm rot="10800000">
            <a:off x="0" y="3159"/>
            <a:ext cx="12192000" cy="1266825"/>
          </a:xfrm>
          <a:prstGeom prst="rect">
            <a:avLst/>
          </a:prstGeom>
        </p:spPr>
      </p:pic>
      <p:sp>
        <p:nvSpPr>
          <p:cNvPr id="6" name="Text Placeholder 5">
            <a:extLst>
              <a:ext uri="{FF2B5EF4-FFF2-40B4-BE49-F238E27FC236}">
                <a16:creationId xmlns:a16="http://schemas.microsoft.com/office/drawing/2014/main" id="{8527060A-19C2-47E9-C964-61E1407B385A}"/>
              </a:ext>
            </a:extLst>
          </p:cNvPr>
          <p:cNvSpPr txBox="1">
            <a:spLocks/>
          </p:cNvSpPr>
          <p:nvPr/>
        </p:nvSpPr>
        <p:spPr>
          <a:xfrm>
            <a:off x="9771809" y="2398185"/>
            <a:ext cx="2392009" cy="735771"/>
          </a:xfrm>
          <a:prstGeom prst="rect">
            <a:avLst/>
          </a:prstGeom>
          <a:solidFill>
            <a:schemeClr val="accent6"/>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500">
                <a:solidFill>
                  <a:schemeClr val="bg1"/>
                </a:solidFill>
              </a:rPr>
              <a:t>Internal</a:t>
            </a:r>
            <a:endParaRPr lang="en-GB" sz="2500" dirty="0">
              <a:solidFill>
                <a:schemeClr val="bg1"/>
              </a:solidFill>
            </a:endParaRPr>
          </a:p>
        </p:txBody>
      </p:sp>
      <p:sp>
        <p:nvSpPr>
          <p:cNvPr id="7" name="Text Placeholder 12">
            <a:extLst>
              <a:ext uri="{FF2B5EF4-FFF2-40B4-BE49-F238E27FC236}">
                <a16:creationId xmlns:a16="http://schemas.microsoft.com/office/drawing/2014/main" id="{67E4DCEA-5672-12F1-617D-72E1E4AEC1EA}"/>
              </a:ext>
            </a:extLst>
          </p:cNvPr>
          <p:cNvSpPr txBox="1">
            <a:spLocks/>
          </p:cNvSpPr>
          <p:nvPr/>
        </p:nvSpPr>
        <p:spPr>
          <a:xfrm>
            <a:off x="9771809" y="3264585"/>
            <a:ext cx="2386720" cy="735771"/>
          </a:xfrm>
          <a:prstGeom prst="rect">
            <a:avLst/>
          </a:prstGeom>
          <a:solidFill>
            <a:schemeClr val="accent5"/>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500">
                <a:solidFill>
                  <a:schemeClr val="bg1"/>
                </a:solidFill>
              </a:rPr>
              <a:t>With the market</a:t>
            </a:r>
            <a:endParaRPr lang="en-GB" sz="2500" dirty="0">
              <a:solidFill>
                <a:schemeClr val="bg1"/>
              </a:solidFill>
            </a:endParaRPr>
          </a:p>
        </p:txBody>
      </p:sp>
      <p:sp>
        <p:nvSpPr>
          <p:cNvPr id="9" name="Text Placeholder 16">
            <a:extLst>
              <a:ext uri="{FF2B5EF4-FFF2-40B4-BE49-F238E27FC236}">
                <a16:creationId xmlns:a16="http://schemas.microsoft.com/office/drawing/2014/main" id="{9E08403D-467E-AA2D-1347-BEEF3338DBEB}"/>
              </a:ext>
            </a:extLst>
          </p:cNvPr>
          <p:cNvSpPr txBox="1">
            <a:spLocks/>
          </p:cNvSpPr>
          <p:nvPr/>
        </p:nvSpPr>
        <p:spPr>
          <a:xfrm>
            <a:off x="9771809" y="4130985"/>
            <a:ext cx="2386720" cy="657526"/>
          </a:xfrm>
          <a:prstGeom prst="rect">
            <a:avLst/>
          </a:prstGeom>
          <a:solidFill>
            <a:schemeClr val="accent4"/>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ts val="0"/>
              </a:spcBef>
              <a:buFont typeface="Arial" panose="020B0604020202020204" pitchFamily="34" charset="0"/>
              <a:buNone/>
            </a:pPr>
            <a:r>
              <a:rPr lang="en-GB" sz="2500">
                <a:solidFill>
                  <a:schemeClr val="bg1"/>
                </a:solidFill>
              </a:rPr>
              <a:t>With other </a:t>
            </a:r>
            <a:br>
              <a:rPr lang="en-GB" sz="2500">
                <a:solidFill>
                  <a:schemeClr val="bg1"/>
                </a:solidFill>
              </a:rPr>
            </a:br>
            <a:r>
              <a:rPr lang="en-GB" sz="2500">
                <a:solidFill>
                  <a:schemeClr val="bg1"/>
                </a:solidFill>
              </a:rPr>
              <a:t>public sector</a:t>
            </a:r>
            <a:endParaRPr lang="en-GB" sz="2500" dirty="0">
              <a:solidFill>
                <a:schemeClr val="bg1"/>
              </a:solidFill>
            </a:endParaRPr>
          </a:p>
        </p:txBody>
      </p:sp>
      <p:sp>
        <p:nvSpPr>
          <p:cNvPr id="11" name="Rectangle 10">
            <a:extLst>
              <a:ext uri="{FF2B5EF4-FFF2-40B4-BE49-F238E27FC236}">
                <a16:creationId xmlns:a16="http://schemas.microsoft.com/office/drawing/2014/main" id="{A8B8719B-1FB9-4FA7-C03F-F5A481F7F7F6}"/>
              </a:ext>
            </a:extLst>
          </p:cNvPr>
          <p:cNvSpPr/>
          <p:nvPr/>
        </p:nvSpPr>
        <p:spPr>
          <a:xfrm>
            <a:off x="-624954" y="138254"/>
            <a:ext cx="464024" cy="453741"/>
          </a:xfrm>
          <a:prstGeom prst="rect">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407D25B0-FCF0-5B28-D8A9-86123D1C14A5}"/>
              </a:ext>
            </a:extLst>
          </p:cNvPr>
          <p:cNvSpPr txBox="1"/>
          <p:nvPr/>
        </p:nvSpPr>
        <p:spPr>
          <a:xfrm>
            <a:off x="9958591" y="2043594"/>
            <a:ext cx="2013155" cy="369332"/>
          </a:xfrm>
          <a:prstGeom prst="rect">
            <a:avLst/>
          </a:prstGeom>
          <a:noFill/>
        </p:spPr>
        <p:txBody>
          <a:bodyPr wrap="square">
            <a:spAutoFit/>
          </a:bodyPr>
          <a:lstStyle/>
          <a:p>
            <a:pPr algn="ctr"/>
            <a:r>
              <a:rPr lang="en-GB" sz="1800" dirty="0">
                <a:solidFill>
                  <a:schemeClr val="accent1">
                    <a:lumMod val="75000"/>
                  </a:schemeClr>
                </a:solidFill>
              </a:rPr>
              <a:t>Engagement</a:t>
            </a:r>
            <a:endParaRPr lang="en-GB" dirty="0">
              <a:solidFill>
                <a:schemeClr val="accent1">
                  <a:lumMod val="75000"/>
                </a:schemeClr>
              </a:solidFill>
            </a:endParaRPr>
          </a:p>
        </p:txBody>
      </p:sp>
    </p:spTree>
    <p:extLst>
      <p:ext uri="{BB962C8B-B14F-4D97-AF65-F5344CB8AC3E}">
        <p14:creationId xmlns:p14="http://schemas.microsoft.com/office/powerpoint/2010/main" val="199391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P spid="9" grpId="0" uiExpand="1"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705B9-61AA-4101-BEC1-2FE3B89BCF73}"/>
              </a:ext>
            </a:extLst>
          </p:cNvPr>
          <p:cNvSpPr>
            <a:spLocks noGrp="1"/>
          </p:cNvSpPr>
          <p:nvPr>
            <p:ph type="title"/>
          </p:nvPr>
        </p:nvSpPr>
        <p:spPr>
          <a:xfrm>
            <a:off x="755849" y="1226897"/>
            <a:ext cx="8229600" cy="530225"/>
          </a:xfrm>
        </p:spPr>
        <p:txBody>
          <a:bodyPr>
            <a:normAutofit fontScale="90000"/>
          </a:bodyPr>
          <a:lstStyle/>
          <a:p>
            <a:r>
              <a:rPr lang="en-GB" sz="3200" dirty="0">
                <a:solidFill>
                  <a:schemeClr val="accent5">
                    <a:lumMod val="75000"/>
                  </a:schemeClr>
                </a:solidFill>
                <a:latin typeface="Abadi" panose="020B0604020104020204" pitchFamily="34" charset="0"/>
                <a:ea typeface="+mn-ea"/>
                <a:cs typeface="+mn-cs"/>
              </a:rPr>
              <a:t>Reinforced in ‘Circular procurement in 8 steps’</a:t>
            </a:r>
            <a:endParaRPr lang="en-CA" sz="3200" dirty="0">
              <a:solidFill>
                <a:schemeClr val="accent5">
                  <a:lumMod val="75000"/>
                </a:schemeClr>
              </a:solidFill>
              <a:latin typeface="Abadi" panose="020B0604020104020204" pitchFamily="34" charset="0"/>
              <a:ea typeface="+mn-ea"/>
              <a:cs typeface="+mn-cs"/>
            </a:endParaRPr>
          </a:p>
        </p:txBody>
      </p:sp>
      <p:sp>
        <p:nvSpPr>
          <p:cNvPr id="3" name="Rechthoek 9">
            <a:extLst>
              <a:ext uri="{FF2B5EF4-FFF2-40B4-BE49-F238E27FC236}">
                <a16:creationId xmlns:a16="http://schemas.microsoft.com/office/drawing/2014/main" id="{8FC44B2D-5C7E-4201-B2BB-CED952147945}"/>
              </a:ext>
            </a:extLst>
          </p:cNvPr>
          <p:cNvSpPr/>
          <p:nvPr/>
        </p:nvSpPr>
        <p:spPr>
          <a:xfrm>
            <a:off x="5182420" y="2044515"/>
            <a:ext cx="5033435" cy="3960380"/>
          </a:xfrm>
          <a:prstGeom prst="rect">
            <a:avLst/>
          </a:prstGeom>
          <a:effectLst/>
        </p:spPr>
        <p:txBody>
          <a:bodyPr wrap="square">
            <a:spAutoFit/>
          </a:bodyPr>
          <a:lstStyle/>
          <a:p>
            <a:pPr marL="557213" indent="-557213" defTabSz="685577">
              <a:lnSpc>
                <a:spcPts val="3750"/>
              </a:lnSpc>
              <a:buFont typeface="+mj-lt"/>
              <a:buAutoNum type="arabicPeriod"/>
              <a:defRPr/>
            </a:pPr>
            <a:r>
              <a:rPr lang="en-GB" sz="2699" dirty="0">
                <a:solidFill>
                  <a:prstClr val="black"/>
                </a:solidFill>
                <a:ea typeface="Microsoft YaHei" panose="020B0503020204020204" pitchFamily="34" charset="-122"/>
                <a:cs typeface="Arial" panose="020B0604020202020204" pitchFamily="34" charset="0"/>
              </a:rPr>
              <a:t>From definition to ambition</a:t>
            </a:r>
          </a:p>
          <a:p>
            <a:pPr marL="557213" indent="-557213" defTabSz="685577">
              <a:lnSpc>
                <a:spcPts val="3750"/>
              </a:lnSpc>
              <a:buFont typeface="+mj-lt"/>
              <a:buAutoNum type="arabicPeriod"/>
              <a:defRPr/>
            </a:pPr>
            <a:r>
              <a:rPr lang="en-GB" sz="2699" dirty="0">
                <a:solidFill>
                  <a:prstClr val="black"/>
                </a:solidFill>
                <a:ea typeface="Microsoft YaHei" panose="020B0503020204020204" pitchFamily="34" charset="-122"/>
                <a:cs typeface="Arial" panose="020B0604020202020204" pitchFamily="34" charset="0"/>
              </a:rPr>
              <a:t>Internal organisation</a:t>
            </a:r>
          </a:p>
          <a:p>
            <a:pPr marL="557213" indent="-557213" defTabSz="685577">
              <a:lnSpc>
                <a:spcPts val="3750"/>
              </a:lnSpc>
              <a:buFont typeface="+mj-lt"/>
              <a:buAutoNum type="arabicPeriod"/>
              <a:defRPr/>
            </a:pPr>
            <a:r>
              <a:rPr lang="en-GB" sz="2699" dirty="0">
                <a:solidFill>
                  <a:prstClr val="black"/>
                </a:solidFill>
                <a:ea typeface="Microsoft YaHei" panose="020B0503020204020204" pitchFamily="34" charset="-122"/>
                <a:cs typeface="Arial" panose="020B0604020202020204" pitchFamily="34" charset="0"/>
              </a:rPr>
              <a:t>Defining your need</a:t>
            </a:r>
          </a:p>
          <a:p>
            <a:pPr marL="557213" indent="-557213" defTabSz="685577">
              <a:lnSpc>
                <a:spcPts val="3750"/>
              </a:lnSpc>
              <a:buFont typeface="+mj-lt"/>
              <a:buAutoNum type="arabicPeriod"/>
              <a:defRPr/>
            </a:pPr>
            <a:r>
              <a:rPr lang="en-GB" sz="2699" dirty="0">
                <a:solidFill>
                  <a:prstClr val="black"/>
                </a:solidFill>
                <a:ea typeface="Microsoft YaHei" panose="020B0503020204020204" pitchFamily="34" charset="-122"/>
                <a:cs typeface="Arial" panose="020B0604020202020204" pitchFamily="34" charset="0"/>
              </a:rPr>
              <a:t>Business models</a:t>
            </a:r>
          </a:p>
          <a:p>
            <a:pPr marL="557213" indent="-557213" defTabSz="685577">
              <a:lnSpc>
                <a:spcPts val="3750"/>
              </a:lnSpc>
              <a:buFont typeface="+mj-lt"/>
              <a:buAutoNum type="arabicPeriod"/>
              <a:defRPr/>
            </a:pPr>
            <a:r>
              <a:rPr lang="en-GB" sz="2699" dirty="0">
                <a:solidFill>
                  <a:prstClr val="black"/>
                </a:solidFill>
                <a:ea typeface="Microsoft YaHei" panose="020B0503020204020204" pitchFamily="34" charset="-122"/>
                <a:cs typeface="Arial" panose="020B0604020202020204" pitchFamily="34" charset="0"/>
              </a:rPr>
              <a:t>Market collaboration</a:t>
            </a:r>
          </a:p>
          <a:p>
            <a:pPr marL="557213" indent="-557213" defTabSz="685577">
              <a:lnSpc>
                <a:spcPts val="3750"/>
              </a:lnSpc>
              <a:buFont typeface="+mj-lt"/>
              <a:buAutoNum type="arabicPeriod"/>
              <a:defRPr/>
            </a:pPr>
            <a:r>
              <a:rPr lang="en-GB" sz="2699" dirty="0">
                <a:solidFill>
                  <a:prstClr val="black"/>
                </a:solidFill>
                <a:ea typeface="Microsoft YaHei" panose="020B0503020204020204" pitchFamily="34" charset="-122"/>
                <a:cs typeface="Arial" panose="020B0604020202020204" pitchFamily="34" charset="0"/>
              </a:rPr>
              <a:t>Tender procedure</a:t>
            </a:r>
          </a:p>
          <a:p>
            <a:pPr marL="557213" indent="-557213" defTabSz="685577">
              <a:lnSpc>
                <a:spcPts val="3750"/>
              </a:lnSpc>
              <a:buFont typeface="+mj-lt"/>
              <a:buAutoNum type="arabicPeriod"/>
              <a:defRPr/>
            </a:pPr>
            <a:r>
              <a:rPr lang="en-GB" sz="2699" dirty="0">
                <a:solidFill>
                  <a:prstClr val="black"/>
                </a:solidFill>
                <a:ea typeface="Microsoft YaHei" panose="020B0503020204020204" pitchFamily="34" charset="-122"/>
                <a:cs typeface="Arial" panose="020B0604020202020204" pitchFamily="34" charset="0"/>
              </a:rPr>
              <a:t>Evaluating and awarding</a:t>
            </a:r>
          </a:p>
          <a:p>
            <a:pPr marL="557213" indent="-557213" defTabSz="685577">
              <a:lnSpc>
                <a:spcPts val="3750"/>
              </a:lnSpc>
              <a:buFont typeface="+mj-lt"/>
              <a:buAutoNum type="arabicPeriod"/>
              <a:defRPr/>
            </a:pPr>
            <a:r>
              <a:rPr lang="en-GB" sz="2699" dirty="0">
                <a:solidFill>
                  <a:prstClr val="black"/>
                </a:solidFill>
                <a:ea typeface="Microsoft YaHei" panose="020B0503020204020204" pitchFamily="34" charset="-122"/>
                <a:cs typeface="Arial" panose="020B0604020202020204" pitchFamily="34" charset="0"/>
              </a:rPr>
              <a:t>Contract management</a:t>
            </a:r>
          </a:p>
        </p:txBody>
      </p:sp>
      <p:sp>
        <p:nvSpPr>
          <p:cNvPr id="4" name="Rechthoek 2">
            <a:extLst>
              <a:ext uri="{FF2B5EF4-FFF2-40B4-BE49-F238E27FC236}">
                <a16:creationId xmlns:a16="http://schemas.microsoft.com/office/drawing/2014/main" id="{2E4A5054-B000-4184-AA64-BB40591AC815}"/>
              </a:ext>
            </a:extLst>
          </p:cNvPr>
          <p:cNvSpPr/>
          <p:nvPr/>
        </p:nvSpPr>
        <p:spPr>
          <a:xfrm>
            <a:off x="5192269" y="2175808"/>
            <a:ext cx="4624130" cy="2358118"/>
          </a:xfrm>
          <a:prstGeom prst="rect">
            <a:avLst/>
          </a:prstGeom>
          <a:solidFill>
            <a:schemeClr val="accent4">
              <a:lumMod val="60000"/>
              <a:lumOff val="40000"/>
              <a:alpha val="40000"/>
            </a:schemeClr>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r>
              <a:rPr lang="en-GB" sz="6600" b="1" kern="0" dirty="0">
                <a:solidFill>
                  <a:srgbClr val="ED7D31">
                    <a:alpha val="40000"/>
                  </a:srgbClr>
                </a:solidFill>
                <a:latin typeface="Calibri" panose="020F0502020204030204"/>
                <a:ea typeface="+mn-ea"/>
              </a:rPr>
              <a:t>Pre-tender</a:t>
            </a:r>
          </a:p>
        </p:txBody>
      </p:sp>
      <p:sp>
        <p:nvSpPr>
          <p:cNvPr id="5" name="Rechthoek 6">
            <a:extLst>
              <a:ext uri="{FF2B5EF4-FFF2-40B4-BE49-F238E27FC236}">
                <a16:creationId xmlns:a16="http://schemas.microsoft.com/office/drawing/2014/main" id="{D0C4889B-CC23-428C-B2E6-7D4E9EC9F676}"/>
              </a:ext>
            </a:extLst>
          </p:cNvPr>
          <p:cNvSpPr/>
          <p:nvPr/>
        </p:nvSpPr>
        <p:spPr>
          <a:xfrm>
            <a:off x="5197918" y="4533926"/>
            <a:ext cx="4624130" cy="1392378"/>
          </a:xfrm>
          <a:prstGeom prst="rect">
            <a:avLst/>
          </a:prstGeom>
          <a:solidFill>
            <a:schemeClr val="accent1">
              <a:lumMod val="60000"/>
              <a:lumOff val="40000"/>
              <a:alpha val="40000"/>
            </a:schemeClr>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r>
              <a:rPr lang="en-GB" sz="6600" b="1" kern="0" dirty="0">
                <a:solidFill>
                  <a:srgbClr val="4472C4">
                    <a:alpha val="40000"/>
                  </a:srgbClr>
                </a:solidFill>
                <a:latin typeface="Calibri" panose="020F0502020204030204"/>
                <a:ea typeface="+mn-ea"/>
              </a:rPr>
              <a:t>Tender</a:t>
            </a:r>
          </a:p>
        </p:txBody>
      </p:sp>
      <p:pic>
        <p:nvPicPr>
          <p:cNvPr id="6" name="Afbeelding 3">
            <a:hlinkClick r:id="rId3"/>
            <a:extLst>
              <a:ext uri="{FF2B5EF4-FFF2-40B4-BE49-F238E27FC236}">
                <a16:creationId xmlns:a16="http://schemas.microsoft.com/office/drawing/2014/main" id="{CBDC8183-5DD4-49A8-AE70-964995BF428D}"/>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976145" y="2142015"/>
            <a:ext cx="2647178" cy="3765380"/>
          </a:xfrm>
          <a:prstGeom prst="rect">
            <a:avLst/>
          </a:prstGeom>
          <a:ln>
            <a:noFill/>
          </a:ln>
          <a:effectLst>
            <a:outerShdw blurRad="292100" dist="139700" dir="2700000" algn="tl" rotWithShape="0">
              <a:srgbClr val="333333">
                <a:alpha val="65000"/>
              </a:srgbClr>
            </a:outerShdw>
          </a:effectLst>
        </p:spPr>
      </p:pic>
      <p:sp>
        <p:nvSpPr>
          <p:cNvPr id="7" name="Rechthoek 1">
            <a:extLst>
              <a:ext uri="{FF2B5EF4-FFF2-40B4-BE49-F238E27FC236}">
                <a16:creationId xmlns:a16="http://schemas.microsoft.com/office/drawing/2014/main" id="{5B26F990-A264-4476-924E-523F168626F0}"/>
              </a:ext>
            </a:extLst>
          </p:cNvPr>
          <p:cNvSpPr/>
          <p:nvPr/>
        </p:nvSpPr>
        <p:spPr>
          <a:xfrm>
            <a:off x="1996111" y="6504380"/>
            <a:ext cx="6989338" cy="276999"/>
          </a:xfrm>
          <a:prstGeom prst="rect">
            <a:avLst/>
          </a:prstGeom>
        </p:spPr>
        <p:txBody>
          <a:bodyPr wrap="square">
            <a:spAutoFit/>
          </a:bodyPr>
          <a:lstStyle/>
          <a:p>
            <a:pPr algn="ctr" defTabSz="342900">
              <a:defRPr/>
            </a:pPr>
            <a:r>
              <a:rPr lang="nl-NL" sz="1200" b="1" dirty="0">
                <a:solidFill>
                  <a:prstClr val="black"/>
                </a:solidFill>
                <a:cs typeface="Arial" panose="020B0604020202020204" pitchFamily="34" charset="0"/>
              </a:rPr>
              <a:t>Source: </a:t>
            </a:r>
            <a:r>
              <a:rPr lang="nl-NL" sz="1200" dirty="0">
                <a:solidFill>
                  <a:prstClr val="black"/>
                </a:solidFill>
                <a:cs typeface="Arial" panose="020B0604020202020204" pitchFamily="34" charset="0"/>
                <a:hlinkClick r:id="rId3"/>
              </a:rPr>
              <a:t>https://www.copper8.com/wp-content/uploads/2018/10/Circular-Procurement-in-8-steps-Ebook.pdf</a:t>
            </a:r>
            <a:r>
              <a:rPr lang="nl-NL" sz="1200" dirty="0">
                <a:solidFill>
                  <a:prstClr val="black"/>
                </a:solidFill>
                <a:cs typeface="Arial" panose="020B0604020202020204" pitchFamily="34" charset="0"/>
              </a:rPr>
              <a:t> </a:t>
            </a:r>
          </a:p>
        </p:txBody>
      </p:sp>
      <p:pic>
        <p:nvPicPr>
          <p:cNvPr id="8" name="object 2">
            <a:extLst>
              <a:ext uri="{FF2B5EF4-FFF2-40B4-BE49-F238E27FC236}">
                <a16:creationId xmlns:a16="http://schemas.microsoft.com/office/drawing/2014/main" id="{B9913341-CBB0-0A54-001C-AAE64FB13D5C}"/>
              </a:ext>
            </a:extLst>
          </p:cNvPr>
          <p:cNvPicPr/>
          <p:nvPr/>
        </p:nvPicPr>
        <p:blipFill>
          <a:blip r:embed="rId5" cstate="print">
            <a:extLst>
              <a:ext uri="{28A0092B-C50C-407E-A947-70E740481C1C}">
                <a14:useLocalDpi xmlns:a14="http://schemas.microsoft.com/office/drawing/2010/main" val="0"/>
              </a:ext>
            </a:extLst>
          </a:blip>
          <a:stretch>
            <a:fillRect/>
          </a:stretch>
        </p:blipFill>
        <p:spPr>
          <a:xfrm rot="10800000">
            <a:off x="0" y="3908"/>
            <a:ext cx="12192000" cy="1266825"/>
          </a:xfrm>
          <a:prstGeom prst="rect">
            <a:avLst/>
          </a:prstGeom>
        </p:spPr>
      </p:pic>
      <p:pic>
        <p:nvPicPr>
          <p:cNvPr id="9" name="object 16">
            <a:extLst>
              <a:ext uri="{FF2B5EF4-FFF2-40B4-BE49-F238E27FC236}">
                <a16:creationId xmlns:a16="http://schemas.microsoft.com/office/drawing/2014/main" id="{F0274EF2-0F81-26C6-7EA5-D063C4DC2A30}"/>
              </a:ext>
            </a:extLst>
          </p:cNvPr>
          <p:cNvPicPr/>
          <p:nvPr/>
        </p:nvPicPr>
        <p:blipFill>
          <a:blip r:embed="rId6" cstate="email">
            <a:extLst>
              <a:ext uri="{28A0092B-C50C-407E-A947-70E740481C1C}">
                <a14:useLocalDpi xmlns:a14="http://schemas.microsoft.com/office/drawing/2010/main" val="0"/>
              </a:ext>
            </a:extLst>
          </a:blip>
          <a:stretch>
            <a:fillRect/>
          </a:stretch>
        </p:blipFill>
        <p:spPr>
          <a:xfrm rot="5400000">
            <a:off x="4523435" y="-1926185"/>
            <a:ext cx="45719" cy="7366615"/>
          </a:xfrm>
          <a:prstGeom prst="rect">
            <a:avLst/>
          </a:prstGeom>
        </p:spPr>
      </p:pic>
      <p:pic>
        <p:nvPicPr>
          <p:cNvPr id="10" name="Picture 9">
            <a:extLst>
              <a:ext uri="{FF2B5EF4-FFF2-40B4-BE49-F238E27FC236}">
                <a16:creationId xmlns:a16="http://schemas.microsoft.com/office/drawing/2014/main" id="{E7CF7009-531E-8564-1501-19CB3DE845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15855" y="3429001"/>
            <a:ext cx="1641903" cy="295254"/>
          </a:xfrm>
          <a:prstGeom prst="rect">
            <a:avLst/>
          </a:prstGeom>
        </p:spPr>
      </p:pic>
      <p:pic>
        <p:nvPicPr>
          <p:cNvPr id="11" name="Picture 10">
            <a:extLst>
              <a:ext uri="{FF2B5EF4-FFF2-40B4-BE49-F238E27FC236}">
                <a16:creationId xmlns:a16="http://schemas.microsoft.com/office/drawing/2014/main" id="{7ACF132C-DBE2-AE9A-CE3A-8B2D2699DD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9807" y="2094799"/>
            <a:ext cx="1617951" cy="1076673"/>
          </a:xfrm>
          <a:prstGeom prst="rect">
            <a:avLst/>
          </a:prstGeom>
        </p:spPr>
      </p:pic>
      <p:sp>
        <p:nvSpPr>
          <p:cNvPr id="12" name="Rectangle 11">
            <a:extLst>
              <a:ext uri="{FF2B5EF4-FFF2-40B4-BE49-F238E27FC236}">
                <a16:creationId xmlns:a16="http://schemas.microsoft.com/office/drawing/2014/main" id="{98BA1A83-27D4-07A6-0E91-553B465391D7}"/>
              </a:ext>
            </a:extLst>
          </p:cNvPr>
          <p:cNvSpPr/>
          <p:nvPr/>
        </p:nvSpPr>
        <p:spPr>
          <a:xfrm>
            <a:off x="-624954" y="138254"/>
            <a:ext cx="464024" cy="453741"/>
          </a:xfrm>
          <a:prstGeom prst="rect">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3820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15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par>
                          <p:cTn id="41" fill="hold">
                            <p:stCondLst>
                              <p:cond delay="1500"/>
                            </p:stCondLst>
                            <p:childTnLst>
                              <p:par>
                                <p:cTn id="42" presetID="10" presetClass="entr" presetSubtype="0" fill="hold" grpId="0" nodeType="afterEffect">
                                  <p:stCondLst>
                                    <p:cond delay="150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987034-379A-7106-4392-7B8F509D52BA}"/>
              </a:ext>
            </a:extLst>
          </p:cNvPr>
          <p:cNvSpPr>
            <a:spLocks noGrp="1"/>
          </p:cNvSpPr>
          <p:nvPr>
            <p:ph type="title"/>
          </p:nvPr>
        </p:nvSpPr>
        <p:spPr>
          <a:solidFill>
            <a:srgbClr val="6697FA">
              <a:alpha val="57647"/>
            </a:srgbClr>
          </a:solidFill>
        </p:spPr>
        <p:txBody>
          <a:bodyPr/>
          <a:lstStyle/>
          <a:p>
            <a:r>
              <a:rPr lang="en-GB" dirty="0">
                <a:solidFill>
                  <a:schemeClr val="bg1"/>
                </a:solidFill>
              </a:rPr>
              <a:t>Trainer tips</a:t>
            </a:r>
          </a:p>
        </p:txBody>
      </p:sp>
      <p:sp>
        <p:nvSpPr>
          <p:cNvPr id="6" name="Content Placeholder 5">
            <a:extLst>
              <a:ext uri="{FF2B5EF4-FFF2-40B4-BE49-F238E27FC236}">
                <a16:creationId xmlns:a16="http://schemas.microsoft.com/office/drawing/2014/main" id="{2647B894-5964-9E53-2338-6AC5A0841196}"/>
              </a:ext>
            </a:extLst>
          </p:cNvPr>
          <p:cNvSpPr>
            <a:spLocks noGrp="1"/>
          </p:cNvSpPr>
          <p:nvPr>
            <p:ph idx="1"/>
          </p:nvPr>
        </p:nvSpPr>
        <p:spPr>
          <a:xfrm>
            <a:off x="838200" y="1825625"/>
            <a:ext cx="10515600" cy="4889074"/>
          </a:xfrm>
        </p:spPr>
        <p:txBody>
          <a:bodyPr>
            <a:normAutofit/>
          </a:bodyPr>
          <a:lstStyle/>
          <a:p>
            <a:r>
              <a:rPr lang="en-GB" b="1" dirty="0">
                <a:latin typeface="+mn-lt"/>
              </a:rPr>
              <a:t>Examples</a:t>
            </a:r>
            <a:r>
              <a:rPr lang="en-GB" dirty="0">
                <a:latin typeface="+mn-lt"/>
              </a:rPr>
              <a:t> – depending on pace these case study examples can be added to using the additional slides in the resource pack (reference the resource materials website) or  deleted (if not enough time).</a:t>
            </a:r>
          </a:p>
          <a:p>
            <a:pPr lvl="1"/>
            <a:r>
              <a:rPr lang="en-GB" dirty="0">
                <a:latin typeface="+mn-lt"/>
              </a:rPr>
              <a:t>Alternatively if you have your own local examples swap these in.</a:t>
            </a:r>
          </a:p>
          <a:p>
            <a:pPr lvl="1"/>
            <a:r>
              <a:rPr lang="en-GB" dirty="0">
                <a:latin typeface="+mn-lt"/>
              </a:rPr>
              <a:t>Note that examples typically address more than one circular theme so emphasises the aspects most relevant to the Section but remind audience that a circular approach is systemic and so delivers multiple benefits.</a:t>
            </a:r>
          </a:p>
          <a:p>
            <a:r>
              <a:rPr lang="en-GB" b="1" dirty="0">
                <a:latin typeface="+mn-lt"/>
              </a:rPr>
              <a:t>Resource slides </a:t>
            </a:r>
            <a:r>
              <a:rPr lang="en-GB" dirty="0">
                <a:latin typeface="+mn-lt"/>
              </a:rPr>
              <a:t>– these are hidden but you can show them and/or refer to them as additional resources for learning outside of the Module training. </a:t>
            </a:r>
          </a:p>
          <a:p>
            <a:pPr lvl="1"/>
            <a:r>
              <a:rPr lang="en-GB" dirty="0">
                <a:latin typeface="+mn-lt"/>
              </a:rPr>
              <a:t>Reference the resource materials website if you do.</a:t>
            </a:r>
          </a:p>
          <a:p>
            <a:r>
              <a:rPr lang="en-GB" dirty="0">
                <a:latin typeface="+mn-lt"/>
              </a:rPr>
              <a:t>Timings – </a:t>
            </a:r>
            <a:r>
              <a:rPr lang="en-GB" b="1" dirty="0">
                <a:latin typeface="+mn-lt"/>
              </a:rPr>
              <a:t>this section should take around 30 minutes</a:t>
            </a:r>
          </a:p>
          <a:p>
            <a:endParaRPr lang="en-GB" b="1" dirty="0">
              <a:latin typeface="+mn-lt"/>
            </a:endParaRPr>
          </a:p>
          <a:p>
            <a:endParaRPr lang="en-GB" dirty="0">
              <a:latin typeface="+mn-lt"/>
            </a:endParaRPr>
          </a:p>
        </p:txBody>
      </p:sp>
      <p:sp>
        <p:nvSpPr>
          <p:cNvPr id="2" name="Rectangle 1">
            <a:extLst>
              <a:ext uri="{FF2B5EF4-FFF2-40B4-BE49-F238E27FC236}">
                <a16:creationId xmlns:a16="http://schemas.microsoft.com/office/drawing/2014/main" id="{D7C05E06-6EE4-62B6-7944-E0FA7E21F2E2}"/>
              </a:ext>
            </a:extLst>
          </p:cNvPr>
          <p:cNvSpPr/>
          <p:nvPr/>
        </p:nvSpPr>
        <p:spPr>
          <a:xfrm>
            <a:off x="-624954" y="138254"/>
            <a:ext cx="464024" cy="453741"/>
          </a:xfrm>
          <a:prstGeom prst="rect">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4012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erver holding plate with taco">
            <a:extLst>
              <a:ext uri="{FF2B5EF4-FFF2-40B4-BE49-F238E27FC236}">
                <a16:creationId xmlns:a16="http://schemas.microsoft.com/office/drawing/2014/main" id="{EDDDB3BA-DF76-F677-2C55-339C50278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749"/>
            <a:ext cx="12192000" cy="6909749"/>
          </a:xfrm>
          <a:prstGeom prst="rect">
            <a:avLst/>
          </a:prstGeom>
        </p:spPr>
      </p:pic>
      <p:pic>
        <p:nvPicPr>
          <p:cNvPr id="2" name="object 2"/>
          <p:cNvPicPr>
            <a:picLocks noGrp="1" noRo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rot="10800000">
            <a:off x="-1" y="-51748"/>
            <a:ext cx="12192000" cy="1266825"/>
          </a:xfrm>
          <a:prstGeom prst="rect">
            <a:avLst/>
          </a:prstGeom>
        </p:spPr>
      </p:pic>
      <p:pic>
        <p:nvPicPr>
          <p:cNvPr id="17" name="object 16">
            <a:extLst>
              <a:ext uri="{FF2B5EF4-FFF2-40B4-BE49-F238E27FC236}">
                <a16:creationId xmlns:a16="http://schemas.microsoft.com/office/drawing/2014/main" id="{DA375AB6-C29D-44FD-9E0F-04149CBF8970}"/>
              </a:ext>
            </a:extLst>
          </p:cNvPr>
          <p:cNvPicPr/>
          <p:nvPr/>
        </p:nvPicPr>
        <p:blipFill>
          <a:blip r:embed="rId5" cstate="email">
            <a:extLst>
              <a:ext uri="{28A0092B-C50C-407E-A947-70E740481C1C}">
                <a14:useLocalDpi xmlns:a14="http://schemas.microsoft.com/office/drawing/2010/main" val="0"/>
              </a:ext>
            </a:extLst>
          </a:blip>
          <a:stretch>
            <a:fillRect/>
          </a:stretch>
        </p:blipFill>
        <p:spPr>
          <a:xfrm rot="5400000" flipH="1">
            <a:off x="6313601" y="-3673301"/>
            <a:ext cx="46289" cy="11056740"/>
          </a:xfrm>
          <a:prstGeom prst="rect">
            <a:avLst/>
          </a:prstGeom>
        </p:spPr>
      </p:pic>
      <p:sp>
        <p:nvSpPr>
          <p:cNvPr id="23" name="TextBox 22">
            <a:extLst>
              <a:ext uri="{FF2B5EF4-FFF2-40B4-BE49-F238E27FC236}">
                <a16:creationId xmlns:a16="http://schemas.microsoft.com/office/drawing/2014/main" id="{88E6BBB5-5B45-45F1-934F-6D12AC00FDEB}"/>
              </a:ext>
            </a:extLst>
          </p:cNvPr>
          <p:cNvSpPr txBox="1"/>
          <p:nvPr/>
        </p:nvSpPr>
        <p:spPr>
          <a:xfrm>
            <a:off x="798927" y="2599805"/>
            <a:ext cx="10122254" cy="892552"/>
          </a:xfrm>
          <a:prstGeom prst="rect">
            <a:avLst/>
          </a:prstGeom>
          <a:noFill/>
        </p:spPr>
        <p:txBody>
          <a:bodyPr wrap="square">
            <a:spAutoFit/>
          </a:bodyPr>
          <a:lstStyle/>
          <a:p>
            <a:pPr marL="742950" marR="0" lvl="1" indent="-285750" algn="l" defTabSz="914400" rtl="0" eaLnBrk="1" fontAlgn="auto" latinLnBrk="0" hangingPunct="1">
              <a:lnSpc>
                <a:spcPct val="100000"/>
              </a:lnSpc>
              <a:spcBef>
                <a:spcPts val="0"/>
              </a:spcBef>
              <a:spcAft>
                <a:spcPts val="1200"/>
              </a:spcAft>
              <a:buClr>
                <a:srgbClr val="88BC21"/>
              </a:buClr>
              <a:buSzTx/>
              <a:buFontTx/>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88BC21"/>
              </a:buClr>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89D270-BB6F-ADDD-4B24-DEB2465A1246}"/>
              </a:ext>
            </a:extLst>
          </p:cNvPr>
          <p:cNvSpPr txBox="1"/>
          <p:nvPr/>
        </p:nvSpPr>
        <p:spPr>
          <a:xfrm>
            <a:off x="798927" y="1242514"/>
            <a:ext cx="11056742" cy="58477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75000"/>
                  </a:srgbClr>
                </a:solidFill>
                <a:effectLst/>
                <a:uLnTx/>
                <a:uFillTx/>
                <a:latin typeface="Abadi" panose="020B0604020104020204" pitchFamily="34" charset="0"/>
                <a:ea typeface="+mn-ea"/>
                <a:cs typeface="+mn-cs"/>
              </a:rPr>
              <a:t>LUNCH BREAK – please be back in 30 minutes</a:t>
            </a:r>
          </a:p>
        </p:txBody>
      </p:sp>
      <p:sp>
        <p:nvSpPr>
          <p:cNvPr id="7" name="TextBox 6">
            <a:extLst>
              <a:ext uri="{FF2B5EF4-FFF2-40B4-BE49-F238E27FC236}">
                <a16:creationId xmlns:a16="http://schemas.microsoft.com/office/drawing/2014/main" id="{C110C3A5-6234-A275-DA57-2D1E14310BFC}"/>
              </a:ext>
            </a:extLst>
          </p:cNvPr>
          <p:cNvSpPr txBox="1"/>
          <p:nvPr/>
        </p:nvSpPr>
        <p:spPr>
          <a:xfrm>
            <a:off x="-1741643" y="803932"/>
            <a:ext cx="1661177" cy="1400383"/>
          </a:xfrm>
          <a:prstGeom prst="rect">
            <a:avLst/>
          </a:prstGeom>
          <a:solidFill>
            <a:schemeClr val="accent6">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600"/>
              </a:spcAft>
              <a:buClr>
                <a:prstClr val="black"/>
              </a:buClr>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Give exact time for return</a:t>
            </a:r>
          </a:p>
          <a:p>
            <a:pPr marL="342900" marR="0" lvl="0" indent="-342900" algn="l" defTabSz="914400" rtl="0" eaLnBrk="1" fontAlgn="auto" latinLnBrk="0" hangingPunct="1">
              <a:lnSpc>
                <a:spcPct val="100000"/>
              </a:lnSpc>
              <a:spcBef>
                <a:spcPts val="0"/>
              </a:spcBef>
              <a:spcAft>
                <a:spcPts val="600"/>
              </a:spcAft>
              <a:buClr>
                <a:prstClr val="black"/>
              </a:buClr>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B64CEEB-CBAB-094A-BA7B-9928B21E79C0}"/>
              </a:ext>
            </a:extLst>
          </p:cNvPr>
          <p:cNvSpPr/>
          <p:nvPr/>
        </p:nvSpPr>
        <p:spPr>
          <a:xfrm>
            <a:off x="-624954" y="138254"/>
            <a:ext cx="464024" cy="45374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28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outdoor, building, dome&#10;&#10;Description automatically generated">
            <a:extLst>
              <a:ext uri="{FF2B5EF4-FFF2-40B4-BE49-F238E27FC236}">
                <a16:creationId xmlns:a16="http://schemas.microsoft.com/office/drawing/2014/main" id="{33D50327-F413-8898-6D5F-FBB51136E6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495"/>
            <a:ext cx="12192000" cy="6884495"/>
          </a:xfrm>
          <a:prstGeom prst="rect">
            <a:avLst/>
          </a:prstGeom>
        </p:spPr>
      </p:pic>
      <p:pic>
        <p:nvPicPr>
          <p:cNvPr id="3" name="object 2">
            <a:extLst>
              <a:ext uri="{FF2B5EF4-FFF2-40B4-BE49-F238E27FC236}">
                <a16:creationId xmlns:a16="http://schemas.microsoft.com/office/drawing/2014/main" id="{5AC93BCF-228B-F35D-A969-7363875158AB}"/>
              </a:ext>
            </a:extLst>
          </p:cNvPr>
          <p:cNvPicPr/>
          <p:nvPr/>
        </p:nvPicPr>
        <p:blipFill>
          <a:blip r:embed="rId4" cstate="print">
            <a:extLst>
              <a:ext uri="{28A0092B-C50C-407E-A947-70E740481C1C}">
                <a14:useLocalDpi xmlns:a14="http://schemas.microsoft.com/office/drawing/2010/main" val="0"/>
              </a:ext>
            </a:extLst>
          </a:blip>
          <a:stretch>
            <a:fillRect/>
          </a:stretch>
        </p:blipFill>
        <p:spPr>
          <a:xfrm rot="10800000">
            <a:off x="-1" y="-20782"/>
            <a:ext cx="12192000" cy="1266825"/>
          </a:xfrm>
          <a:prstGeom prst="rect">
            <a:avLst/>
          </a:prstGeom>
        </p:spPr>
      </p:pic>
      <p:sp>
        <p:nvSpPr>
          <p:cNvPr id="5" name="TextBox 4">
            <a:extLst>
              <a:ext uri="{FF2B5EF4-FFF2-40B4-BE49-F238E27FC236}">
                <a16:creationId xmlns:a16="http://schemas.microsoft.com/office/drawing/2014/main" id="{0B111A1A-BB4E-A13D-160C-59D523B648AB}"/>
              </a:ext>
            </a:extLst>
          </p:cNvPr>
          <p:cNvSpPr txBox="1"/>
          <p:nvPr/>
        </p:nvSpPr>
        <p:spPr>
          <a:xfrm>
            <a:off x="3854" y="3564082"/>
            <a:ext cx="12192000" cy="3293918"/>
          </a:xfrm>
          <a:prstGeom prst="rect">
            <a:avLst/>
          </a:prstGeom>
          <a:solidFill>
            <a:schemeClr val="bg1">
              <a:alpha val="78000"/>
            </a:schemeClr>
          </a:solidFill>
        </p:spPr>
        <p:txBody>
          <a:bodyPr wrap="square" rtlCol="0">
            <a:noAutofit/>
          </a:bodyPr>
          <a:lstStyle/>
          <a:p>
            <a:pPr algn="ctr"/>
            <a:endParaRPr lang="en-US" sz="3200" dirty="0">
              <a:solidFill>
                <a:schemeClr val="accent5">
                  <a:lumMod val="75000"/>
                </a:schemeClr>
              </a:solidFill>
              <a:latin typeface="Abadi" panose="020B0604020104020204" pitchFamily="34" charset="0"/>
            </a:endParaRPr>
          </a:p>
        </p:txBody>
      </p:sp>
      <p:grpSp>
        <p:nvGrpSpPr>
          <p:cNvPr id="2" name="Group 1">
            <a:extLst>
              <a:ext uri="{FF2B5EF4-FFF2-40B4-BE49-F238E27FC236}">
                <a16:creationId xmlns:a16="http://schemas.microsoft.com/office/drawing/2014/main" id="{B4314294-7E47-BA8C-1900-51E59635EA9E}"/>
              </a:ext>
            </a:extLst>
          </p:cNvPr>
          <p:cNvGrpSpPr/>
          <p:nvPr/>
        </p:nvGrpSpPr>
        <p:grpSpPr>
          <a:xfrm>
            <a:off x="737374" y="3727019"/>
            <a:ext cx="565509" cy="564843"/>
            <a:chOff x="-694220" y="1820675"/>
            <a:chExt cx="565509" cy="564843"/>
          </a:xfrm>
          <a:solidFill>
            <a:srgbClr val="669900"/>
          </a:solidFill>
        </p:grpSpPr>
        <p:sp>
          <p:nvSpPr>
            <p:cNvPr id="4" name="Flowchart: Connector 3">
              <a:extLst>
                <a:ext uri="{FF2B5EF4-FFF2-40B4-BE49-F238E27FC236}">
                  <a16:creationId xmlns:a16="http://schemas.microsoft.com/office/drawing/2014/main" id="{047C2BF2-D22B-B1E4-2E69-25FEA22BB820}"/>
                </a:ext>
              </a:extLst>
            </p:cNvPr>
            <p:cNvSpPr/>
            <p:nvPr/>
          </p:nvSpPr>
          <p:spPr>
            <a:xfrm>
              <a:off x="-693553" y="1854623"/>
              <a:ext cx="564842" cy="498792"/>
            </a:xfrm>
            <a:prstGeom prst="flowChartConnector">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6" name="Graphic 5" descr="Circular flowchart with solid fill">
              <a:extLst>
                <a:ext uri="{FF2B5EF4-FFF2-40B4-BE49-F238E27FC236}">
                  <a16:creationId xmlns:a16="http://schemas.microsoft.com/office/drawing/2014/main" id="{E4D56337-E503-9D38-923D-21B83689AB51}"/>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4220" y="1820675"/>
              <a:ext cx="564843" cy="564843"/>
            </a:xfrm>
            <a:prstGeom prst="rect">
              <a:avLst/>
            </a:prstGeom>
          </p:spPr>
        </p:pic>
      </p:grpSp>
      <p:grpSp>
        <p:nvGrpSpPr>
          <p:cNvPr id="7" name="Group 6">
            <a:extLst>
              <a:ext uri="{FF2B5EF4-FFF2-40B4-BE49-F238E27FC236}">
                <a16:creationId xmlns:a16="http://schemas.microsoft.com/office/drawing/2014/main" id="{4B77C978-0BF1-3617-8205-42E29AD17348}"/>
              </a:ext>
            </a:extLst>
          </p:cNvPr>
          <p:cNvGrpSpPr/>
          <p:nvPr/>
        </p:nvGrpSpPr>
        <p:grpSpPr>
          <a:xfrm>
            <a:off x="750134" y="5188306"/>
            <a:ext cx="564842" cy="498792"/>
            <a:chOff x="899007" y="4134057"/>
            <a:chExt cx="564842" cy="498792"/>
          </a:xfrm>
        </p:grpSpPr>
        <p:sp>
          <p:nvSpPr>
            <p:cNvPr id="8" name="Flowchart: Connector 7">
              <a:extLst>
                <a:ext uri="{FF2B5EF4-FFF2-40B4-BE49-F238E27FC236}">
                  <a16:creationId xmlns:a16="http://schemas.microsoft.com/office/drawing/2014/main" id="{6450D53E-E455-95DA-80E1-7703083CBBC0}"/>
                </a:ext>
              </a:extLst>
            </p:cNvPr>
            <p:cNvSpPr/>
            <p:nvPr/>
          </p:nvSpPr>
          <p:spPr>
            <a:xfrm>
              <a:off x="899007" y="4134057"/>
              <a:ext cx="564842" cy="498792"/>
            </a:xfrm>
            <a:prstGeom prst="flowChartConnector">
              <a:avLst/>
            </a:prstGeom>
            <a:solidFill>
              <a:srgbClr val="CC0099">
                <a:alpha val="70000"/>
              </a:srgbClr>
            </a:solidFill>
            <a:ln>
              <a:solidFill>
                <a:srgbClr val="CC00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9" name="Graphic 8" descr="Construction Barricade with solid fill">
              <a:extLst>
                <a:ext uri="{FF2B5EF4-FFF2-40B4-BE49-F238E27FC236}">
                  <a16:creationId xmlns:a16="http://schemas.microsoft.com/office/drawing/2014/main" id="{E07B1CA6-9441-FFAA-51D6-78274DC56BB8}"/>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2828" y="4154853"/>
              <a:ext cx="457199" cy="457199"/>
            </a:xfrm>
            <a:prstGeom prst="rect">
              <a:avLst/>
            </a:prstGeom>
          </p:spPr>
        </p:pic>
      </p:grpSp>
      <p:grpSp>
        <p:nvGrpSpPr>
          <p:cNvPr id="10" name="Group 9">
            <a:extLst>
              <a:ext uri="{FF2B5EF4-FFF2-40B4-BE49-F238E27FC236}">
                <a16:creationId xmlns:a16="http://schemas.microsoft.com/office/drawing/2014/main" id="{6247277C-369F-5B84-12B9-65A9ABACFF26}"/>
              </a:ext>
            </a:extLst>
          </p:cNvPr>
          <p:cNvGrpSpPr/>
          <p:nvPr/>
        </p:nvGrpSpPr>
        <p:grpSpPr>
          <a:xfrm>
            <a:off x="750134" y="5929623"/>
            <a:ext cx="564842" cy="498792"/>
            <a:chOff x="903471" y="4801806"/>
            <a:chExt cx="564842" cy="498792"/>
          </a:xfrm>
        </p:grpSpPr>
        <p:sp>
          <p:nvSpPr>
            <p:cNvPr id="12" name="Flowchart: Connector 11">
              <a:extLst>
                <a:ext uri="{FF2B5EF4-FFF2-40B4-BE49-F238E27FC236}">
                  <a16:creationId xmlns:a16="http://schemas.microsoft.com/office/drawing/2014/main" id="{8C71EF71-88B1-77E3-1900-98542CB456C3}"/>
                </a:ext>
              </a:extLst>
            </p:cNvPr>
            <p:cNvSpPr/>
            <p:nvPr/>
          </p:nvSpPr>
          <p:spPr>
            <a:xfrm>
              <a:off x="903471" y="4801806"/>
              <a:ext cx="564842" cy="498792"/>
            </a:xfrm>
            <a:prstGeom prst="flowChartConnector">
              <a:avLst/>
            </a:prstGeom>
            <a:solidFill>
              <a:schemeClr val="accent6">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14" name="Graphic 13" descr="List with solid fill">
              <a:extLst>
                <a:ext uri="{FF2B5EF4-FFF2-40B4-BE49-F238E27FC236}">
                  <a16:creationId xmlns:a16="http://schemas.microsoft.com/office/drawing/2014/main" id="{6886ED39-28E5-605C-6BB5-10BF5BA25FC4}"/>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4425" y="4840065"/>
              <a:ext cx="425602" cy="425602"/>
            </a:xfrm>
            <a:prstGeom prst="rect">
              <a:avLst/>
            </a:prstGeom>
          </p:spPr>
        </p:pic>
      </p:grpSp>
      <p:grpSp>
        <p:nvGrpSpPr>
          <p:cNvPr id="15" name="Group 14">
            <a:extLst>
              <a:ext uri="{FF2B5EF4-FFF2-40B4-BE49-F238E27FC236}">
                <a16:creationId xmlns:a16="http://schemas.microsoft.com/office/drawing/2014/main" id="{4E16FDBA-ADFA-9DF0-5491-B3A94D8A8957}"/>
              </a:ext>
            </a:extLst>
          </p:cNvPr>
          <p:cNvGrpSpPr/>
          <p:nvPr/>
        </p:nvGrpSpPr>
        <p:grpSpPr>
          <a:xfrm>
            <a:off x="738041" y="4479621"/>
            <a:ext cx="564842" cy="488823"/>
            <a:chOff x="899312" y="2806275"/>
            <a:chExt cx="564842" cy="488823"/>
          </a:xfrm>
          <a:solidFill>
            <a:srgbClr val="CC0099"/>
          </a:solidFill>
        </p:grpSpPr>
        <p:sp>
          <p:nvSpPr>
            <p:cNvPr id="16" name="Flowchart: Connector 15">
              <a:extLst>
                <a:ext uri="{FF2B5EF4-FFF2-40B4-BE49-F238E27FC236}">
                  <a16:creationId xmlns:a16="http://schemas.microsoft.com/office/drawing/2014/main" id="{BD8585A3-F036-CE1E-7639-EF9625DDBB89}"/>
                </a:ext>
              </a:extLst>
            </p:cNvPr>
            <p:cNvSpPr/>
            <p:nvPr/>
          </p:nvSpPr>
          <p:spPr>
            <a:xfrm>
              <a:off x="899312" y="2806275"/>
              <a:ext cx="564842" cy="488823"/>
            </a:xfrm>
            <a:prstGeom prst="flowChartConnector">
              <a:avLst/>
            </a:prstGeom>
            <a:solidFill>
              <a:srgbClr val="669900"/>
            </a:solidFill>
            <a:ln>
              <a:solidFill>
                <a:srgbClr val="6699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18" name="Graphic 17" descr="Shopping cart with solid fill">
              <a:extLst>
                <a:ext uri="{FF2B5EF4-FFF2-40B4-BE49-F238E27FC236}">
                  <a16:creationId xmlns:a16="http://schemas.microsoft.com/office/drawing/2014/main" id="{58EA63A3-7F49-5317-0F8D-C6B929EFD79B}"/>
                </a:ext>
              </a:extLst>
            </p:cNvPr>
            <p:cNvPicPr>
              <a:picLocks noChangeAspect="1"/>
            </p:cNvPicPr>
            <p:nvPr/>
          </p:nvPicPr>
          <p:blipFill>
            <a:blip r:embed="rId11" cstate="email">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84425" y="2848038"/>
              <a:ext cx="425602" cy="425602"/>
            </a:xfrm>
            <a:prstGeom prst="rect">
              <a:avLst/>
            </a:prstGeom>
          </p:spPr>
        </p:pic>
      </p:grpSp>
      <p:cxnSp>
        <p:nvCxnSpPr>
          <p:cNvPr id="22" name="Straight Arrow Connector 21">
            <a:extLst>
              <a:ext uri="{FF2B5EF4-FFF2-40B4-BE49-F238E27FC236}">
                <a16:creationId xmlns:a16="http://schemas.microsoft.com/office/drawing/2014/main" id="{ED7A502A-FD22-35DB-4FA3-D4F49608154A}"/>
              </a:ext>
            </a:extLst>
          </p:cNvPr>
          <p:cNvCxnSpPr>
            <a:cxnSpLocks/>
            <a:stCxn id="6" idx="2"/>
            <a:endCxn id="16" idx="0"/>
          </p:cNvCxnSpPr>
          <p:nvPr/>
        </p:nvCxnSpPr>
        <p:spPr>
          <a:xfrm>
            <a:off x="1019796" y="4291862"/>
            <a:ext cx="666" cy="187759"/>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6722699-3156-B6DC-9125-37CAC988F3A6}"/>
              </a:ext>
            </a:extLst>
          </p:cNvPr>
          <p:cNvCxnSpPr>
            <a:cxnSpLocks/>
            <a:stCxn id="18" idx="2"/>
            <a:endCxn id="8" idx="0"/>
          </p:cNvCxnSpPr>
          <p:nvPr/>
        </p:nvCxnSpPr>
        <p:spPr>
          <a:xfrm flipH="1">
            <a:off x="1032555" y="4946986"/>
            <a:ext cx="3400" cy="24132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27C5019-E354-174D-8336-379B3A214E91}"/>
              </a:ext>
            </a:extLst>
          </p:cNvPr>
          <p:cNvCxnSpPr>
            <a:cxnSpLocks/>
            <a:stCxn id="9" idx="2"/>
            <a:endCxn id="12" idx="0"/>
          </p:cNvCxnSpPr>
          <p:nvPr/>
        </p:nvCxnSpPr>
        <p:spPr>
          <a:xfrm>
            <a:off x="1032555" y="5666301"/>
            <a:ext cx="0" cy="263322"/>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D5B9354-BEA4-00D1-6806-DC57029CA3EF}"/>
              </a:ext>
            </a:extLst>
          </p:cNvPr>
          <p:cNvSpPr txBox="1"/>
          <p:nvPr/>
        </p:nvSpPr>
        <p:spPr>
          <a:xfrm>
            <a:off x="1314033" y="3815390"/>
            <a:ext cx="9869120" cy="369332"/>
          </a:xfrm>
          <a:prstGeom prst="rect">
            <a:avLst/>
          </a:prstGeom>
          <a:noFill/>
        </p:spPr>
        <p:txBody>
          <a:bodyPr wrap="square">
            <a:spAutoFit/>
          </a:bodyPr>
          <a:lstStyle/>
          <a:p>
            <a:r>
              <a:rPr lang="en-US" dirty="0"/>
              <a:t>A. The Circular economy and plastics</a:t>
            </a:r>
          </a:p>
        </p:txBody>
      </p:sp>
      <p:sp>
        <p:nvSpPr>
          <p:cNvPr id="27" name="TextBox 26">
            <a:extLst>
              <a:ext uri="{FF2B5EF4-FFF2-40B4-BE49-F238E27FC236}">
                <a16:creationId xmlns:a16="http://schemas.microsoft.com/office/drawing/2014/main" id="{0C20C4D3-EA5E-6636-7A00-4E3682D60DF4}"/>
              </a:ext>
            </a:extLst>
          </p:cNvPr>
          <p:cNvSpPr txBox="1"/>
          <p:nvPr/>
        </p:nvSpPr>
        <p:spPr>
          <a:xfrm>
            <a:off x="1302217" y="4549826"/>
            <a:ext cx="10627942" cy="369332"/>
          </a:xfrm>
          <a:prstGeom prst="rect">
            <a:avLst/>
          </a:prstGeom>
          <a:noFill/>
        </p:spPr>
        <p:txBody>
          <a:bodyPr wrap="square">
            <a:spAutoFit/>
          </a:bodyPr>
          <a:lstStyle/>
          <a:p>
            <a:r>
              <a:rPr lang="en-US" dirty="0"/>
              <a:t>B. Circular procurement and plastics</a:t>
            </a:r>
            <a:endParaRPr lang="en-GB" dirty="0"/>
          </a:p>
        </p:txBody>
      </p:sp>
      <p:sp>
        <p:nvSpPr>
          <p:cNvPr id="29" name="TextBox 28">
            <a:extLst>
              <a:ext uri="{FF2B5EF4-FFF2-40B4-BE49-F238E27FC236}">
                <a16:creationId xmlns:a16="http://schemas.microsoft.com/office/drawing/2014/main" id="{4D8B2FB0-7F9C-B3B6-49D8-AF8DCB0ADF50}"/>
              </a:ext>
            </a:extLst>
          </p:cNvPr>
          <p:cNvSpPr txBox="1"/>
          <p:nvPr/>
        </p:nvSpPr>
        <p:spPr>
          <a:xfrm>
            <a:off x="1314032" y="5223190"/>
            <a:ext cx="5399589" cy="461665"/>
          </a:xfrm>
          <a:prstGeom prst="rect">
            <a:avLst/>
          </a:prstGeom>
          <a:noFill/>
        </p:spPr>
        <p:txBody>
          <a:bodyPr wrap="square" rtlCol="0">
            <a:spAutoFit/>
          </a:bodyPr>
          <a:lstStyle/>
          <a:p>
            <a:r>
              <a:rPr lang="en-US" sz="2400" dirty="0">
                <a:solidFill>
                  <a:schemeClr val="accent5">
                    <a:lumMod val="75000"/>
                  </a:schemeClr>
                </a:solidFill>
                <a:latin typeface="Abadi" panose="020B0604020104020204" pitchFamily="34" charset="0"/>
              </a:rPr>
              <a:t>C. Addressing the plastics challenge</a:t>
            </a:r>
          </a:p>
        </p:txBody>
      </p:sp>
      <p:sp>
        <p:nvSpPr>
          <p:cNvPr id="30" name="TextBox 29">
            <a:extLst>
              <a:ext uri="{FF2B5EF4-FFF2-40B4-BE49-F238E27FC236}">
                <a16:creationId xmlns:a16="http://schemas.microsoft.com/office/drawing/2014/main" id="{12F31967-5B79-6088-9483-F864BEEA2F47}"/>
              </a:ext>
            </a:extLst>
          </p:cNvPr>
          <p:cNvSpPr txBox="1"/>
          <p:nvPr/>
        </p:nvSpPr>
        <p:spPr>
          <a:xfrm>
            <a:off x="1350345" y="5987670"/>
            <a:ext cx="3301051" cy="369332"/>
          </a:xfrm>
          <a:prstGeom prst="rect">
            <a:avLst/>
          </a:prstGeom>
          <a:noFill/>
        </p:spPr>
        <p:txBody>
          <a:bodyPr wrap="square" rtlCol="0">
            <a:spAutoFit/>
          </a:bodyPr>
          <a:lstStyle/>
          <a:p>
            <a:r>
              <a:rPr lang="en-US" dirty="0"/>
              <a:t>D. Defining actions</a:t>
            </a:r>
          </a:p>
        </p:txBody>
      </p:sp>
      <p:sp>
        <p:nvSpPr>
          <p:cNvPr id="13" name="Oval 12">
            <a:extLst>
              <a:ext uri="{FF2B5EF4-FFF2-40B4-BE49-F238E27FC236}">
                <a16:creationId xmlns:a16="http://schemas.microsoft.com/office/drawing/2014/main" id="{AA822F5E-87B4-CCDF-73A4-7E9CC01278AD}"/>
              </a:ext>
            </a:extLst>
          </p:cNvPr>
          <p:cNvSpPr/>
          <p:nvPr/>
        </p:nvSpPr>
        <p:spPr>
          <a:xfrm>
            <a:off x="-624954" y="138254"/>
            <a:ext cx="464024" cy="45374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543086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a:picLocks noGrp="1" noRo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rot="10800000">
            <a:off x="-1" y="-51748"/>
            <a:ext cx="12192000" cy="1266825"/>
          </a:xfrm>
          <a:prstGeom prst="rect">
            <a:avLst/>
          </a:prstGeom>
        </p:spPr>
      </p:pic>
      <p:pic>
        <p:nvPicPr>
          <p:cNvPr id="17" name="object 16">
            <a:extLst>
              <a:ext uri="{FF2B5EF4-FFF2-40B4-BE49-F238E27FC236}">
                <a16:creationId xmlns:a16="http://schemas.microsoft.com/office/drawing/2014/main" id="{DA375AB6-C29D-44FD-9E0F-04149CBF8970}"/>
              </a:ext>
            </a:extLst>
          </p:cNvPr>
          <p:cNvPicPr/>
          <p:nvPr/>
        </p:nvPicPr>
        <p:blipFill>
          <a:blip r:embed="rId4" cstate="email">
            <a:extLst>
              <a:ext uri="{28A0092B-C50C-407E-A947-70E740481C1C}">
                <a14:useLocalDpi xmlns:a14="http://schemas.microsoft.com/office/drawing/2010/main" val="0"/>
              </a:ext>
            </a:extLst>
          </a:blip>
          <a:stretch>
            <a:fillRect/>
          </a:stretch>
        </p:blipFill>
        <p:spPr>
          <a:xfrm rot="5400000" flipH="1">
            <a:off x="4723373" y="-2368216"/>
            <a:ext cx="45719" cy="8322203"/>
          </a:xfrm>
          <a:prstGeom prst="rect">
            <a:avLst/>
          </a:prstGeom>
        </p:spPr>
      </p:pic>
      <p:sp>
        <p:nvSpPr>
          <p:cNvPr id="23" name="TextBox 22">
            <a:extLst>
              <a:ext uri="{FF2B5EF4-FFF2-40B4-BE49-F238E27FC236}">
                <a16:creationId xmlns:a16="http://schemas.microsoft.com/office/drawing/2014/main" id="{88E6BBB5-5B45-45F1-934F-6D12AC00FDEB}"/>
              </a:ext>
            </a:extLst>
          </p:cNvPr>
          <p:cNvSpPr txBox="1"/>
          <p:nvPr/>
        </p:nvSpPr>
        <p:spPr>
          <a:xfrm>
            <a:off x="798927" y="2599805"/>
            <a:ext cx="10122254" cy="892552"/>
          </a:xfrm>
          <a:prstGeom prst="rect">
            <a:avLst/>
          </a:prstGeom>
          <a:noFill/>
        </p:spPr>
        <p:txBody>
          <a:bodyPr wrap="square">
            <a:spAutoFit/>
          </a:bodyPr>
          <a:lstStyle/>
          <a:p>
            <a:pPr marL="742950" lvl="1" indent="-285750">
              <a:spcAft>
                <a:spcPts val="1200"/>
              </a:spcAft>
              <a:buClr>
                <a:srgbClr val="88BC21"/>
              </a:buClr>
              <a:buFontTx/>
              <a:buChar char="-"/>
            </a:pPr>
            <a:endParaRPr lang="en-US" sz="2400" dirty="0"/>
          </a:p>
          <a:p>
            <a:pPr marL="342900" indent="-342900">
              <a:buClr>
                <a:srgbClr val="88BC21"/>
              </a:buClr>
              <a:buFont typeface="Wingdings" panose="05000000000000000000" pitchFamily="2" charset="2"/>
              <a:buChar char="§"/>
            </a:pPr>
            <a:endParaRPr lang="en-US" dirty="0"/>
          </a:p>
        </p:txBody>
      </p:sp>
      <p:sp>
        <p:nvSpPr>
          <p:cNvPr id="3" name="TextBox 2">
            <a:extLst>
              <a:ext uri="{FF2B5EF4-FFF2-40B4-BE49-F238E27FC236}">
                <a16:creationId xmlns:a16="http://schemas.microsoft.com/office/drawing/2014/main" id="{C189D270-BB6F-ADDD-4B24-DEB2465A1246}"/>
              </a:ext>
            </a:extLst>
          </p:cNvPr>
          <p:cNvSpPr txBox="1"/>
          <p:nvPr/>
        </p:nvSpPr>
        <p:spPr>
          <a:xfrm>
            <a:off x="509825" y="1215078"/>
            <a:ext cx="11346514" cy="523220"/>
          </a:xfrm>
          <a:prstGeom prst="rect">
            <a:avLst/>
          </a:prstGeom>
          <a:noFill/>
        </p:spPr>
        <p:txBody>
          <a:bodyPr wrap="square">
            <a:spAutoFit/>
          </a:bodyPr>
          <a:lstStyle/>
          <a:p>
            <a:r>
              <a:rPr lang="en-US" sz="2800" dirty="0">
                <a:solidFill>
                  <a:schemeClr val="accent5">
                    <a:lumMod val="75000"/>
                  </a:schemeClr>
                </a:solidFill>
                <a:latin typeface="Abadi" panose="020B0604020104020204" pitchFamily="34" charset="0"/>
              </a:rPr>
              <a:t>Let’s deal with challenges (to the plastics challenge)… </a:t>
            </a:r>
          </a:p>
        </p:txBody>
      </p:sp>
      <p:graphicFrame>
        <p:nvGraphicFramePr>
          <p:cNvPr id="5" name="Table 6">
            <a:extLst>
              <a:ext uri="{FF2B5EF4-FFF2-40B4-BE49-F238E27FC236}">
                <a16:creationId xmlns:a16="http://schemas.microsoft.com/office/drawing/2014/main" id="{901CA38C-6167-8FBC-0807-284B9C3B10CF}"/>
              </a:ext>
            </a:extLst>
          </p:cNvPr>
          <p:cNvGraphicFramePr>
            <a:graphicFrameLocks noGrp="1"/>
          </p:cNvGraphicFramePr>
          <p:nvPr>
            <p:extLst>
              <p:ext uri="{D42A27DB-BD31-4B8C-83A1-F6EECF244321}">
                <p14:modId xmlns:p14="http://schemas.microsoft.com/office/powerpoint/2010/main" val="2456644446"/>
              </p:ext>
            </p:extLst>
          </p:nvPr>
        </p:nvGraphicFramePr>
        <p:xfrm>
          <a:off x="585132" y="2102977"/>
          <a:ext cx="11056742" cy="4145280"/>
        </p:xfrm>
        <a:graphic>
          <a:graphicData uri="http://schemas.openxmlformats.org/drawingml/2006/table">
            <a:tbl>
              <a:tblPr firstRow="1" bandRow="1">
                <a:tableStyleId>{E8B1032C-EA38-4F05-BA0D-38AFFFC7BED3}</a:tableStyleId>
              </a:tblPr>
              <a:tblGrid>
                <a:gridCol w="5528371">
                  <a:extLst>
                    <a:ext uri="{9D8B030D-6E8A-4147-A177-3AD203B41FA5}">
                      <a16:colId xmlns:a16="http://schemas.microsoft.com/office/drawing/2014/main" val="203593280"/>
                    </a:ext>
                  </a:extLst>
                </a:gridCol>
                <a:gridCol w="5528371">
                  <a:extLst>
                    <a:ext uri="{9D8B030D-6E8A-4147-A177-3AD203B41FA5}">
                      <a16:colId xmlns:a16="http://schemas.microsoft.com/office/drawing/2014/main" val="504042571"/>
                    </a:ext>
                  </a:extLst>
                </a:gridCol>
              </a:tblGrid>
              <a:tr h="370840">
                <a:tc>
                  <a:txBody>
                    <a:bodyPr/>
                    <a:lstStyle/>
                    <a:p>
                      <a:pPr algn="ctr"/>
                      <a:r>
                        <a:rPr lang="en-GB" sz="2400" dirty="0"/>
                        <a:t>Actual</a:t>
                      </a:r>
                    </a:p>
                  </a:txBody>
                  <a:tcPr/>
                </a:tc>
                <a:tc>
                  <a:txBody>
                    <a:bodyPr/>
                    <a:lstStyle/>
                    <a:p>
                      <a:pPr algn="ctr"/>
                      <a:r>
                        <a:rPr lang="en-GB" sz="2400" dirty="0"/>
                        <a:t>Perceived</a:t>
                      </a:r>
                    </a:p>
                  </a:txBody>
                  <a:tcPr/>
                </a:tc>
                <a:extLst>
                  <a:ext uri="{0D108BD9-81ED-4DB2-BD59-A6C34878D82A}">
                    <a16:rowId xmlns:a16="http://schemas.microsoft.com/office/drawing/2014/main" val="3033808607"/>
                  </a:ext>
                </a:extLst>
              </a:tr>
              <a:tr h="197570">
                <a:tc>
                  <a:txBody>
                    <a:bodyPr/>
                    <a:lstStyle/>
                    <a:p>
                      <a:pPr marL="0" marR="0" lvl="0" indent="0" algn="l" defTabSz="914400" rtl="0" eaLnBrk="1" fontAlgn="auto" latinLnBrk="0" hangingPunct="1">
                        <a:lnSpc>
                          <a:spcPct val="100000"/>
                        </a:lnSpc>
                        <a:spcBef>
                          <a:spcPts val="0"/>
                        </a:spcBef>
                        <a:spcAft>
                          <a:spcPts val="600"/>
                        </a:spcAft>
                        <a:buClr>
                          <a:prstClr val="black"/>
                        </a:buClr>
                        <a:buSzTx/>
                        <a:buFont typeface="Wingdings" panose="05000000000000000000" pitchFamily="2" charset="2"/>
                        <a:buNone/>
                        <a:tabLst/>
                        <a:defRPr/>
                      </a:pPr>
                      <a:r>
                        <a:rPr kumimoji="0" lang="en-US" sz="2000" b="0" u="none" strike="noStrike" kern="1200" cap="none" spc="0" normalizeH="0" baseline="0" noProof="0" dirty="0">
                          <a:ln>
                            <a:noFill/>
                          </a:ln>
                          <a:solidFill>
                            <a:prstClr val="black"/>
                          </a:solidFill>
                          <a:effectLst/>
                          <a:uLnTx/>
                          <a:uFillTx/>
                        </a:rPr>
                        <a:t>Not being considered early enough by the right people?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Better recycling is </a:t>
                      </a:r>
                      <a:r>
                        <a:rPr lang="en-US" sz="2000" u="sng" dirty="0"/>
                        <a:t>the</a:t>
                      </a:r>
                      <a:r>
                        <a:rPr lang="en-US" sz="2000" dirty="0"/>
                        <a:t> answer?</a:t>
                      </a:r>
                      <a:endParaRPr lang="en-GB" sz="2000" dirty="0"/>
                    </a:p>
                  </a:txBody>
                  <a:tcPr/>
                </a:tc>
                <a:extLst>
                  <a:ext uri="{0D108BD9-81ED-4DB2-BD59-A6C34878D82A}">
                    <a16:rowId xmlns:a16="http://schemas.microsoft.com/office/drawing/2014/main" val="2410602389"/>
                  </a:ext>
                </a:extLst>
              </a:tr>
              <a:tr h="370840">
                <a:tc>
                  <a:txBody>
                    <a:bodyPr/>
                    <a:lstStyle/>
                    <a:p>
                      <a:pPr marL="0" marR="0" lvl="0" indent="0" algn="l" defTabSz="914400" rtl="0" eaLnBrk="1" fontAlgn="auto" latinLnBrk="0" hangingPunct="1">
                        <a:lnSpc>
                          <a:spcPct val="100000"/>
                        </a:lnSpc>
                        <a:spcBef>
                          <a:spcPts val="0"/>
                        </a:spcBef>
                        <a:spcAft>
                          <a:spcPts val="600"/>
                        </a:spcAft>
                        <a:buClr>
                          <a:prstClr val="black"/>
                        </a:buClr>
                        <a:buSzTx/>
                        <a:buFont typeface="Wingdings" panose="05000000000000000000" pitchFamily="2" charset="2"/>
                        <a:buNone/>
                        <a:tabLst/>
                        <a:defRPr/>
                      </a:pPr>
                      <a:r>
                        <a:rPr kumimoji="0" lang="en-US" sz="2000" b="0" u="none" strike="noStrike" kern="1200" cap="none" spc="0" normalizeH="0" baseline="0" noProof="0" dirty="0">
                          <a:ln>
                            <a:noFill/>
                          </a:ln>
                          <a:solidFill>
                            <a:prstClr val="black"/>
                          </a:solidFill>
                          <a:effectLst/>
                          <a:uLnTx/>
                          <a:uFillTx/>
                        </a:rPr>
                        <a:t>Alternatives to historic procurement not considered?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Buy-in – ‘Canada is an insignificant contributor to the global plastics problem - banning single-use plastics will harm consumers.’</a:t>
                      </a:r>
                      <a:endParaRPr lang="en-GB" sz="2000" i="0" dirty="0"/>
                    </a:p>
                  </a:txBody>
                  <a:tcPr/>
                </a:tc>
                <a:extLst>
                  <a:ext uri="{0D108BD9-81ED-4DB2-BD59-A6C34878D82A}">
                    <a16:rowId xmlns:a16="http://schemas.microsoft.com/office/drawing/2014/main" val="2298372316"/>
                  </a:ext>
                </a:extLst>
              </a:tr>
              <a:tr h="370840">
                <a:tc>
                  <a:txBody>
                    <a:bodyPr/>
                    <a:lstStyle/>
                    <a:p>
                      <a:pPr marL="0" marR="0" lvl="0" indent="0" algn="l" defTabSz="914400" rtl="0" eaLnBrk="1" fontAlgn="auto" latinLnBrk="0" hangingPunct="1">
                        <a:lnSpc>
                          <a:spcPct val="100000"/>
                        </a:lnSpc>
                        <a:spcBef>
                          <a:spcPts val="0"/>
                        </a:spcBef>
                        <a:spcAft>
                          <a:spcPts val="600"/>
                        </a:spcAft>
                        <a:buClr>
                          <a:prstClr val="black"/>
                        </a:buClr>
                        <a:buSzTx/>
                        <a:buFont typeface="Wingdings" panose="05000000000000000000" pitchFamily="2" charset="2"/>
                        <a:buNone/>
                        <a:tabLst/>
                        <a:defRPr/>
                      </a:pPr>
                      <a:r>
                        <a:rPr kumimoji="0" lang="en-US" sz="2000" b="0" u="none" strike="noStrike" kern="1200" cap="none" spc="0" normalizeH="0" baseline="0" noProof="0" dirty="0">
                          <a:ln>
                            <a:noFill/>
                          </a:ln>
                          <a:solidFill>
                            <a:prstClr val="black"/>
                          </a:solidFill>
                          <a:effectLst/>
                          <a:uLnTx/>
                          <a:uFillTx/>
                        </a:rPr>
                        <a:t>Limited examples in Canada?</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r>
                        <a:rPr lang="en-GB" sz="2000" dirty="0"/>
                        <a:t>Trade agreements and procurement uncertainty?</a:t>
                      </a:r>
                    </a:p>
                  </a:txBody>
                  <a:tcPr/>
                </a:tc>
                <a:extLst>
                  <a:ext uri="{0D108BD9-81ED-4DB2-BD59-A6C34878D82A}">
                    <a16:rowId xmlns:a16="http://schemas.microsoft.com/office/drawing/2014/main" val="1716421663"/>
                  </a:ext>
                </a:extLst>
              </a:tr>
              <a:tr h="370840">
                <a:tc>
                  <a:txBody>
                    <a:bodyPr/>
                    <a:lstStyle/>
                    <a:p>
                      <a:pPr marL="0" marR="0" lvl="0" indent="0" algn="l" defTabSz="914400" rtl="0" eaLnBrk="1" fontAlgn="auto" latinLnBrk="0" hangingPunct="1">
                        <a:lnSpc>
                          <a:spcPct val="100000"/>
                        </a:lnSpc>
                        <a:spcBef>
                          <a:spcPts val="0"/>
                        </a:spcBef>
                        <a:spcAft>
                          <a:spcPts val="600"/>
                        </a:spcAft>
                        <a:buClr>
                          <a:prstClr val="black"/>
                        </a:buClr>
                        <a:buSzTx/>
                        <a:buFont typeface="Wingdings" panose="05000000000000000000" pitchFamily="2" charset="2"/>
                        <a:buNone/>
                        <a:tabLst/>
                        <a:defRPr/>
                      </a:pPr>
                      <a:r>
                        <a:rPr kumimoji="0" lang="en-US" sz="2000" b="0" u="none" strike="noStrike" kern="1200" cap="none" spc="0" normalizeH="0" baseline="0" dirty="0">
                          <a:ln>
                            <a:noFill/>
                          </a:ln>
                          <a:solidFill>
                            <a:prstClr val="black"/>
                          </a:solidFill>
                          <a:effectLst/>
                          <a:uLnTx/>
                          <a:uFillTx/>
                        </a:rPr>
                        <a:t>Buyers may not encourage and enable innovation?</a:t>
                      </a:r>
                      <a:endParaRPr lang="en-GB" sz="2000" dirty="0"/>
                    </a:p>
                  </a:txBody>
                  <a:tcPr/>
                </a:tc>
                <a:tc>
                  <a:txBody>
                    <a:bodyPr/>
                    <a:lstStyle/>
                    <a:p>
                      <a:r>
                        <a:rPr lang="en-GB" sz="2000" dirty="0"/>
                        <a:t>Others?</a:t>
                      </a:r>
                    </a:p>
                  </a:txBody>
                  <a:tcPr/>
                </a:tc>
                <a:extLst>
                  <a:ext uri="{0D108BD9-81ED-4DB2-BD59-A6C34878D82A}">
                    <a16:rowId xmlns:a16="http://schemas.microsoft.com/office/drawing/2014/main" val="298769027"/>
                  </a:ext>
                </a:extLst>
              </a:tr>
              <a:tr h="370840">
                <a:tc>
                  <a:txBody>
                    <a:bodyPr/>
                    <a:lstStyle/>
                    <a:p>
                      <a:pPr marL="0" marR="0" lvl="0" indent="0" algn="l" defTabSz="914400" rtl="0" eaLnBrk="1" fontAlgn="auto" latinLnBrk="0" hangingPunct="1">
                        <a:lnSpc>
                          <a:spcPct val="100000"/>
                        </a:lnSpc>
                        <a:spcBef>
                          <a:spcPts val="0"/>
                        </a:spcBef>
                        <a:spcAft>
                          <a:spcPts val="600"/>
                        </a:spcAft>
                        <a:buClr>
                          <a:prstClr val="black"/>
                        </a:buClr>
                        <a:buSzTx/>
                        <a:buFont typeface="Wingdings" panose="05000000000000000000" pitchFamily="2" charset="2"/>
                        <a:buNone/>
                        <a:tabLst/>
                        <a:defRPr/>
                      </a:pPr>
                      <a:r>
                        <a:rPr lang="en-GB" sz="2000" dirty="0"/>
                        <a:t>Resources and local constraints?</a:t>
                      </a:r>
                    </a:p>
                  </a:txBody>
                  <a:tcPr/>
                </a:tc>
                <a:tc>
                  <a:txBody>
                    <a:bodyPr/>
                    <a:lstStyle/>
                    <a:p>
                      <a:endParaRPr lang="en-GB" sz="2000" dirty="0"/>
                    </a:p>
                  </a:txBody>
                  <a:tcPr/>
                </a:tc>
                <a:extLst>
                  <a:ext uri="{0D108BD9-81ED-4DB2-BD59-A6C34878D82A}">
                    <a16:rowId xmlns:a16="http://schemas.microsoft.com/office/drawing/2014/main" val="3081175394"/>
                  </a:ext>
                </a:extLst>
              </a:tr>
              <a:tr h="370840">
                <a:tc>
                  <a:txBody>
                    <a:bodyPr/>
                    <a:lstStyle/>
                    <a:p>
                      <a:pPr marL="0" marR="0" lvl="0" indent="0" algn="l" defTabSz="914400" rtl="0" eaLnBrk="1" fontAlgn="auto" latinLnBrk="0" hangingPunct="1">
                        <a:lnSpc>
                          <a:spcPct val="100000"/>
                        </a:lnSpc>
                        <a:spcBef>
                          <a:spcPts val="0"/>
                        </a:spcBef>
                        <a:spcAft>
                          <a:spcPts val="600"/>
                        </a:spcAft>
                        <a:buClr>
                          <a:prstClr val="black"/>
                        </a:buClr>
                        <a:buSzTx/>
                        <a:buFont typeface="Wingdings" panose="05000000000000000000" pitchFamily="2" charset="2"/>
                        <a:buNone/>
                        <a:tabLst/>
                        <a:defRPr/>
                      </a:pPr>
                      <a:r>
                        <a:rPr lang="en-GB" sz="2000" dirty="0"/>
                        <a:t>Strategic?</a:t>
                      </a:r>
                    </a:p>
                  </a:txBody>
                  <a:tcPr/>
                </a:tc>
                <a:tc>
                  <a:txBody>
                    <a:bodyPr/>
                    <a:lstStyle/>
                    <a:p>
                      <a:endParaRPr lang="en-GB" sz="2000" dirty="0"/>
                    </a:p>
                  </a:txBody>
                  <a:tcPr/>
                </a:tc>
                <a:extLst>
                  <a:ext uri="{0D108BD9-81ED-4DB2-BD59-A6C34878D82A}">
                    <a16:rowId xmlns:a16="http://schemas.microsoft.com/office/drawing/2014/main" val="967114398"/>
                  </a:ext>
                </a:extLst>
              </a:tr>
              <a:tr h="370840">
                <a:tc>
                  <a:txBody>
                    <a:bodyPr/>
                    <a:lstStyle/>
                    <a:p>
                      <a:pPr marL="0" marR="0" lvl="0" indent="0" algn="l" defTabSz="914400" rtl="0" eaLnBrk="1" fontAlgn="auto" latinLnBrk="0" hangingPunct="1">
                        <a:lnSpc>
                          <a:spcPct val="100000"/>
                        </a:lnSpc>
                        <a:spcBef>
                          <a:spcPts val="0"/>
                        </a:spcBef>
                        <a:spcAft>
                          <a:spcPts val="600"/>
                        </a:spcAft>
                        <a:buClr>
                          <a:prstClr val="black"/>
                        </a:buClr>
                        <a:buSzTx/>
                        <a:buFont typeface="Wingdings" panose="05000000000000000000" pitchFamily="2" charset="2"/>
                        <a:buNone/>
                        <a:tabLst/>
                        <a:defRPr/>
                      </a:pPr>
                      <a:r>
                        <a:rPr lang="en-GB" sz="2000" dirty="0"/>
                        <a:t>Others?</a:t>
                      </a:r>
                    </a:p>
                  </a:txBody>
                  <a:tcPr/>
                </a:tc>
                <a:tc>
                  <a:txBody>
                    <a:bodyPr/>
                    <a:lstStyle/>
                    <a:p>
                      <a:endParaRPr lang="en-GB" sz="2000" dirty="0"/>
                    </a:p>
                  </a:txBody>
                  <a:tcPr/>
                </a:tc>
                <a:extLst>
                  <a:ext uri="{0D108BD9-81ED-4DB2-BD59-A6C34878D82A}">
                    <a16:rowId xmlns:a16="http://schemas.microsoft.com/office/drawing/2014/main" val="1785789331"/>
                  </a:ext>
                </a:extLst>
              </a:tr>
            </a:tbl>
          </a:graphicData>
        </a:graphic>
      </p:graphicFrame>
      <p:sp>
        <p:nvSpPr>
          <p:cNvPr id="4" name="Oval 3">
            <a:extLst>
              <a:ext uri="{FF2B5EF4-FFF2-40B4-BE49-F238E27FC236}">
                <a16:creationId xmlns:a16="http://schemas.microsoft.com/office/drawing/2014/main" id="{FE8A8694-5591-A11B-8715-8A41C28DFD5F}"/>
              </a:ext>
            </a:extLst>
          </p:cNvPr>
          <p:cNvSpPr/>
          <p:nvPr/>
        </p:nvSpPr>
        <p:spPr>
          <a:xfrm>
            <a:off x="-624954" y="138254"/>
            <a:ext cx="464024" cy="45374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284368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4" y="1145332"/>
            <a:ext cx="11352747" cy="998984"/>
          </a:xfrm>
        </p:spPr>
        <p:txBody>
          <a:bodyPr>
            <a:normAutofit fontScale="90000"/>
          </a:bodyPr>
          <a:lstStyle/>
          <a:p>
            <a:r>
              <a:rPr lang="en-US" sz="3600" dirty="0">
                <a:solidFill>
                  <a:schemeClr val="accent5">
                    <a:lumMod val="75000"/>
                  </a:schemeClr>
                </a:solidFill>
                <a:latin typeface="Abadi" panose="020B0604020104020204" pitchFamily="34" charset="0"/>
                <a:ea typeface="+mn-ea"/>
                <a:cs typeface="+mn-cs"/>
              </a:rPr>
              <a:t>Green procurement and International Trade Agreements </a:t>
            </a:r>
            <a:br>
              <a:rPr lang="en-US" sz="3600" dirty="0">
                <a:solidFill>
                  <a:schemeClr val="accent5">
                    <a:lumMod val="75000"/>
                  </a:schemeClr>
                </a:solidFill>
                <a:latin typeface="Abadi" panose="020B0604020104020204" pitchFamily="34" charset="0"/>
                <a:ea typeface="+mn-ea"/>
                <a:cs typeface="+mn-cs"/>
              </a:rPr>
            </a:br>
            <a:endParaRPr lang="en-CA" sz="3600" dirty="0">
              <a:solidFill>
                <a:schemeClr val="accent5">
                  <a:lumMod val="75000"/>
                </a:schemeClr>
              </a:solidFill>
              <a:latin typeface="Abadi" panose="020B0604020104020204" pitchFamily="34" charset="0"/>
              <a:ea typeface="+mn-ea"/>
              <a:cs typeface="+mn-cs"/>
            </a:endParaRPr>
          </a:p>
        </p:txBody>
      </p:sp>
      <p:sp>
        <p:nvSpPr>
          <p:cNvPr id="3" name="Content Placeholder 2"/>
          <p:cNvSpPr>
            <a:spLocks noGrp="1"/>
          </p:cNvSpPr>
          <p:nvPr>
            <p:ph idx="1"/>
          </p:nvPr>
        </p:nvSpPr>
        <p:spPr>
          <a:xfrm>
            <a:off x="862987" y="2144316"/>
            <a:ext cx="10400758" cy="2009106"/>
          </a:xfrm>
        </p:spPr>
        <p:txBody>
          <a:bodyPr>
            <a:normAutofit fontScale="92500"/>
          </a:bodyPr>
          <a:lstStyle/>
          <a:p>
            <a:pPr marL="0" lvl="0" indent="0">
              <a:lnSpc>
                <a:spcPct val="110000"/>
              </a:lnSpc>
              <a:spcBef>
                <a:spcPts val="0"/>
              </a:spcBef>
              <a:spcAft>
                <a:spcPts val="600"/>
              </a:spcAft>
              <a:buNone/>
            </a:pPr>
            <a:r>
              <a:rPr lang="en-CA" sz="2000" dirty="0">
                <a:solidFill>
                  <a:schemeClr val="accent5">
                    <a:lumMod val="75000"/>
                  </a:schemeClr>
                </a:solidFill>
                <a:latin typeface="Abadi" panose="020B0604020104020204" pitchFamily="34" charset="0"/>
                <a:ea typeface="+mn-ea"/>
                <a:cs typeface="+mn-cs"/>
              </a:rPr>
              <a:t>The World Trade Organization (WTO) Agreement on Government Procurement (GPA) </a:t>
            </a:r>
          </a:p>
          <a:p>
            <a:pPr marL="0" lvl="0" indent="0">
              <a:lnSpc>
                <a:spcPct val="100000"/>
              </a:lnSpc>
              <a:spcBef>
                <a:spcPts val="0"/>
              </a:spcBef>
              <a:spcAft>
                <a:spcPts val="600"/>
              </a:spcAft>
              <a:buNone/>
            </a:pPr>
            <a:r>
              <a:rPr lang="en-CA" sz="2000" dirty="0"/>
              <a:t>As a party to the GPA, Canada is committed to:</a:t>
            </a:r>
          </a:p>
          <a:p>
            <a:pPr lvl="1">
              <a:lnSpc>
                <a:spcPct val="100000"/>
              </a:lnSpc>
              <a:spcBef>
                <a:spcPts val="0"/>
              </a:spcBef>
              <a:spcAft>
                <a:spcPts val="600"/>
              </a:spcAft>
              <a:buFont typeface="Wingdings" panose="05000000000000000000" pitchFamily="2" charset="2"/>
              <a:buChar char="§"/>
            </a:pPr>
            <a:r>
              <a:rPr lang="en-CA" sz="2000" dirty="0"/>
              <a:t>non-discriminatory, fair and transparent conditions of competition in government procurement</a:t>
            </a:r>
          </a:p>
          <a:p>
            <a:pPr lvl="1">
              <a:lnSpc>
                <a:spcPct val="100000"/>
              </a:lnSpc>
              <a:spcBef>
                <a:spcPts val="0"/>
              </a:spcBef>
              <a:spcAft>
                <a:spcPts val="600"/>
              </a:spcAft>
              <a:buFont typeface="Wingdings" panose="05000000000000000000" pitchFamily="2" charset="2"/>
              <a:buChar char="§"/>
            </a:pPr>
            <a:r>
              <a:rPr lang="en-CA" sz="2000" dirty="0"/>
              <a:t>ensuring that our approach to green procurement remains consistent with our obligations under the GPA. </a:t>
            </a:r>
          </a:p>
          <a:p>
            <a:endParaRPr lang="en-CA" sz="2000" dirty="0"/>
          </a:p>
        </p:txBody>
      </p:sp>
      <p:pic>
        <p:nvPicPr>
          <p:cNvPr id="4" name="object 2">
            <a:extLst>
              <a:ext uri="{FF2B5EF4-FFF2-40B4-BE49-F238E27FC236}">
                <a16:creationId xmlns:a16="http://schemas.microsoft.com/office/drawing/2014/main" id="{B19F4C80-43F2-1F51-0AD4-5BF9EFB0FFCA}"/>
              </a:ext>
            </a:extLst>
          </p:cNvPr>
          <p:cNvPicPr/>
          <p:nvPr/>
        </p:nvPicPr>
        <p:blipFill>
          <a:blip r:embed="rId3" cstate="print">
            <a:extLst>
              <a:ext uri="{28A0092B-C50C-407E-A947-70E740481C1C}">
                <a14:useLocalDpi xmlns:a14="http://schemas.microsoft.com/office/drawing/2010/main" val="0"/>
              </a:ext>
            </a:extLst>
          </a:blip>
          <a:stretch>
            <a:fillRect/>
          </a:stretch>
        </p:blipFill>
        <p:spPr>
          <a:xfrm rot="10800000">
            <a:off x="0" y="0"/>
            <a:ext cx="12192000" cy="1266825"/>
          </a:xfrm>
          <a:prstGeom prst="rect">
            <a:avLst/>
          </a:prstGeom>
        </p:spPr>
      </p:pic>
      <p:pic>
        <p:nvPicPr>
          <p:cNvPr id="5" name="object 16">
            <a:extLst>
              <a:ext uri="{FF2B5EF4-FFF2-40B4-BE49-F238E27FC236}">
                <a16:creationId xmlns:a16="http://schemas.microsoft.com/office/drawing/2014/main" id="{AE1C3114-9D68-AE56-2509-6F5AAE4C289C}"/>
              </a:ext>
            </a:extLst>
          </p:cNvPr>
          <p:cNvPicPr/>
          <p:nvPr/>
        </p:nvPicPr>
        <p:blipFill>
          <a:blip r:embed="rId4" cstate="email">
            <a:extLst>
              <a:ext uri="{28A0092B-C50C-407E-A947-70E740481C1C}">
                <a14:useLocalDpi xmlns:a14="http://schemas.microsoft.com/office/drawing/2010/main" val="0"/>
              </a:ext>
            </a:extLst>
          </a:blip>
          <a:stretch>
            <a:fillRect/>
          </a:stretch>
        </p:blipFill>
        <p:spPr>
          <a:xfrm rot="5400000">
            <a:off x="5828967" y="-3220306"/>
            <a:ext cx="53162" cy="9985121"/>
          </a:xfrm>
          <a:prstGeom prst="rect">
            <a:avLst/>
          </a:prstGeom>
        </p:spPr>
      </p:pic>
      <p:sp>
        <p:nvSpPr>
          <p:cNvPr id="7" name="TextBox 6">
            <a:extLst>
              <a:ext uri="{FF2B5EF4-FFF2-40B4-BE49-F238E27FC236}">
                <a16:creationId xmlns:a16="http://schemas.microsoft.com/office/drawing/2014/main" id="{EEF396FA-624F-32D1-2D77-22B939FF93E4}"/>
              </a:ext>
            </a:extLst>
          </p:cNvPr>
          <p:cNvSpPr txBox="1"/>
          <p:nvPr/>
        </p:nvSpPr>
        <p:spPr>
          <a:xfrm>
            <a:off x="862987" y="4330720"/>
            <a:ext cx="10400758" cy="1400383"/>
          </a:xfrm>
          <a:prstGeom prst="rect">
            <a:avLst/>
          </a:prstGeom>
          <a:noFill/>
          <a:ln w="28575">
            <a:solidFill>
              <a:srgbClr val="669900"/>
            </a:solidFill>
          </a:ln>
        </p:spPr>
        <p:txBody>
          <a:bodyPr wrap="square">
            <a:spAutoFit/>
          </a:bodyPr>
          <a:lstStyle/>
          <a:p>
            <a:pPr marL="0" lvl="0" indent="0">
              <a:spcAft>
                <a:spcPts val="600"/>
              </a:spcAft>
              <a:buNone/>
            </a:pPr>
            <a:r>
              <a:rPr lang="en-CA" sz="2000" dirty="0"/>
              <a:t>The GPA does not prevent Parties from implementing green procurement policies, as long as it is not done in a discriminatory fashion or as a disguised restriction on international trade.</a:t>
            </a:r>
          </a:p>
          <a:p>
            <a:pPr marL="0" lvl="0" indent="0">
              <a:spcAft>
                <a:spcPts val="600"/>
              </a:spcAft>
              <a:buNone/>
            </a:pPr>
            <a:r>
              <a:rPr lang="en-CA" sz="2000" dirty="0"/>
              <a:t>The GPA contains provisions that enable Parties to include environmental considerations in procurement processes.  </a:t>
            </a:r>
          </a:p>
        </p:txBody>
      </p:sp>
      <p:sp>
        <p:nvSpPr>
          <p:cNvPr id="6" name="Oval 5">
            <a:extLst>
              <a:ext uri="{FF2B5EF4-FFF2-40B4-BE49-F238E27FC236}">
                <a16:creationId xmlns:a16="http://schemas.microsoft.com/office/drawing/2014/main" id="{3BF1F3DD-1B15-F211-0992-12B25EFBF959}"/>
              </a:ext>
            </a:extLst>
          </p:cNvPr>
          <p:cNvSpPr/>
          <p:nvPr/>
        </p:nvSpPr>
        <p:spPr>
          <a:xfrm>
            <a:off x="-624954" y="138254"/>
            <a:ext cx="464024" cy="45374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6450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a:picLocks noGrp="1" noRo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rot="10800000">
            <a:off x="-1" y="-51748"/>
            <a:ext cx="12192000" cy="1266825"/>
          </a:xfrm>
          <a:prstGeom prst="rect">
            <a:avLst/>
          </a:prstGeom>
        </p:spPr>
      </p:pic>
      <p:pic>
        <p:nvPicPr>
          <p:cNvPr id="17" name="object 16">
            <a:extLst>
              <a:ext uri="{FF2B5EF4-FFF2-40B4-BE49-F238E27FC236}">
                <a16:creationId xmlns:a16="http://schemas.microsoft.com/office/drawing/2014/main" id="{DA375AB6-C29D-44FD-9E0F-04149CBF8970}"/>
              </a:ext>
            </a:extLst>
          </p:cNvPr>
          <p:cNvPicPr/>
          <p:nvPr/>
        </p:nvPicPr>
        <p:blipFill>
          <a:blip r:embed="rId4" cstate="email">
            <a:extLst>
              <a:ext uri="{28A0092B-C50C-407E-A947-70E740481C1C}">
                <a14:useLocalDpi xmlns:a14="http://schemas.microsoft.com/office/drawing/2010/main" val="0"/>
              </a:ext>
            </a:extLst>
          </a:blip>
          <a:stretch>
            <a:fillRect/>
          </a:stretch>
        </p:blipFill>
        <p:spPr>
          <a:xfrm rot="5400000" flipH="1">
            <a:off x="6422785" y="-3659653"/>
            <a:ext cx="46289" cy="11056740"/>
          </a:xfrm>
          <a:prstGeom prst="rect">
            <a:avLst/>
          </a:prstGeom>
        </p:spPr>
      </p:pic>
      <p:sp>
        <p:nvSpPr>
          <p:cNvPr id="23" name="TextBox 22">
            <a:extLst>
              <a:ext uri="{FF2B5EF4-FFF2-40B4-BE49-F238E27FC236}">
                <a16:creationId xmlns:a16="http://schemas.microsoft.com/office/drawing/2014/main" id="{88E6BBB5-5B45-45F1-934F-6D12AC00FDEB}"/>
              </a:ext>
            </a:extLst>
          </p:cNvPr>
          <p:cNvSpPr txBox="1"/>
          <p:nvPr/>
        </p:nvSpPr>
        <p:spPr>
          <a:xfrm>
            <a:off x="798927" y="2599805"/>
            <a:ext cx="10122254" cy="892552"/>
          </a:xfrm>
          <a:prstGeom prst="rect">
            <a:avLst/>
          </a:prstGeom>
          <a:noFill/>
        </p:spPr>
        <p:txBody>
          <a:bodyPr wrap="square">
            <a:spAutoFit/>
          </a:bodyPr>
          <a:lstStyle/>
          <a:p>
            <a:pPr marL="742950" marR="0" lvl="1" indent="-285750" algn="l" defTabSz="914400" rtl="0" eaLnBrk="1" fontAlgn="auto" latinLnBrk="0" hangingPunct="1">
              <a:lnSpc>
                <a:spcPct val="100000"/>
              </a:lnSpc>
              <a:spcBef>
                <a:spcPts val="0"/>
              </a:spcBef>
              <a:spcAft>
                <a:spcPts val="1200"/>
              </a:spcAft>
              <a:buClr>
                <a:srgbClr val="88BC21"/>
              </a:buClr>
              <a:buSzTx/>
              <a:buFontTx/>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88BC21"/>
              </a:buClr>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89D270-BB6F-ADDD-4B24-DEB2465A1246}"/>
              </a:ext>
            </a:extLst>
          </p:cNvPr>
          <p:cNvSpPr txBox="1"/>
          <p:nvPr/>
        </p:nvSpPr>
        <p:spPr>
          <a:xfrm>
            <a:off x="798927" y="1242514"/>
            <a:ext cx="1105674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Abadi" panose="020B0604020104020204" pitchFamily="34" charset="0"/>
                <a:ea typeface="+mn-ea"/>
                <a:cs typeface="+mn-cs"/>
              </a:rPr>
              <a:t>Addressing actual &amp; perceived challenges</a:t>
            </a:r>
          </a:p>
        </p:txBody>
      </p:sp>
      <p:grpSp>
        <p:nvGrpSpPr>
          <p:cNvPr id="9" name="Group 8">
            <a:extLst>
              <a:ext uri="{FF2B5EF4-FFF2-40B4-BE49-F238E27FC236}">
                <a16:creationId xmlns:a16="http://schemas.microsoft.com/office/drawing/2014/main" id="{95199933-28C6-1A13-B3B7-0D883D6A935C}"/>
              </a:ext>
            </a:extLst>
          </p:cNvPr>
          <p:cNvGrpSpPr/>
          <p:nvPr/>
        </p:nvGrpSpPr>
        <p:grpSpPr>
          <a:xfrm rot="5400000">
            <a:off x="-107418" y="4601344"/>
            <a:ext cx="2456222" cy="2241397"/>
            <a:chOff x="7016352" y="4888062"/>
            <a:chExt cx="2235371" cy="1985003"/>
          </a:xfrm>
        </p:grpSpPr>
        <p:sp>
          <p:nvSpPr>
            <p:cNvPr id="10" name="Diagonale streep 5">
              <a:extLst>
                <a:ext uri="{FF2B5EF4-FFF2-40B4-BE49-F238E27FC236}">
                  <a16:creationId xmlns:a16="http://schemas.microsoft.com/office/drawing/2014/main" id="{8A3EBB3D-258B-6F69-75EA-FCBBDD7F1E98}"/>
                </a:ext>
              </a:extLst>
            </p:cNvPr>
            <p:cNvSpPr/>
            <p:nvPr/>
          </p:nvSpPr>
          <p:spPr>
            <a:xfrm rot="5400000" flipH="1">
              <a:off x="7087674" y="4816740"/>
              <a:ext cx="1985003" cy="2127647"/>
            </a:xfrm>
            <a:prstGeom prst="diagStripe">
              <a:avLst/>
            </a:prstGeom>
            <a:solidFill>
              <a:srgbClr val="669900"/>
            </a:solidFill>
            <a:ln w="25400" cap="flat" cmpd="sng" algn="ctr">
              <a:solidFill>
                <a:srgbClr val="6699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Verdana"/>
                <a:ea typeface="+mn-ea"/>
                <a:cs typeface="+mn-cs"/>
              </a:endParaRPr>
            </a:p>
          </p:txBody>
        </p:sp>
        <p:sp>
          <p:nvSpPr>
            <p:cNvPr id="11" name="Rechthoek 16">
              <a:extLst>
                <a:ext uri="{FF2B5EF4-FFF2-40B4-BE49-F238E27FC236}">
                  <a16:creationId xmlns:a16="http://schemas.microsoft.com/office/drawing/2014/main" id="{E8E16B93-99DC-A8BE-2B59-FA62D8B6777D}"/>
                </a:ext>
              </a:extLst>
            </p:cNvPr>
            <p:cNvSpPr>
              <a:spLocks noChangeArrowheads="1"/>
            </p:cNvSpPr>
            <p:nvPr/>
          </p:nvSpPr>
          <p:spPr bwMode="auto">
            <a:xfrm rot="18944459">
              <a:off x="7386596" y="5692305"/>
              <a:ext cx="1865127" cy="844966"/>
            </a:xfrm>
            <a:prstGeom prst="rect">
              <a:avLst/>
            </a:prstGeom>
            <a:noFill/>
            <a:ln w="9525">
              <a:noFill/>
              <a:miter lim="800000"/>
              <a:headEnd/>
              <a:tailEnd/>
            </a:ln>
          </p:spPr>
          <p:txBody>
            <a:bodyPr wrap="square">
              <a:spAutoFit/>
            </a:bodyPr>
            <a:lstStyle/>
            <a:p>
              <a:pPr marL="0" marR="0" lvl="0" indent="0" algn="ctr" defTabSz="914103" rtl="0" eaLnBrk="1" fontAlgn="auto" latinLnBrk="0" hangingPunct="1">
                <a:lnSpc>
                  <a:spcPct val="100000"/>
                </a:lnSpc>
                <a:spcBef>
                  <a:spcPts val="0"/>
                </a:spcBef>
                <a:spcAft>
                  <a:spcPts val="0"/>
                </a:spcAft>
                <a:buClr>
                  <a:srgbClr val="000000"/>
                </a:buClr>
                <a:buSzPct val="100000"/>
                <a:buFontTx/>
                <a:buNone/>
                <a:tabLst/>
                <a:defRPr/>
              </a:pPr>
              <a:r>
                <a:rPr kumimoji="0" lang="nl-NL" sz="2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Breakout Groups</a:t>
              </a:r>
            </a:p>
          </p:txBody>
        </p:sp>
      </p:grpSp>
      <p:pic>
        <p:nvPicPr>
          <p:cNvPr id="6" name="Picture 5">
            <a:extLst>
              <a:ext uri="{FF2B5EF4-FFF2-40B4-BE49-F238E27FC236}">
                <a16:creationId xmlns:a16="http://schemas.microsoft.com/office/drawing/2014/main" id="{4AFECA93-FCB4-1349-599D-2AAEA8555A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0712" y="2170272"/>
            <a:ext cx="7051287" cy="4687728"/>
          </a:xfrm>
          <a:prstGeom prst="rect">
            <a:avLst/>
          </a:prstGeom>
        </p:spPr>
      </p:pic>
      <p:sp>
        <p:nvSpPr>
          <p:cNvPr id="7" name="TextBox 6">
            <a:extLst>
              <a:ext uri="{FF2B5EF4-FFF2-40B4-BE49-F238E27FC236}">
                <a16:creationId xmlns:a16="http://schemas.microsoft.com/office/drawing/2014/main" id="{C110C3A5-6234-A275-DA57-2D1E14310BFC}"/>
              </a:ext>
            </a:extLst>
          </p:cNvPr>
          <p:cNvSpPr txBox="1"/>
          <p:nvPr/>
        </p:nvSpPr>
        <p:spPr>
          <a:xfrm>
            <a:off x="798927" y="2452906"/>
            <a:ext cx="4341785" cy="27853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
                <a:prstClr val="black"/>
              </a:buClr>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 your group, consider:</a:t>
            </a:r>
          </a:p>
          <a:p>
            <a:pPr marL="342900" marR="0" lvl="0" indent="-342900" algn="l" defTabSz="914400" rtl="0" eaLnBrk="1" fontAlgn="auto" latinLnBrk="0" hangingPunct="1">
              <a:lnSpc>
                <a:spcPct val="100000"/>
              </a:lnSpc>
              <a:spcBef>
                <a:spcPts val="0"/>
              </a:spcBef>
              <a:spcAft>
                <a:spcPts val="600"/>
              </a:spcAft>
              <a:buClr>
                <a:prstClr val="black"/>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What are the challenges you face/ feel others face in reducing plastics waste from procurement?</a:t>
            </a:r>
          </a:p>
          <a:p>
            <a:pPr marL="342900" marR="0" lvl="0" indent="-342900" algn="l" defTabSz="914400" rtl="0" eaLnBrk="1" fontAlgn="auto" latinLnBrk="0" hangingPunct="1">
              <a:lnSpc>
                <a:spcPct val="100000"/>
              </a:lnSpc>
              <a:spcBef>
                <a:spcPts val="0"/>
              </a:spcBef>
              <a:spcAft>
                <a:spcPts val="600"/>
              </a:spcAft>
              <a:buClr>
                <a:prstClr val="black"/>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What solutions exist/ have been used/ could be developed – share lessons? </a:t>
            </a:r>
          </a:p>
          <a:p>
            <a:pPr marL="342900" marR="0" lvl="0" indent="-342900" algn="l" defTabSz="914400" rtl="0" eaLnBrk="1" fontAlgn="auto" latinLnBrk="0" hangingPunct="1">
              <a:lnSpc>
                <a:spcPct val="100000"/>
              </a:lnSpc>
              <a:spcBef>
                <a:spcPts val="0"/>
              </a:spcBef>
              <a:spcAft>
                <a:spcPts val="600"/>
              </a:spcAft>
              <a:buClr>
                <a:prstClr val="black"/>
              </a:buClr>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FB61D33A-96DE-3BEB-6E7E-0DC3B44FC647}"/>
              </a:ext>
            </a:extLst>
          </p:cNvPr>
          <p:cNvSpPr/>
          <p:nvPr/>
        </p:nvSpPr>
        <p:spPr>
          <a:xfrm>
            <a:off x="-624954" y="138254"/>
            <a:ext cx="464024" cy="45374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193AACD-8B70-95A7-496D-1D397F7CB48F}"/>
              </a:ext>
            </a:extLst>
          </p:cNvPr>
          <p:cNvSpPr txBox="1"/>
          <p:nvPr/>
        </p:nvSpPr>
        <p:spPr>
          <a:xfrm>
            <a:off x="-1462002" y="1106908"/>
            <a:ext cx="1462002" cy="1477328"/>
          </a:xfrm>
          <a:prstGeom prst="rect">
            <a:avLst/>
          </a:prstGeom>
          <a:solidFill>
            <a:schemeClr val="accent6">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Aim for 20  minutes including 5 minutes feedback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7189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a:picLocks noGrp="1" noRo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rot="10800000">
            <a:off x="-1" y="-51748"/>
            <a:ext cx="12192000" cy="1266825"/>
          </a:xfrm>
          <a:prstGeom prst="rect">
            <a:avLst/>
          </a:prstGeom>
        </p:spPr>
      </p:pic>
      <p:pic>
        <p:nvPicPr>
          <p:cNvPr id="17" name="object 16">
            <a:extLst>
              <a:ext uri="{FF2B5EF4-FFF2-40B4-BE49-F238E27FC236}">
                <a16:creationId xmlns:a16="http://schemas.microsoft.com/office/drawing/2014/main" id="{DA375AB6-C29D-44FD-9E0F-04149CBF8970}"/>
              </a:ext>
            </a:extLst>
          </p:cNvPr>
          <p:cNvPicPr/>
          <p:nvPr/>
        </p:nvPicPr>
        <p:blipFill>
          <a:blip r:embed="rId4" cstate="email">
            <a:extLst>
              <a:ext uri="{28A0092B-C50C-407E-A947-70E740481C1C}">
                <a14:useLocalDpi xmlns:a14="http://schemas.microsoft.com/office/drawing/2010/main" val="0"/>
              </a:ext>
            </a:extLst>
          </a:blip>
          <a:stretch>
            <a:fillRect/>
          </a:stretch>
        </p:blipFill>
        <p:spPr>
          <a:xfrm rot="5400000">
            <a:off x="4431692" y="-1731616"/>
            <a:ext cx="63060" cy="7091319"/>
          </a:xfrm>
          <a:prstGeom prst="rect">
            <a:avLst/>
          </a:prstGeom>
        </p:spPr>
      </p:pic>
      <p:sp>
        <p:nvSpPr>
          <p:cNvPr id="23" name="TextBox 22">
            <a:extLst>
              <a:ext uri="{FF2B5EF4-FFF2-40B4-BE49-F238E27FC236}">
                <a16:creationId xmlns:a16="http://schemas.microsoft.com/office/drawing/2014/main" id="{88E6BBB5-5B45-45F1-934F-6D12AC00FDEB}"/>
              </a:ext>
            </a:extLst>
          </p:cNvPr>
          <p:cNvSpPr txBox="1"/>
          <p:nvPr/>
        </p:nvSpPr>
        <p:spPr>
          <a:xfrm>
            <a:off x="798927" y="2599805"/>
            <a:ext cx="10122254" cy="892552"/>
          </a:xfrm>
          <a:prstGeom prst="rect">
            <a:avLst/>
          </a:prstGeom>
          <a:noFill/>
        </p:spPr>
        <p:txBody>
          <a:bodyPr wrap="square">
            <a:spAutoFit/>
          </a:bodyPr>
          <a:lstStyle/>
          <a:p>
            <a:pPr marL="742950" lvl="1" indent="-285750">
              <a:spcAft>
                <a:spcPts val="1200"/>
              </a:spcAft>
              <a:buClr>
                <a:srgbClr val="88BC21"/>
              </a:buClr>
              <a:buFontTx/>
              <a:buChar char="-"/>
            </a:pPr>
            <a:endParaRPr lang="en-US" sz="2400" dirty="0"/>
          </a:p>
          <a:p>
            <a:pPr marL="342900" indent="-342900">
              <a:buClr>
                <a:srgbClr val="88BC21"/>
              </a:buClr>
              <a:buFont typeface="Wingdings" panose="05000000000000000000" pitchFamily="2" charset="2"/>
              <a:buChar char="§"/>
            </a:pPr>
            <a:endParaRPr lang="en-US" dirty="0"/>
          </a:p>
        </p:txBody>
      </p:sp>
      <p:sp>
        <p:nvSpPr>
          <p:cNvPr id="3" name="TextBox 2">
            <a:extLst>
              <a:ext uri="{FF2B5EF4-FFF2-40B4-BE49-F238E27FC236}">
                <a16:creationId xmlns:a16="http://schemas.microsoft.com/office/drawing/2014/main" id="{C189D270-BB6F-ADDD-4B24-DEB2465A1246}"/>
              </a:ext>
            </a:extLst>
          </p:cNvPr>
          <p:cNvSpPr txBox="1"/>
          <p:nvPr/>
        </p:nvSpPr>
        <p:spPr>
          <a:xfrm>
            <a:off x="798927" y="1188400"/>
            <a:ext cx="7091320" cy="584775"/>
          </a:xfrm>
          <a:prstGeom prst="rect">
            <a:avLst/>
          </a:prstGeom>
          <a:noFill/>
        </p:spPr>
        <p:txBody>
          <a:bodyPr wrap="square">
            <a:spAutoFit/>
          </a:bodyPr>
          <a:lstStyle/>
          <a:p>
            <a:r>
              <a:rPr lang="en-US" sz="3200" dirty="0">
                <a:solidFill>
                  <a:schemeClr val="accent5">
                    <a:lumMod val="75000"/>
                  </a:schemeClr>
                </a:solidFill>
                <a:latin typeface="Abadi" panose="020B0604020104020204" pitchFamily="34" charset="0"/>
              </a:rPr>
              <a:t>Plastics and procurement – where is it?</a:t>
            </a:r>
          </a:p>
        </p:txBody>
      </p:sp>
      <p:sp>
        <p:nvSpPr>
          <p:cNvPr id="4" name="TextBox 3">
            <a:extLst>
              <a:ext uri="{FF2B5EF4-FFF2-40B4-BE49-F238E27FC236}">
                <a16:creationId xmlns:a16="http://schemas.microsoft.com/office/drawing/2014/main" id="{689CE7E7-9D97-B5E2-B59A-7A8C00D3BEF4}"/>
              </a:ext>
            </a:extLst>
          </p:cNvPr>
          <p:cNvSpPr txBox="1"/>
          <p:nvPr/>
        </p:nvSpPr>
        <p:spPr>
          <a:xfrm>
            <a:off x="798927" y="2790363"/>
            <a:ext cx="10447142" cy="1277273"/>
          </a:xfrm>
          <a:prstGeom prst="rect">
            <a:avLst/>
          </a:prstGeom>
          <a:noFill/>
        </p:spPr>
        <p:txBody>
          <a:bodyPr wrap="square">
            <a:spAutoFit/>
          </a:bodyPr>
          <a:lstStyle/>
          <a:p>
            <a:pPr marL="342900" indent="-342900">
              <a:spcAft>
                <a:spcPts val="600"/>
              </a:spcAft>
              <a:buClr>
                <a:srgbClr val="88BC21"/>
              </a:buClr>
              <a:buFont typeface="Wingdings" panose="05000000000000000000" pitchFamily="2" charset="2"/>
              <a:buChar char="§"/>
            </a:pPr>
            <a:r>
              <a:rPr lang="en-US" sz="2400" dirty="0"/>
              <a:t>Are you procuring plastics?</a:t>
            </a:r>
          </a:p>
          <a:p>
            <a:pPr marL="342900" indent="-342900">
              <a:spcAft>
                <a:spcPts val="600"/>
              </a:spcAft>
              <a:buClr>
                <a:srgbClr val="88BC21"/>
              </a:buClr>
              <a:buFont typeface="Wingdings" panose="05000000000000000000" pitchFamily="2" charset="2"/>
              <a:buChar char="§"/>
            </a:pPr>
            <a:r>
              <a:rPr lang="en-US" sz="2400" dirty="0"/>
              <a:t>Are you procuring products and packaging (or services which use products or packaging) which contain plastics?</a:t>
            </a:r>
          </a:p>
        </p:txBody>
      </p:sp>
      <p:pic>
        <p:nvPicPr>
          <p:cNvPr id="9" name="Picture 8" descr="Shape&#10;&#10;Description automatically generated with low confidence">
            <a:extLst>
              <a:ext uri="{FF2B5EF4-FFF2-40B4-BE49-F238E27FC236}">
                <a16:creationId xmlns:a16="http://schemas.microsoft.com/office/drawing/2014/main" id="{BAEC8B9B-3949-FE6D-32EB-8224C4D535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7703" y="5315627"/>
            <a:ext cx="1173952" cy="983582"/>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4ACAA753-D21F-CD84-7D9C-EB8316B57C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1199" y="5308233"/>
            <a:ext cx="1019290" cy="990976"/>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1F3D6ADA-10C8-A0F5-C167-A2F710AE37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6262" y="5183832"/>
            <a:ext cx="1015791" cy="1115377"/>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1E15B899-5C07-23EA-E322-FF201B7A07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60731" y="5102523"/>
            <a:ext cx="1015791" cy="1196686"/>
          </a:xfrm>
          <a:prstGeom prst="rect">
            <a:avLst/>
          </a:prstGeom>
        </p:spPr>
      </p:pic>
      <p:grpSp>
        <p:nvGrpSpPr>
          <p:cNvPr id="5" name="Group 4">
            <a:extLst>
              <a:ext uri="{FF2B5EF4-FFF2-40B4-BE49-F238E27FC236}">
                <a16:creationId xmlns:a16="http://schemas.microsoft.com/office/drawing/2014/main" id="{4A8E746F-C9F8-D437-3EBB-9AAC22A16885}"/>
              </a:ext>
            </a:extLst>
          </p:cNvPr>
          <p:cNvGrpSpPr/>
          <p:nvPr/>
        </p:nvGrpSpPr>
        <p:grpSpPr>
          <a:xfrm rot="5400000">
            <a:off x="-178202" y="5442710"/>
            <a:ext cx="1949898" cy="1593495"/>
            <a:chOff x="7550504" y="5279570"/>
            <a:chExt cx="1949898" cy="1593495"/>
          </a:xfrm>
        </p:grpSpPr>
        <p:sp>
          <p:nvSpPr>
            <p:cNvPr id="6" name="Diagonale streep 5">
              <a:extLst>
                <a:ext uri="{FF2B5EF4-FFF2-40B4-BE49-F238E27FC236}">
                  <a16:creationId xmlns:a16="http://schemas.microsoft.com/office/drawing/2014/main" id="{F18D03CB-AAAB-1666-FBBC-17DEE611AEBD}"/>
                </a:ext>
              </a:extLst>
            </p:cNvPr>
            <p:cNvSpPr/>
            <p:nvPr/>
          </p:nvSpPr>
          <p:spPr>
            <a:xfrm rot="5400000" flipH="1">
              <a:off x="7550504" y="5279570"/>
              <a:ext cx="1593495" cy="1593495"/>
            </a:xfrm>
            <a:prstGeom prst="diagStripe">
              <a:avLst/>
            </a:prstGeom>
            <a:solidFill>
              <a:srgbClr val="669900"/>
            </a:solidFill>
            <a:ln w="25400" cap="flat" cmpd="sng" algn="ctr">
              <a:solidFill>
                <a:srgbClr val="669900"/>
              </a:solidFill>
              <a:prstDash val="solid"/>
            </a:ln>
            <a:effectLst/>
          </p:spPr>
          <p:txBody>
            <a:bodyPr rtlCol="0" anchor="ctr"/>
            <a:lstStyle/>
            <a:p>
              <a:pPr algn="ctr" defTabSz="914400" eaLnBrk="1" fontAlgn="auto" hangingPunct="1">
                <a:spcBef>
                  <a:spcPts val="0"/>
                </a:spcBef>
                <a:spcAft>
                  <a:spcPts val="0"/>
                </a:spcAft>
                <a:defRPr/>
              </a:pPr>
              <a:endParaRPr lang="en-GB" kern="0">
                <a:solidFill>
                  <a:prstClr val="black"/>
                </a:solidFill>
                <a:latin typeface="Verdana"/>
                <a:ea typeface="+mn-ea"/>
              </a:endParaRPr>
            </a:p>
          </p:txBody>
        </p:sp>
        <p:sp>
          <p:nvSpPr>
            <p:cNvPr id="7" name="Rechthoek 16">
              <a:extLst>
                <a:ext uri="{FF2B5EF4-FFF2-40B4-BE49-F238E27FC236}">
                  <a16:creationId xmlns:a16="http://schemas.microsoft.com/office/drawing/2014/main" id="{778868DB-A622-8B53-0E23-657FCBC8C47E}"/>
                </a:ext>
              </a:extLst>
            </p:cNvPr>
            <p:cNvSpPr>
              <a:spLocks noChangeArrowheads="1"/>
            </p:cNvSpPr>
            <p:nvPr/>
          </p:nvSpPr>
          <p:spPr bwMode="auto">
            <a:xfrm rot="18944459">
              <a:off x="7635275" y="5912326"/>
              <a:ext cx="1865127" cy="523220"/>
            </a:xfrm>
            <a:prstGeom prst="rect">
              <a:avLst/>
            </a:prstGeom>
            <a:noFill/>
            <a:ln w="9525">
              <a:noFill/>
              <a:miter lim="800000"/>
              <a:headEnd/>
              <a:tailEnd/>
            </a:ln>
          </p:spPr>
          <p:txBody>
            <a:bodyPr wrap="square">
              <a:spAutoFit/>
            </a:bodyPr>
            <a:lstStyle/>
            <a:p>
              <a:pPr defTabSz="914103">
                <a:buClr>
                  <a:srgbClr val="000000"/>
                </a:buClr>
                <a:buSzPct val="100000"/>
                <a:defRPr/>
              </a:pPr>
              <a:r>
                <a:rPr lang="nl-NL" sz="2800" b="1" dirty="0">
                  <a:solidFill>
                    <a:prstClr val="white"/>
                  </a:solidFill>
                  <a:latin typeface="Calibri"/>
                  <a:cs typeface="Arial" panose="020B0604020202020204" pitchFamily="34" charset="0"/>
                </a:rPr>
                <a:t>Discussion</a:t>
              </a:r>
            </a:p>
          </p:txBody>
        </p:sp>
      </p:grpSp>
      <p:sp>
        <p:nvSpPr>
          <p:cNvPr id="8" name="Oval 7">
            <a:extLst>
              <a:ext uri="{FF2B5EF4-FFF2-40B4-BE49-F238E27FC236}">
                <a16:creationId xmlns:a16="http://schemas.microsoft.com/office/drawing/2014/main" id="{8418895C-F8D6-A9E9-EE92-B6C50A5DA1D7}"/>
              </a:ext>
            </a:extLst>
          </p:cNvPr>
          <p:cNvSpPr/>
          <p:nvPr/>
        </p:nvSpPr>
        <p:spPr>
          <a:xfrm>
            <a:off x="-624954" y="138254"/>
            <a:ext cx="464024" cy="45374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355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a:picLocks noGrp="1" noRo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rot="10800000">
            <a:off x="-1" y="-51748"/>
            <a:ext cx="12192000" cy="1266825"/>
          </a:xfrm>
          <a:prstGeom prst="rect">
            <a:avLst/>
          </a:prstGeom>
        </p:spPr>
      </p:pic>
      <p:grpSp>
        <p:nvGrpSpPr>
          <p:cNvPr id="3" name="Group 2">
            <a:extLst>
              <a:ext uri="{FF2B5EF4-FFF2-40B4-BE49-F238E27FC236}">
                <a16:creationId xmlns:a16="http://schemas.microsoft.com/office/drawing/2014/main" id="{65C5FDC4-BE66-49F4-B4FE-846000BCA338}"/>
              </a:ext>
            </a:extLst>
          </p:cNvPr>
          <p:cNvGrpSpPr/>
          <p:nvPr/>
        </p:nvGrpSpPr>
        <p:grpSpPr>
          <a:xfrm>
            <a:off x="877661" y="1006283"/>
            <a:ext cx="9890743" cy="630498"/>
            <a:chOff x="877661" y="1138261"/>
            <a:chExt cx="9890743" cy="630498"/>
          </a:xfrm>
        </p:grpSpPr>
        <p:pic>
          <p:nvPicPr>
            <p:cNvPr id="17" name="object 16">
              <a:extLst>
                <a:ext uri="{FF2B5EF4-FFF2-40B4-BE49-F238E27FC236}">
                  <a16:creationId xmlns:a16="http://schemas.microsoft.com/office/drawing/2014/main" id="{DA375AB6-C29D-44FD-9E0F-04149CBF8970}"/>
                </a:ext>
              </a:extLst>
            </p:cNvPr>
            <p:cNvPicPr/>
            <p:nvPr/>
          </p:nvPicPr>
          <p:blipFill>
            <a:blip r:embed="rId4" cstate="email">
              <a:extLst>
                <a:ext uri="{28A0092B-C50C-407E-A947-70E740481C1C}">
                  <a14:useLocalDpi xmlns:a14="http://schemas.microsoft.com/office/drawing/2010/main" val="0"/>
                </a:ext>
              </a:extLst>
            </a:blip>
            <a:stretch>
              <a:fillRect/>
            </a:stretch>
          </p:blipFill>
          <p:spPr>
            <a:xfrm rot="5400000">
              <a:off x="5823971" y="-3175672"/>
              <a:ext cx="45719" cy="9843144"/>
            </a:xfrm>
            <a:prstGeom prst="rect">
              <a:avLst/>
            </a:prstGeom>
          </p:spPr>
        </p:pic>
        <p:sp>
          <p:nvSpPr>
            <p:cNvPr id="19" name="TextBox 18">
              <a:extLst>
                <a:ext uri="{FF2B5EF4-FFF2-40B4-BE49-F238E27FC236}">
                  <a16:creationId xmlns:a16="http://schemas.microsoft.com/office/drawing/2014/main" id="{0DAACDB9-944E-4379-A1BC-E3F293552FE2}"/>
                </a:ext>
              </a:extLst>
            </p:cNvPr>
            <p:cNvSpPr txBox="1"/>
            <p:nvPr/>
          </p:nvSpPr>
          <p:spPr>
            <a:xfrm>
              <a:off x="877661" y="1138261"/>
              <a:ext cx="9890743" cy="584775"/>
            </a:xfrm>
            <a:prstGeom prst="rect">
              <a:avLst/>
            </a:prstGeom>
            <a:noFill/>
          </p:spPr>
          <p:txBody>
            <a:bodyPr wrap="square">
              <a:spAutoFit/>
            </a:bodyPr>
            <a:lstStyle/>
            <a:p>
              <a:r>
                <a:rPr lang="en-US" sz="3200" dirty="0">
                  <a:solidFill>
                    <a:schemeClr val="accent5">
                      <a:lumMod val="75000"/>
                    </a:schemeClr>
                  </a:solidFill>
                  <a:latin typeface="Abadi" panose="020B0604020104020204" pitchFamily="34" charset="0"/>
                </a:rPr>
                <a:t>Agenda: 1. Circular economy, procurement and plastics</a:t>
              </a:r>
            </a:p>
          </p:txBody>
        </p:sp>
      </p:grpSp>
      <p:grpSp>
        <p:nvGrpSpPr>
          <p:cNvPr id="9" name="Group 8">
            <a:extLst>
              <a:ext uri="{FF2B5EF4-FFF2-40B4-BE49-F238E27FC236}">
                <a16:creationId xmlns:a16="http://schemas.microsoft.com/office/drawing/2014/main" id="{1CFD8CE9-C14E-423C-99A8-0D299FC65B75}"/>
              </a:ext>
            </a:extLst>
          </p:cNvPr>
          <p:cNvGrpSpPr>
            <a:grpSpLocks noGrp="1" noUngrp="1" noRot="1" noMove="1" noResize="1"/>
          </p:cNvGrpSpPr>
          <p:nvPr/>
        </p:nvGrpSpPr>
        <p:grpSpPr>
          <a:xfrm>
            <a:off x="8739196" y="6185342"/>
            <a:ext cx="3138767" cy="498792"/>
            <a:chOff x="8258905" y="6074505"/>
            <a:chExt cx="3520355" cy="498792"/>
          </a:xfrm>
        </p:grpSpPr>
        <p:pic>
          <p:nvPicPr>
            <p:cNvPr id="10" name="Grafika 17">
              <a:extLst>
                <a:ext uri="{FF2B5EF4-FFF2-40B4-BE49-F238E27FC236}">
                  <a16:creationId xmlns:a16="http://schemas.microsoft.com/office/drawing/2014/main" id="{3F30DF77-ACA1-463E-939A-4822D8897C03}"/>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10583" y="6107827"/>
              <a:ext cx="1968677" cy="432149"/>
            </a:xfrm>
            <a:prstGeom prst="rect">
              <a:avLst/>
            </a:prstGeom>
          </p:spPr>
        </p:pic>
        <p:pic>
          <p:nvPicPr>
            <p:cNvPr id="11" name="Grafika 20">
              <a:extLst>
                <a:ext uri="{FF2B5EF4-FFF2-40B4-BE49-F238E27FC236}">
                  <a16:creationId xmlns:a16="http://schemas.microsoft.com/office/drawing/2014/main" id="{F359C34E-8BDF-4B13-B122-C0B90C078434}"/>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58905" y="6074505"/>
              <a:ext cx="1420803" cy="498792"/>
            </a:xfrm>
            <a:prstGeom prst="rect">
              <a:avLst/>
            </a:prstGeom>
          </p:spPr>
        </p:pic>
      </p:grpSp>
      <p:grpSp>
        <p:nvGrpSpPr>
          <p:cNvPr id="6" name="Group 5">
            <a:extLst>
              <a:ext uri="{FF2B5EF4-FFF2-40B4-BE49-F238E27FC236}">
                <a16:creationId xmlns:a16="http://schemas.microsoft.com/office/drawing/2014/main" id="{696CE82A-03C8-6951-A5D8-C43E37B5C60C}"/>
              </a:ext>
            </a:extLst>
          </p:cNvPr>
          <p:cNvGrpSpPr/>
          <p:nvPr/>
        </p:nvGrpSpPr>
        <p:grpSpPr>
          <a:xfrm>
            <a:off x="1297122" y="2220916"/>
            <a:ext cx="564843" cy="564843"/>
            <a:chOff x="-693554" y="1821597"/>
            <a:chExt cx="564843" cy="564843"/>
          </a:xfrm>
        </p:grpSpPr>
        <p:sp>
          <p:nvSpPr>
            <p:cNvPr id="27" name="Flowchart: Connector 26">
              <a:extLst>
                <a:ext uri="{FF2B5EF4-FFF2-40B4-BE49-F238E27FC236}">
                  <a16:creationId xmlns:a16="http://schemas.microsoft.com/office/drawing/2014/main" id="{94B0CE43-EBEA-4DDC-BBCF-3F284DB10644}"/>
                </a:ext>
              </a:extLst>
            </p:cNvPr>
            <p:cNvSpPr/>
            <p:nvPr/>
          </p:nvSpPr>
          <p:spPr>
            <a:xfrm>
              <a:off x="-693553" y="1854623"/>
              <a:ext cx="564842" cy="498792"/>
            </a:xfrm>
            <a:prstGeom prst="flowChartConnector">
              <a:avLst/>
            </a:prstGeom>
            <a:solidFill>
              <a:schemeClr val="accent6">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7" name="Graphic 6" descr="Circular flowchart with solid fill">
              <a:extLst>
                <a:ext uri="{FF2B5EF4-FFF2-40B4-BE49-F238E27FC236}">
                  <a16:creationId xmlns:a16="http://schemas.microsoft.com/office/drawing/2014/main" id="{8070DA0C-B79A-06CC-8224-F31435A15C96}"/>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3554" y="1821597"/>
              <a:ext cx="564843" cy="564843"/>
            </a:xfrm>
            <a:prstGeom prst="rect">
              <a:avLst/>
            </a:prstGeom>
          </p:spPr>
        </p:pic>
      </p:grpSp>
      <p:grpSp>
        <p:nvGrpSpPr>
          <p:cNvPr id="20" name="Group 19">
            <a:extLst>
              <a:ext uri="{FF2B5EF4-FFF2-40B4-BE49-F238E27FC236}">
                <a16:creationId xmlns:a16="http://schemas.microsoft.com/office/drawing/2014/main" id="{45D04D4D-68DB-7D51-2F16-91D37CF02C18}"/>
              </a:ext>
            </a:extLst>
          </p:cNvPr>
          <p:cNvGrpSpPr/>
          <p:nvPr/>
        </p:nvGrpSpPr>
        <p:grpSpPr>
          <a:xfrm>
            <a:off x="1308273" y="3671406"/>
            <a:ext cx="564842" cy="498792"/>
            <a:chOff x="899007" y="4134057"/>
            <a:chExt cx="564842" cy="498792"/>
          </a:xfrm>
        </p:grpSpPr>
        <p:sp>
          <p:nvSpPr>
            <p:cNvPr id="5" name="Flowchart: Connector 4">
              <a:extLst>
                <a:ext uri="{FF2B5EF4-FFF2-40B4-BE49-F238E27FC236}">
                  <a16:creationId xmlns:a16="http://schemas.microsoft.com/office/drawing/2014/main" id="{D55235CB-2459-986B-9C38-D473A59E421C}"/>
                </a:ext>
              </a:extLst>
            </p:cNvPr>
            <p:cNvSpPr/>
            <p:nvPr/>
          </p:nvSpPr>
          <p:spPr>
            <a:xfrm>
              <a:off x="899007" y="4134057"/>
              <a:ext cx="564842" cy="498792"/>
            </a:xfrm>
            <a:prstGeom prst="flowChartConnector">
              <a:avLst/>
            </a:prstGeom>
            <a:solidFill>
              <a:schemeClr val="accent6">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23" name="Graphic 22" descr="Construction Barricade with solid fill">
              <a:extLst>
                <a:ext uri="{FF2B5EF4-FFF2-40B4-BE49-F238E27FC236}">
                  <a16:creationId xmlns:a16="http://schemas.microsoft.com/office/drawing/2014/main" id="{56A0A71C-1BE2-200C-752C-8E22B7D2CA80}"/>
                </a:ext>
              </a:extLst>
            </p:cNvPr>
            <p:cNvPicPr>
              <a:picLocks noChangeAspect="1"/>
            </p:cNvPicPr>
            <p:nvPr/>
          </p:nvPicPr>
          <p:blipFill>
            <a:blip r:embed="rId11" cstate="email">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52828" y="4154853"/>
              <a:ext cx="457199" cy="457199"/>
            </a:xfrm>
            <a:prstGeom prst="rect">
              <a:avLst/>
            </a:prstGeom>
          </p:spPr>
        </p:pic>
      </p:grpSp>
      <p:grpSp>
        <p:nvGrpSpPr>
          <p:cNvPr id="21" name="Group 20">
            <a:extLst>
              <a:ext uri="{FF2B5EF4-FFF2-40B4-BE49-F238E27FC236}">
                <a16:creationId xmlns:a16="http://schemas.microsoft.com/office/drawing/2014/main" id="{266E2778-B0DA-97DB-66AC-8E70F8493E91}"/>
              </a:ext>
            </a:extLst>
          </p:cNvPr>
          <p:cNvGrpSpPr/>
          <p:nvPr/>
        </p:nvGrpSpPr>
        <p:grpSpPr>
          <a:xfrm>
            <a:off x="1312457" y="4380091"/>
            <a:ext cx="564842" cy="498792"/>
            <a:chOff x="903471" y="4801806"/>
            <a:chExt cx="564842" cy="498792"/>
          </a:xfrm>
        </p:grpSpPr>
        <p:sp>
          <p:nvSpPr>
            <p:cNvPr id="16" name="Flowchart: Connector 15">
              <a:extLst>
                <a:ext uri="{FF2B5EF4-FFF2-40B4-BE49-F238E27FC236}">
                  <a16:creationId xmlns:a16="http://schemas.microsoft.com/office/drawing/2014/main" id="{99975A81-B030-66BD-F21B-665B1F1E7266}"/>
                </a:ext>
              </a:extLst>
            </p:cNvPr>
            <p:cNvSpPr/>
            <p:nvPr/>
          </p:nvSpPr>
          <p:spPr>
            <a:xfrm>
              <a:off x="903471" y="4801806"/>
              <a:ext cx="564842" cy="498792"/>
            </a:xfrm>
            <a:prstGeom prst="flowChartConnector">
              <a:avLst/>
            </a:prstGeom>
            <a:solidFill>
              <a:schemeClr val="accent6">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31" name="Graphic 30" descr="List with solid fill">
              <a:extLst>
                <a:ext uri="{FF2B5EF4-FFF2-40B4-BE49-F238E27FC236}">
                  <a16:creationId xmlns:a16="http://schemas.microsoft.com/office/drawing/2014/main" id="{BF4FD3B8-CD5E-4AE8-592B-7BAD45B36B5F}"/>
                </a:ext>
              </a:extLst>
            </p:cNvPr>
            <p:cNvPicPr>
              <a:picLocks noChangeAspect="1"/>
            </p:cNvPicPr>
            <p:nvPr/>
          </p:nvPicPr>
          <p:blipFill>
            <a:blip r:embed="rId13" cstate="email">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84425" y="4840065"/>
              <a:ext cx="425602" cy="425602"/>
            </a:xfrm>
            <a:prstGeom prst="rect">
              <a:avLst/>
            </a:prstGeom>
          </p:spPr>
        </p:pic>
      </p:grpSp>
      <p:grpSp>
        <p:nvGrpSpPr>
          <p:cNvPr id="12" name="Group 11">
            <a:extLst>
              <a:ext uri="{FF2B5EF4-FFF2-40B4-BE49-F238E27FC236}">
                <a16:creationId xmlns:a16="http://schemas.microsoft.com/office/drawing/2014/main" id="{91B6DE86-DB19-B836-B6A3-96C2ED951F8B}"/>
              </a:ext>
            </a:extLst>
          </p:cNvPr>
          <p:cNvGrpSpPr/>
          <p:nvPr/>
        </p:nvGrpSpPr>
        <p:grpSpPr>
          <a:xfrm>
            <a:off x="1297123" y="2972596"/>
            <a:ext cx="564842" cy="488823"/>
            <a:chOff x="899312" y="2806275"/>
            <a:chExt cx="564842" cy="488823"/>
          </a:xfrm>
        </p:grpSpPr>
        <p:sp>
          <p:nvSpPr>
            <p:cNvPr id="28" name="Flowchart: Connector 27">
              <a:extLst>
                <a:ext uri="{FF2B5EF4-FFF2-40B4-BE49-F238E27FC236}">
                  <a16:creationId xmlns:a16="http://schemas.microsoft.com/office/drawing/2014/main" id="{BD24B1C8-B980-4C88-90EE-072780454547}"/>
                </a:ext>
              </a:extLst>
            </p:cNvPr>
            <p:cNvSpPr/>
            <p:nvPr/>
          </p:nvSpPr>
          <p:spPr>
            <a:xfrm>
              <a:off x="899312" y="2806275"/>
              <a:ext cx="564842" cy="488823"/>
            </a:xfrm>
            <a:prstGeom prst="flowChartConnector">
              <a:avLst/>
            </a:prstGeom>
            <a:solidFill>
              <a:schemeClr val="accent6">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34" name="Graphic 33" descr="Shopping cart with solid fill">
              <a:extLst>
                <a:ext uri="{FF2B5EF4-FFF2-40B4-BE49-F238E27FC236}">
                  <a16:creationId xmlns:a16="http://schemas.microsoft.com/office/drawing/2014/main" id="{8F533DCE-20E6-B5BF-3190-D591EA407ADE}"/>
                </a:ext>
              </a:extLst>
            </p:cNvPr>
            <p:cNvPicPr>
              <a:picLocks noChangeAspect="1"/>
            </p:cNvPicPr>
            <p:nvPr/>
          </p:nvPicPr>
          <p:blipFill>
            <a:blip r:embed="rId15" cstate="email">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84425" y="2848038"/>
              <a:ext cx="425602" cy="425602"/>
            </a:xfrm>
            <a:prstGeom prst="rect">
              <a:avLst/>
            </a:prstGeom>
          </p:spPr>
        </p:pic>
      </p:grpSp>
      <p:cxnSp>
        <p:nvCxnSpPr>
          <p:cNvPr id="13" name="Straight Arrow Connector 12">
            <a:extLst>
              <a:ext uri="{FF2B5EF4-FFF2-40B4-BE49-F238E27FC236}">
                <a16:creationId xmlns:a16="http://schemas.microsoft.com/office/drawing/2014/main" id="{298449FB-82C3-5C68-B744-8F8A3E265150}"/>
              </a:ext>
            </a:extLst>
          </p:cNvPr>
          <p:cNvCxnSpPr>
            <a:cxnSpLocks/>
            <a:stCxn id="7" idx="2"/>
            <a:endCxn id="28" idx="0"/>
          </p:cNvCxnSpPr>
          <p:nvPr/>
        </p:nvCxnSpPr>
        <p:spPr>
          <a:xfrm>
            <a:off x="1579544" y="2785759"/>
            <a:ext cx="0" cy="186837"/>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1F63002-58F8-8FB2-BDAB-D972C7724E21}"/>
              </a:ext>
            </a:extLst>
          </p:cNvPr>
          <p:cNvCxnSpPr>
            <a:cxnSpLocks/>
            <a:stCxn id="34" idx="2"/>
            <a:endCxn id="5" idx="0"/>
          </p:cNvCxnSpPr>
          <p:nvPr/>
        </p:nvCxnSpPr>
        <p:spPr>
          <a:xfrm flipH="1">
            <a:off x="1590694" y="3439961"/>
            <a:ext cx="4343" cy="231445"/>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38334BC-973A-DEA4-D5BB-147195A52C2F}"/>
              </a:ext>
            </a:extLst>
          </p:cNvPr>
          <p:cNvCxnSpPr>
            <a:cxnSpLocks/>
            <a:stCxn id="23" idx="2"/>
            <a:endCxn id="16" idx="0"/>
          </p:cNvCxnSpPr>
          <p:nvPr/>
        </p:nvCxnSpPr>
        <p:spPr>
          <a:xfrm>
            <a:off x="1590694" y="4149401"/>
            <a:ext cx="4184" cy="23069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167754D0-21C2-1E8A-08F7-AF0BC725C75A}"/>
              </a:ext>
            </a:extLst>
          </p:cNvPr>
          <p:cNvSpPr txBox="1"/>
          <p:nvPr/>
        </p:nvSpPr>
        <p:spPr>
          <a:xfrm>
            <a:off x="2188427" y="2318671"/>
            <a:ext cx="60941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 The Circular economy </a:t>
            </a:r>
            <a:r>
              <a:rPr lang="en-US" b="0" dirty="0"/>
              <a:t>- and plastics</a:t>
            </a:r>
            <a:endParaRPr lang="en-GB" b="0" dirty="0"/>
          </a:p>
        </p:txBody>
      </p:sp>
      <p:sp>
        <p:nvSpPr>
          <p:cNvPr id="50" name="TextBox 49">
            <a:extLst>
              <a:ext uri="{FF2B5EF4-FFF2-40B4-BE49-F238E27FC236}">
                <a16:creationId xmlns:a16="http://schemas.microsoft.com/office/drawing/2014/main" id="{186FD5FF-B113-F450-4F46-3E83AB88D624}"/>
              </a:ext>
            </a:extLst>
          </p:cNvPr>
          <p:cNvSpPr txBox="1"/>
          <p:nvPr/>
        </p:nvSpPr>
        <p:spPr>
          <a:xfrm>
            <a:off x="2188427" y="2958226"/>
            <a:ext cx="8412880" cy="646331"/>
          </a:xfrm>
          <a:prstGeom prst="rect">
            <a:avLst/>
          </a:prstGeom>
          <a:noFill/>
        </p:spPr>
        <p:txBody>
          <a:bodyPr wrap="square">
            <a:spAutoFit/>
          </a:bodyPr>
          <a:lstStyle/>
          <a:p>
            <a:r>
              <a:rPr lang="en-US" b="1" dirty="0"/>
              <a:t>B. Circular procurement </a:t>
            </a:r>
            <a:r>
              <a:rPr lang="en-US" dirty="0"/>
              <a:t>– key principles, alignment with public sector objectives and the role of procurement in addressing the plastics waste challenge</a:t>
            </a:r>
            <a:endParaRPr lang="en-GB" dirty="0"/>
          </a:p>
        </p:txBody>
      </p:sp>
      <p:sp>
        <p:nvSpPr>
          <p:cNvPr id="52" name="TextBox 51">
            <a:extLst>
              <a:ext uri="{FF2B5EF4-FFF2-40B4-BE49-F238E27FC236}">
                <a16:creationId xmlns:a16="http://schemas.microsoft.com/office/drawing/2014/main" id="{E5880EBB-57A4-57B6-328A-EDABFF7A970E}"/>
              </a:ext>
            </a:extLst>
          </p:cNvPr>
          <p:cNvSpPr txBox="1"/>
          <p:nvPr/>
        </p:nvSpPr>
        <p:spPr>
          <a:xfrm>
            <a:off x="2188427" y="3725163"/>
            <a:ext cx="7579790" cy="369332"/>
          </a:xfrm>
          <a:prstGeom prst="rect">
            <a:avLst/>
          </a:prstGeom>
          <a:noFill/>
        </p:spPr>
        <p:txBody>
          <a:bodyPr wrap="square" rtlCol="0">
            <a:spAutoFit/>
          </a:bodyPr>
          <a:lstStyle/>
          <a:p>
            <a:r>
              <a:rPr lang="en-US" b="1" dirty="0"/>
              <a:t>C. Addressing the plastics challenge through procurement</a:t>
            </a:r>
            <a:endParaRPr lang="en-US" dirty="0"/>
          </a:p>
        </p:txBody>
      </p:sp>
      <p:sp>
        <p:nvSpPr>
          <p:cNvPr id="53" name="TextBox 52">
            <a:extLst>
              <a:ext uri="{FF2B5EF4-FFF2-40B4-BE49-F238E27FC236}">
                <a16:creationId xmlns:a16="http://schemas.microsoft.com/office/drawing/2014/main" id="{BCA6F41E-F63E-9BCC-BA09-F502F68D4FF4}"/>
              </a:ext>
            </a:extLst>
          </p:cNvPr>
          <p:cNvSpPr txBox="1"/>
          <p:nvPr/>
        </p:nvSpPr>
        <p:spPr>
          <a:xfrm>
            <a:off x="2193071" y="4418350"/>
            <a:ext cx="7847419" cy="369332"/>
          </a:xfrm>
          <a:prstGeom prst="rect">
            <a:avLst/>
          </a:prstGeom>
          <a:noFill/>
        </p:spPr>
        <p:txBody>
          <a:bodyPr wrap="square" rtlCol="0">
            <a:spAutoFit/>
          </a:bodyPr>
          <a:lstStyle/>
          <a:p>
            <a:r>
              <a:rPr lang="en-US" b="1" dirty="0"/>
              <a:t>D. Defining actions </a:t>
            </a:r>
            <a:r>
              <a:rPr lang="en-US" dirty="0"/>
              <a:t>- at policy/ strategy/ process/ capability or other level</a:t>
            </a:r>
          </a:p>
        </p:txBody>
      </p:sp>
      <p:sp>
        <p:nvSpPr>
          <p:cNvPr id="4" name="Rectangle 3">
            <a:extLst>
              <a:ext uri="{FF2B5EF4-FFF2-40B4-BE49-F238E27FC236}">
                <a16:creationId xmlns:a16="http://schemas.microsoft.com/office/drawing/2014/main" id="{25E44697-E348-3265-905D-77E17F3932ED}"/>
              </a:ext>
            </a:extLst>
          </p:cNvPr>
          <p:cNvSpPr/>
          <p:nvPr/>
        </p:nvSpPr>
        <p:spPr>
          <a:xfrm>
            <a:off x="-624954" y="138254"/>
            <a:ext cx="464024" cy="453741"/>
          </a:xfrm>
          <a:prstGeom prst="rect">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636134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ject 2">
            <a:extLst>
              <a:ext uri="{FF2B5EF4-FFF2-40B4-BE49-F238E27FC236}">
                <a16:creationId xmlns:a16="http://schemas.microsoft.com/office/drawing/2014/main" id="{F8EF8C82-1F0A-7800-065C-F8235F700D88}"/>
              </a:ext>
            </a:extLst>
          </p:cNvPr>
          <p:cNvPicPr/>
          <p:nvPr/>
        </p:nvPicPr>
        <p:blipFill>
          <a:blip r:embed="rId3" cstate="print">
            <a:extLst>
              <a:ext uri="{28A0092B-C50C-407E-A947-70E740481C1C}">
                <a14:useLocalDpi xmlns:a14="http://schemas.microsoft.com/office/drawing/2010/main" val="0"/>
              </a:ext>
            </a:extLst>
          </a:blip>
          <a:stretch>
            <a:fillRect/>
          </a:stretch>
        </p:blipFill>
        <p:spPr>
          <a:xfrm rot="10800000">
            <a:off x="-1" y="207"/>
            <a:ext cx="12192000" cy="1266825"/>
          </a:xfrm>
          <a:prstGeom prst="rect">
            <a:avLst/>
          </a:prstGeom>
        </p:spPr>
      </p:pic>
      <p:sp>
        <p:nvSpPr>
          <p:cNvPr id="21" name="Freeform: Shape 20">
            <a:extLst>
              <a:ext uri="{FF2B5EF4-FFF2-40B4-BE49-F238E27FC236}">
                <a16:creationId xmlns:a16="http://schemas.microsoft.com/office/drawing/2014/main" id="{0D0019C6-6A79-4A62-AEDB-66F960269233}"/>
              </a:ext>
            </a:extLst>
          </p:cNvPr>
          <p:cNvSpPr/>
          <p:nvPr/>
        </p:nvSpPr>
        <p:spPr>
          <a:xfrm>
            <a:off x="2026276" y="2453969"/>
            <a:ext cx="1152910" cy="450269"/>
          </a:xfrm>
          <a:custGeom>
            <a:avLst/>
            <a:gdLst>
              <a:gd name="connsiteX0" fmla="*/ 0 w 1152910"/>
              <a:gd name="connsiteY0" fmla="*/ 0 h 450269"/>
              <a:gd name="connsiteX1" fmla="*/ 1152910 w 1152910"/>
              <a:gd name="connsiteY1" fmla="*/ 0 h 450269"/>
              <a:gd name="connsiteX2" fmla="*/ 1152910 w 1152910"/>
              <a:gd name="connsiteY2" fmla="*/ 450269 h 450269"/>
              <a:gd name="connsiteX3" fmla="*/ 0 w 1152910"/>
              <a:gd name="connsiteY3" fmla="*/ 450269 h 450269"/>
              <a:gd name="connsiteX4" fmla="*/ 0 w 1152910"/>
              <a:gd name="connsiteY4" fmla="*/ 0 h 450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910" h="450269">
                <a:moveTo>
                  <a:pt x="0" y="0"/>
                </a:moveTo>
                <a:lnTo>
                  <a:pt x="1152910" y="0"/>
                </a:lnTo>
                <a:lnTo>
                  <a:pt x="1152910" y="450269"/>
                </a:lnTo>
                <a:lnTo>
                  <a:pt x="0" y="450269"/>
                </a:lnTo>
                <a:lnTo>
                  <a:pt x="0" y="0"/>
                </a:lnTo>
                <a:close/>
              </a:path>
            </a:pathLst>
          </a:custGeom>
          <a:solidFill>
            <a:schemeClr val="tx2">
              <a:lumMod val="50000"/>
              <a:lumOff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algn="ctr" defTabSz="711200">
              <a:lnSpc>
                <a:spcPct val="90000"/>
              </a:lnSpc>
              <a:spcBef>
                <a:spcPct val="0"/>
              </a:spcBef>
              <a:spcAft>
                <a:spcPct val="35000"/>
              </a:spcAft>
            </a:pPr>
            <a:r>
              <a:rPr lang="en-GB" sz="1600" dirty="0"/>
              <a:t>Avoidance</a:t>
            </a:r>
          </a:p>
        </p:txBody>
      </p:sp>
      <p:sp>
        <p:nvSpPr>
          <p:cNvPr id="22" name="Freeform: Shape 21">
            <a:extLst>
              <a:ext uri="{FF2B5EF4-FFF2-40B4-BE49-F238E27FC236}">
                <a16:creationId xmlns:a16="http://schemas.microsoft.com/office/drawing/2014/main" id="{C4533D4E-05AA-4355-A304-364C3D7409A6}"/>
              </a:ext>
            </a:extLst>
          </p:cNvPr>
          <p:cNvSpPr/>
          <p:nvPr/>
        </p:nvSpPr>
        <p:spPr>
          <a:xfrm>
            <a:off x="1814240" y="5145719"/>
            <a:ext cx="775080" cy="778219"/>
          </a:xfrm>
          <a:custGeom>
            <a:avLst/>
            <a:gdLst>
              <a:gd name="connsiteX0" fmla="*/ 0 w 566623"/>
              <a:gd name="connsiteY0" fmla="*/ 0 h 569304"/>
              <a:gd name="connsiteX1" fmla="*/ 566623 w 566623"/>
              <a:gd name="connsiteY1" fmla="*/ 0 h 569304"/>
              <a:gd name="connsiteX2" fmla="*/ 566623 w 566623"/>
              <a:gd name="connsiteY2" fmla="*/ 569304 h 569304"/>
              <a:gd name="connsiteX3" fmla="*/ 0 w 566623"/>
              <a:gd name="connsiteY3" fmla="*/ 569304 h 569304"/>
              <a:gd name="connsiteX4" fmla="*/ 0 w 566623"/>
              <a:gd name="connsiteY4" fmla="*/ 0 h 56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23" h="569304">
                <a:moveTo>
                  <a:pt x="0" y="0"/>
                </a:moveTo>
                <a:lnTo>
                  <a:pt x="566623" y="0"/>
                </a:lnTo>
                <a:lnTo>
                  <a:pt x="566623" y="569304"/>
                </a:lnTo>
                <a:lnTo>
                  <a:pt x="0" y="569304"/>
                </a:lnTo>
                <a:lnTo>
                  <a:pt x="0" y="0"/>
                </a:lnTo>
                <a:close/>
              </a:path>
            </a:pathLst>
          </a:custGeom>
          <a:solidFill>
            <a:srgbClr val="33993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en-GB" sz="1100" dirty="0"/>
              <a:t>necessary</a:t>
            </a:r>
          </a:p>
        </p:txBody>
      </p:sp>
      <p:sp>
        <p:nvSpPr>
          <p:cNvPr id="23" name="Freeform: Shape 22">
            <a:extLst>
              <a:ext uri="{FF2B5EF4-FFF2-40B4-BE49-F238E27FC236}">
                <a16:creationId xmlns:a16="http://schemas.microsoft.com/office/drawing/2014/main" id="{B791376D-2086-4013-963A-55E6B074611D}"/>
              </a:ext>
            </a:extLst>
          </p:cNvPr>
          <p:cNvSpPr/>
          <p:nvPr/>
        </p:nvSpPr>
        <p:spPr>
          <a:xfrm>
            <a:off x="2631239" y="5145719"/>
            <a:ext cx="869467" cy="778219"/>
          </a:xfrm>
          <a:custGeom>
            <a:avLst/>
            <a:gdLst>
              <a:gd name="connsiteX0" fmla="*/ 0 w 827600"/>
              <a:gd name="connsiteY0" fmla="*/ 0 h 569304"/>
              <a:gd name="connsiteX1" fmla="*/ 827600 w 827600"/>
              <a:gd name="connsiteY1" fmla="*/ 0 h 569304"/>
              <a:gd name="connsiteX2" fmla="*/ 827600 w 827600"/>
              <a:gd name="connsiteY2" fmla="*/ 569304 h 569304"/>
              <a:gd name="connsiteX3" fmla="*/ 0 w 827600"/>
              <a:gd name="connsiteY3" fmla="*/ 569304 h 569304"/>
              <a:gd name="connsiteX4" fmla="*/ 0 w 827600"/>
              <a:gd name="connsiteY4" fmla="*/ 0 h 56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600" h="569304">
                <a:moveTo>
                  <a:pt x="0" y="0"/>
                </a:moveTo>
                <a:lnTo>
                  <a:pt x="827600" y="0"/>
                </a:lnTo>
                <a:lnTo>
                  <a:pt x="827600" y="569304"/>
                </a:lnTo>
                <a:lnTo>
                  <a:pt x="0" y="569304"/>
                </a:lnTo>
                <a:lnTo>
                  <a:pt x="0" y="0"/>
                </a:lnTo>
                <a:close/>
              </a:path>
            </a:pathLst>
          </a:cu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en-GB" sz="1100" dirty="0"/>
              <a:t>unnecessary e.g. alternative available</a:t>
            </a:r>
          </a:p>
        </p:txBody>
      </p:sp>
      <p:sp>
        <p:nvSpPr>
          <p:cNvPr id="24" name="Freeform: Shape 23">
            <a:extLst>
              <a:ext uri="{FF2B5EF4-FFF2-40B4-BE49-F238E27FC236}">
                <a16:creationId xmlns:a16="http://schemas.microsoft.com/office/drawing/2014/main" id="{E3EE51B1-C75D-4F82-9624-9923CFC83EF0}"/>
              </a:ext>
            </a:extLst>
          </p:cNvPr>
          <p:cNvSpPr/>
          <p:nvPr/>
        </p:nvSpPr>
        <p:spPr>
          <a:xfrm>
            <a:off x="3672086" y="2453969"/>
            <a:ext cx="1152910" cy="450269"/>
          </a:xfrm>
          <a:custGeom>
            <a:avLst/>
            <a:gdLst>
              <a:gd name="connsiteX0" fmla="*/ 0 w 1152910"/>
              <a:gd name="connsiteY0" fmla="*/ 0 h 450269"/>
              <a:gd name="connsiteX1" fmla="*/ 1152910 w 1152910"/>
              <a:gd name="connsiteY1" fmla="*/ 0 h 450269"/>
              <a:gd name="connsiteX2" fmla="*/ 1152910 w 1152910"/>
              <a:gd name="connsiteY2" fmla="*/ 450269 h 450269"/>
              <a:gd name="connsiteX3" fmla="*/ 0 w 1152910"/>
              <a:gd name="connsiteY3" fmla="*/ 450269 h 450269"/>
              <a:gd name="connsiteX4" fmla="*/ 0 w 1152910"/>
              <a:gd name="connsiteY4" fmla="*/ 0 h 450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910" h="450269">
                <a:moveTo>
                  <a:pt x="0" y="0"/>
                </a:moveTo>
                <a:lnTo>
                  <a:pt x="1152910" y="0"/>
                </a:lnTo>
                <a:lnTo>
                  <a:pt x="1152910" y="450269"/>
                </a:lnTo>
                <a:lnTo>
                  <a:pt x="0" y="450269"/>
                </a:lnTo>
                <a:lnTo>
                  <a:pt x="0" y="0"/>
                </a:lnTo>
                <a:close/>
              </a:path>
            </a:pathLst>
          </a:custGeom>
          <a:solidFill>
            <a:schemeClr val="tx2">
              <a:lumMod val="50000"/>
              <a:lumOff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algn="ctr" defTabSz="711200">
              <a:lnSpc>
                <a:spcPct val="90000"/>
              </a:lnSpc>
              <a:spcBef>
                <a:spcPct val="0"/>
              </a:spcBef>
              <a:spcAft>
                <a:spcPct val="35000"/>
              </a:spcAft>
            </a:pPr>
            <a:r>
              <a:rPr lang="en-GB" sz="1600" dirty="0"/>
              <a:t>Substitution</a:t>
            </a:r>
          </a:p>
        </p:txBody>
      </p:sp>
      <p:sp>
        <p:nvSpPr>
          <p:cNvPr id="25" name="Freeform: Shape 24">
            <a:extLst>
              <a:ext uri="{FF2B5EF4-FFF2-40B4-BE49-F238E27FC236}">
                <a16:creationId xmlns:a16="http://schemas.microsoft.com/office/drawing/2014/main" id="{C62E0873-FF82-4297-82A3-012FE276FA33}"/>
              </a:ext>
            </a:extLst>
          </p:cNvPr>
          <p:cNvSpPr/>
          <p:nvPr/>
        </p:nvSpPr>
        <p:spPr>
          <a:xfrm>
            <a:off x="5146136" y="5145720"/>
            <a:ext cx="905039" cy="778218"/>
          </a:xfrm>
          <a:custGeom>
            <a:avLst/>
            <a:gdLst>
              <a:gd name="connsiteX0" fmla="*/ 0 w 612641"/>
              <a:gd name="connsiteY0" fmla="*/ 0 h 529003"/>
              <a:gd name="connsiteX1" fmla="*/ 612641 w 612641"/>
              <a:gd name="connsiteY1" fmla="*/ 0 h 529003"/>
              <a:gd name="connsiteX2" fmla="*/ 612641 w 612641"/>
              <a:gd name="connsiteY2" fmla="*/ 529003 h 529003"/>
              <a:gd name="connsiteX3" fmla="*/ 0 w 612641"/>
              <a:gd name="connsiteY3" fmla="*/ 529003 h 529003"/>
              <a:gd name="connsiteX4" fmla="*/ 0 w 612641"/>
              <a:gd name="connsiteY4" fmla="*/ 0 h 529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641" h="529003">
                <a:moveTo>
                  <a:pt x="0" y="0"/>
                </a:moveTo>
                <a:lnTo>
                  <a:pt x="612641" y="0"/>
                </a:lnTo>
                <a:lnTo>
                  <a:pt x="612641" y="529003"/>
                </a:lnTo>
                <a:lnTo>
                  <a:pt x="0" y="529003"/>
                </a:lnTo>
                <a:lnTo>
                  <a:pt x="0" y="0"/>
                </a:lnTo>
                <a:close/>
              </a:path>
            </a:pathLst>
          </a:custGeom>
          <a:solidFill>
            <a:srgbClr val="33993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en-GB" sz="1100" dirty="0"/>
              <a:t>recycled polymer locally</a:t>
            </a:r>
          </a:p>
        </p:txBody>
      </p:sp>
      <p:sp>
        <p:nvSpPr>
          <p:cNvPr id="26" name="Freeform: Shape 25">
            <a:extLst>
              <a:ext uri="{FF2B5EF4-FFF2-40B4-BE49-F238E27FC236}">
                <a16:creationId xmlns:a16="http://schemas.microsoft.com/office/drawing/2014/main" id="{0F887AC4-D9C6-4FDC-98F7-030363CE6F22}"/>
              </a:ext>
            </a:extLst>
          </p:cNvPr>
          <p:cNvSpPr/>
          <p:nvPr/>
        </p:nvSpPr>
        <p:spPr>
          <a:xfrm>
            <a:off x="6077186" y="5145720"/>
            <a:ext cx="905039" cy="778218"/>
          </a:xfrm>
          <a:custGeom>
            <a:avLst/>
            <a:gdLst>
              <a:gd name="connsiteX0" fmla="*/ 0 w 612641"/>
              <a:gd name="connsiteY0" fmla="*/ 0 h 529003"/>
              <a:gd name="connsiteX1" fmla="*/ 612641 w 612641"/>
              <a:gd name="connsiteY1" fmla="*/ 0 h 529003"/>
              <a:gd name="connsiteX2" fmla="*/ 612641 w 612641"/>
              <a:gd name="connsiteY2" fmla="*/ 529003 h 529003"/>
              <a:gd name="connsiteX3" fmla="*/ 0 w 612641"/>
              <a:gd name="connsiteY3" fmla="*/ 529003 h 529003"/>
              <a:gd name="connsiteX4" fmla="*/ 0 w 612641"/>
              <a:gd name="connsiteY4" fmla="*/ 0 h 529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641" h="529003">
                <a:moveTo>
                  <a:pt x="0" y="0"/>
                </a:moveTo>
                <a:lnTo>
                  <a:pt x="612641" y="0"/>
                </a:lnTo>
                <a:lnTo>
                  <a:pt x="612641" y="529003"/>
                </a:lnTo>
                <a:lnTo>
                  <a:pt x="0" y="529003"/>
                </a:lnTo>
                <a:lnTo>
                  <a:pt x="0" y="0"/>
                </a:lnTo>
                <a:close/>
              </a:path>
            </a:pathLst>
          </a:cu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en-GB" sz="1100" dirty="0"/>
              <a:t>currently not recycled locally</a:t>
            </a:r>
          </a:p>
        </p:txBody>
      </p:sp>
      <p:sp>
        <p:nvSpPr>
          <p:cNvPr id="27" name="Freeform: Shape 26">
            <a:extLst>
              <a:ext uri="{FF2B5EF4-FFF2-40B4-BE49-F238E27FC236}">
                <a16:creationId xmlns:a16="http://schemas.microsoft.com/office/drawing/2014/main" id="{17C9D5B9-3F38-4C45-ABAC-61AB3D57A450}"/>
              </a:ext>
            </a:extLst>
          </p:cNvPr>
          <p:cNvSpPr/>
          <p:nvPr/>
        </p:nvSpPr>
        <p:spPr>
          <a:xfrm>
            <a:off x="5519545" y="2453969"/>
            <a:ext cx="1152910" cy="450269"/>
          </a:xfrm>
          <a:custGeom>
            <a:avLst/>
            <a:gdLst>
              <a:gd name="connsiteX0" fmla="*/ 0 w 1152910"/>
              <a:gd name="connsiteY0" fmla="*/ 0 h 450269"/>
              <a:gd name="connsiteX1" fmla="*/ 1152910 w 1152910"/>
              <a:gd name="connsiteY1" fmla="*/ 0 h 450269"/>
              <a:gd name="connsiteX2" fmla="*/ 1152910 w 1152910"/>
              <a:gd name="connsiteY2" fmla="*/ 450269 h 450269"/>
              <a:gd name="connsiteX3" fmla="*/ 0 w 1152910"/>
              <a:gd name="connsiteY3" fmla="*/ 450269 h 450269"/>
              <a:gd name="connsiteX4" fmla="*/ 0 w 1152910"/>
              <a:gd name="connsiteY4" fmla="*/ 0 h 450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910" h="450269">
                <a:moveTo>
                  <a:pt x="0" y="0"/>
                </a:moveTo>
                <a:lnTo>
                  <a:pt x="1152910" y="0"/>
                </a:lnTo>
                <a:lnTo>
                  <a:pt x="1152910" y="450269"/>
                </a:lnTo>
                <a:lnTo>
                  <a:pt x="0" y="450269"/>
                </a:lnTo>
                <a:lnTo>
                  <a:pt x="0" y="0"/>
                </a:lnTo>
                <a:close/>
              </a:path>
            </a:pathLst>
          </a:custGeom>
          <a:solidFill>
            <a:schemeClr val="tx2">
              <a:lumMod val="50000"/>
              <a:lumOff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algn="ctr" defTabSz="711200">
              <a:lnSpc>
                <a:spcPct val="90000"/>
              </a:lnSpc>
              <a:spcBef>
                <a:spcPct val="0"/>
              </a:spcBef>
              <a:spcAft>
                <a:spcPct val="35000"/>
              </a:spcAft>
            </a:pPr>
            <a:r>
              <a:rPr lang="en-GB" sz="1600" dirty="0"/>
              <a:t>Recyclability</a:t>
            </a:r>
          </a:p>
        </p:txBody>
      </p:sp>
      <p:sp>
        <p:nvSpPr>
          <p:cNvPr id="28" name="Freeform: Shape 27">
            <a:extLst>
              <a:ext uri="{FF2B5EF4-FFF2-40B4-BE49-F238E27FC236}">
                <a16:creationId xmlns:a16="http://schemas.microsoft.com/office/drawing/2014/main" id="{3276CFEA-DB43-4D1C-9ACA-FBBEA21C4790}"/>
              </a:ext>
            </a:extLst>
          </p:cNvPr>
          <p:cNvSpPr/>
          <p:nvPr/>
        </p:nvSpPr>
        <p:spPr>
          <a:xfrm>
            <a:off x="3130447" y="3538673"/>
            <a:ext cx="740352" cy="569304"/>
          </a:xfrm>
          <a:custGeom>
            <a:avLst/>
            <a:gdLst>
              <a:gd name="connsiteX0" fmla="*/ 0 w 566623"/>
              <a:gd name="connsiteY0" fmla="*/ 0 h 569304"/>
              <a:gd name="connsiteX1" fmla="*/ 566623 w 566623"/>
              <a:gd name="connsiteY1" fmla="*/ 0 h 569304"/>
              <a:gd name="connsiteX2" fmla="*/ 566623 w 566623"/>
              <a:gd name="connsiteY2" fmla="*/ 569304 h 569304"/>
              <a:gd name="connsiteX3" fmla="*/ 0 w 566623"/>
              <a:gd name="connsiteY3" fmla="*/ 569304 h 569304"/>
              <a:gd name="connsiteX4" fmla="*/ 0 w 566623"/>
              <a:gd name="connsiteY4" fmla="*/ 0 h 56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23" h="569304">
                <a:moveTo>
                  <a:pt x="0" y="0"/>
                </a:moveTo>
                <a:lnTo>
                  <a:pt x="566623" y="0"/>
                </a:lnTo>
                <a:lnTo>
                  <a:pt x="566623" y="569304"/>
                </a:lnTo>
                <a:lnTo>
                  <a:pt x="0" y="569304"/>
                </a:lnTo>
                <a:lnTo>
                  <a:pt x="0" y="0"/>
                </a:lnTo>
                <a:close/>
              </a:path>
            </a:pathLst>
          </a:custGeom>
          <a:solidFill>
            <a:srgbClr val="33993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en-GB" sz="1100" dirty="0"/>
              <a:t>fossil to fossil</a:t>
            </a:r>
          </a:p>
        </p:txBody>
      </p:sp>
      <p:sp>
        <p:nvSpPr>
          <p:cNvPr id="29" name="Freeform: Shape 28">
            <a:extLst>
              <a:ext uri="{FF2B5EF4-FFF2-40B4-BE49-F238E27FC236}">
                <a16:creationId xmlns:a16="http://schemas.microsoft.com/office/drawing/2014/main" id="{F8BCFFAB-38EA-4E15-85A4-6532EDB03E01}"/>
              </a:ext>
            </a:extLst>
          </p:cNvPr>
          <p:cNvSpPr/>
          <p:nvPr/>
        </p:nvSpPr>
        <p:spPr>
          <a:xfrm>
            <a:off x="3893659" y="3538673"/>
            <a:ext cx="672644" cy="569304"/>
          </a:xfrm>
          <a:custGeom>
            <a:avLst/>
            <a:gdLst>
              <a:gd name="connsiteX0" fmla="*/ 0 w 566623"/>
              <a:gd name="connsiteY0" fmla="*/ 0 h 569304"/>
              <a:gd name="connsiteX1" fmla="*/ 566623 w 566623"/>
              <a:gd name="connsiteY1" fmla="*/ 0 h 569304"/>
              <a:gd name="connsiteX2" fmla="*/ 566623 w 566623"/>
              <a:gd name="connsiteY2" fmla="*/ 569304 h 569304"/>
              <a:gd name="connsiteX3" fmla="*/ 0 w 566623"/>
              <a:gd name="connsiteY3" fmla="*/ 569304 h 569304"/>
              <a:gd name="connsiteX4" fmla="*/ 0 w 566623"/>
              <a:gd name="connsiteY4" fmla="*/ 0 h 56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23" h="569304">
                <a:moveTo>
                  <a:pt x="0" y="0"/>
                </a:moveTo>
                <a:lnTo>
                  <a:pt x="566623" y="0"/>
                </a:lnTo>
                <a:lnTo>
                  <a:pt x="566623" y="569304"/>
                </a:lnTo>
                <a:lnTo>
                  <a:pt x="0" y="569304"/>
                </a:lnTo>
                <a:lnTo>
                  <a:pt x="0" y="0"/>
                </a:lnTo>
                <a:close/>
              </a:path>
            </a:pathLst>
          </a:custGeom>
          <a:solidFill>
            <a:srgbClr val="F7B51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en-GB" sz="1100" dirty="0"/>
              <a:t>fossil to bioplastic</a:t>
            </a:r>
          </a:p>
        </p:txBody>
      </p:sp>
      <p:sp>
        <p:nvSpPr>
          <p:cNvPr id="30" name="Freeform: Shape 29">
            <a:extLst>
              <a:ext uri="{FF2B5EF4-FFF2-40B4-BE49-F238E27FC236}">
                <a16:creationId xmlns:a16="http://schemas.microsoft.com/office/drawing/2014/main" id="{F229377E-D265-4A71-8FD5-C7335656B9CE}"/>
              </a:ext>
            </a:extLst>
          </p:cNvPr>
          <p:cNvSpPr/>
          <p:nvPr/>
        </p:nvSpPr>
        <p:spPr>
          <a:xfrm>
            <a:off x="4592314" y="3538673"/>
            <a:ext cx="794148" cy="569304"/>
          </a:xfrm>
          <a:custGeom>
            <a:avLst/>
            <a:gdLst>
              <a:gd name="connsiteX0" fmla="*/ 0 w 566623"/>
              <a:gd name="connsiteY0" fmla="*/ 0 h 569304"/>
              <a:gd name="connsiteX1" fmla="*/ 566623 w 566623"/>
              <a:gd name="connsiteY1" fmla="*/ 0 h 569304"/>
              <a:gd name="connsiteX2" fmla="*/ 566623 w 566623"/>
              <a:gd name="connsiteY2" fmla="*/ 569304 h 569304"/>
              <a:gd name="connsiteX3" fmla="*/ 0 w 566623"/>
              <a:gd name="connsiteY3" fmla="*/ 569304 h 569304"/>
              <a:gd name="connsiteX4" fmla="*/ 0 w 566623"/>
              <a:gd name="connsiteY4" fmla="*/ 0 h 56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23" h="569304">
                <a:moveTo>
                  <a:pt x="0" y="0"/>
                </a:moveTo>
                <a:lnTo>
                  <a:pt x="566623" y="0"/>
                </a:lnTo>
                <a:lnTo>
                  <a:pt x="566623" y="569304"/>
                </a:lnTo>
                <a:lnTo>
                  <a:pt x="0" y="569304"/>
                </a:lnTo>
                <a:lnTo>
                  <a:pt x="0" y="0"/>
                </a:lnTo>
                <a:close/>
              </a:path>
            </a:pathLst>
          </a:custGeom>
          <a:solidFill>
            <a:srgbClr val="33993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en-GB" sz="1100" dirty="0"/>
              <a:t>fossil to non-plastic</a:t>
            </a:r>
          </a:p>
        </p:txBody>
      </p:sp>
      <p:sp>
        <p:nvSpPr>
          <p:cNvPr id="31" name="Freeform: Shape 30">
            <a:extLst>
              <a:ext uri="{FF2B5EF4-FFF2-40B4-BE49-F238E27FC236}">
                <a16:creationId xmlns:a16="http://schemas.microsoft.com/office/drawing/2014/main" id="{282041EF-3420-4BB3-8FE0-5AB241F1F9F9}"/>
              </a:ext>
            </a:extLst>
          </p:cNvPr>
          <p:cNvSpPr/>
          <p:nvPr/>
        </p:nvSpPr>
        <p:spPr>
          <a:xfrm>
            <a:off x="9492854" y="2448797"/>
            <a:ext cx="1152910" cy="450269"/>
          </a:xfrm>
          <a:custGeom>
            <a:avLst/>
            <a:gdLst>
              <a:gd name="connsiteX0" fmla="*/ 0 w 1152910"/>
              <a:gd name="connsiteY0" fmla="*/ 0 h 450269"/>
              <a:gd name="connsiteX1" fmla="*/ 1152910 w 1152910"/>
              <a:gd name="connsiteY1" fmla="*/ 0 h 450269"/>
              <a:gd name="connsiteX2" fmla="*/ 1152910 w 1152910"/>
              <a:gd name="connsiteY2" fmla="*/ 450269 h 450269"/>
              <a:gd name="connsiteX3" fmla="*/ 0 w 1152910"/>
              <a:gd name="connsiteY3" fmla="*/ 450269 h 450269"/>
              <a:gd name="connsiteX4" fmla="*/ 0 w 1152910"/>
              <a:gd name="connsiteY4" fmla="*/ 0 h 450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910" h="450269">
                <a:moveTo>
                  <a:pt x="0" y="0"/>
                </a:moveTo>
                <a:lnTo>
                  <a:pt x="1152910" y="0"/>
                </a:lnTo>
                <a:lnTo>
                  <a:pt x="1152910" y="450269"/>
                </a:lnTo>
                <a:lnTo>
                  <a:pt x="0" y="450269"/>
                </a:lnTo>
                <a:lnTo>
                  <a:pt x="0" y="0"/>
                </a:lnTo>
                <a:close/>
              </a:path>
            </a:pathLst>
          </a:custGeom>
          <a:solidFill>
            <a:schemeClr val="tx2">
              <a:lumMod val="50000"/>
              <a:lumOff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algn="ctr" defTabSz="711200">
              <a:lnSpc>
                <a:spcPct val="90000"/>
              </a:lnSpc>
              <a:spcBef>
                <a:spcPct val="0"/>
              </a:spcBef>
              <a:spcAft>
                <a:spcPct val="35000"/>
              </a:spcAft>
            </a:pPr>
            <a:r>
              <a:rPr lang="en-GB" sz="1600" dirty="0"/>
              <a:t>Recycling</a:t>
            </a:r>
          </a:p>
        </p:txBody>
      </p:sp>
      <p:sp>
        <p:nvSpPr>
          <p:cNvPr id="32" name="Freeform: Shape 31">
            <a:extLst>
              <a:ext uri="{FF2B5EF4-FFF2-40B4-BE49-F238E27FC236}">
                <a16:creationId xmlns:a16="http://schemas.microsoft.com/office/drawing/2014/main" id="{F7D8E814-721C-4252-98F9-1538B29BED80}"/>
              </a:ext>
            </a:extLst>
          </p:cNvPr>
          <p:cNvSpPr/>
          <p:nvPr/>
        </p:nvSpPr>
        <p:spPr>
          <a:xfrm>
            <a:off x="6820316" y="3538673"/>
            <a:ext cx="835851" cy="569304"/>
          </a:xfrm>
          <a:custGeom>
            <a:avLst/>
            <a:gdLst>
              <a:gd name="connsiteX0" fmla="*/ 0 w 612641"/>
              <a:gd name="connsiteY0" fmla="*/ 0 h 218616"/>
              <a:gd name="connsiteX1" fmla="*/ 612641 w 612641"/>
              <a:gd name="connsiteY1" fmla="*/ 0 h 218616"/>
              <a:gd name="connsiteX2" fmla="*/ 612641 w 612641"/>
              <a:gd name="connsiteY2" fmla="*/ 218616 h 218616"/>
              <a:gd name="connsiteX3" fmla="*/ 0 w 612641"/>
              <a:gd name="connsiteY3" fmla="*/ 218616 h 218616"/>
              <a:gd name="connsiteX4" fmla="*/ 0 w 612641"/>
              <a:gd name="connsiteY4" fmla="*/ 0 h 21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641" h="218616">
                <a:moveTo>
                  <a:pt x="0" y="0"/>
                </a:moveTo>
                <a:lnTo>
                  <a:pt x="612641" y="0"/>
                </a:lnTo>
                <a:lnTo>
                  <a:pt x="612641" y="218616"/>
                </a:lnTo>
                <a:lnTo>
                  <a:pt x="0" y="218616"/>
                </a:lnTo>
                <a:lnTo>
                  <a:pt x="0" y="0"/>
                </a:lnTo>
                <a:close/>
              </a:path>
            </a:pathLst>
          </a:custGeom>
          <a:solidFill>
            <a:srgbClr val="F7B51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en-GB" sz="1100" dirty="0"/>
              <a:t>household</a:t>
            </a:r>
          </a:p>
        </p:txBody>
      </p:sp>
      <p:sp>
        <p:nvSpPr>
          <p:cNvPr id="33" name="Freeform: Shape 32">
            <a:extLst>
              <a:ext uri="{FF2B5EF4-FFF2-40B4-BE49-F238E27FC236}">
                <a16:creationId xmlns:a16="http://schemas.microsoft.com/office/drawing/2014/main" id="{78B86A2A-F282-431E-B6C4-7A3B6B40C18F}"/>
              </a:ext>
            </a:extLst>
          </p:cNvPr>
          <p:cNvSpPr/>
          <p:nvPr/>
        </p:nvSpPr>
        <p:spPr>
          <a:xfrm>
            <a:off x="7682179" y="3538673"/>
            <a:ext cx="612641" cy="569304"/>
          </a:xfrm>
          <a:custGeom>
            <a:avLst/>
            <a:gdLst>
              <a:gd name="connsiteX0" fmla="*/ 0 w 612641"/>
              <a:gd name="connsiteY0" fmla="*/ 0 h 218616"/>
              <a:gd name="connsiteX1" fmla="*/ 612641 w 612641"/>
              <a:gd name="connsiteY1" fmla="*/ 0 h 218616"/>
              <a:gd name="connsiteX2" fmla="*/ 612641 w 612641"/>
              <a:gd name="connsiteY2" fmla="*/ 218616 h 218616"/>
              <a:gd name="connsiteX3" fmla="*/ 0 w 612641"/>
              <a:gd name="connsiteY3" fmla="*/ 218616 h 218616"/>
              <a:gd name="connsiteX4" fmla="*/ 0 w 612641"/>
              <a:gd name="connsiteY4" fmla="*/ 0 h 21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641" h="218616">
                <a:moveTo>
                  <a:pt x="0" y="0"/>
                </a:moveTo>
                <a:lnTo>
                  <a:pt x="612641" y="0"/>
                </a:lnTo>
                <a:lnTo>
                  <a:pt x="612641" y="218616"/>
                </a:lnTo>
                <a:lnTo>
                  <a:pt x="0" y="218616"/>
                </a:lnTo>
                <a:lnTo>
                  <a:pt x="0" y="0"/>
                </a:lnTo>
                <a:close/>
              </a:path>
            </a:pathLst>
          </a:cu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en-GB" sz="1100" dirty="0"/>
              <a:t>on the go</a:t>
            </a:r>
          </a:p>
        </p:txBody>
      </p:sp>
      <p:sp>
        <p:nvSpPr>
          <p:cNvPr id="34" name="Freeform: Shape 33">
            <a:extLst>
              <a:ext uri="{FF2B5EF4-FFF2-40B4-BE49-F238E27FC236}">
                <a16:creationId xmlns:a16="http://schemas.microsoft.com/office/drawing/2014/main" id="{B354A61E-966F-4F39-B366-3C9C39A0271C}"/>
              </a:ext>
            </a:extLst>
          </p:cNvPr>
          <p:cNvSpPr/>
          <p:nvPr/>
        </p:nvSpPr>
        <p:spPr>
          <a:xfrm>
            <a:off x="8320831" y="3538673"/>
            <a:ext cx="831868" cy="569304"/>
          </a:xfrm>
          <a:custGeom>
            <a:avLst/>
            <a:gdLst>
              <a:gd name="connsiteX0" fmla="*/ 0 w 612641"/>
              <a:gd name="connsiteY0" fmla="*/ 0 h 218616"/>
              <a:gd name="connsiteX1" fmla="*/ 612641 w 612641"/>
              <a:gd name="connsiteY1" fmla="*/ 0 h 218616"/>
              <a:gd name="connsiteX2" fmla="*/ 612641 w 612641"/>
              <a:gd name="connsiteY2" fmla="*/ 218616 h 218616"/>
              <a:gd name="connsiteX3" fmla="*/ 0 w 612641"/>
              <a:gd name="connsiteY3" fmla="*/ 218616 h 218616"/>
              <a:gd name="connsiteX4" fmla="*/ 0 w 612641"/>
              <a:gd name="connsiteY4" fmla="*/ 0 h 21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641" h="218616">
                <a:moveTo>
                  <a:pt x="0" y="0"/>
                </a:moveTo>
                <a:lnTo>
                  <a:pt x="612641" y="0"/>
                </a:lnTo>
                <a:lnTo>
                  <a:pt x="612641" y="218616"/>
                </a:lnTo>
                <a:lnTo>
                  <a:pt x="0" y="218616"/>
                </a:lnTo>
                <a:lnTo>
                  <a:pt x="0" y="0"/>
                </a:lnTo>
                <a:close/>
              </a:path>
            </a:pathLst>
          </a:custGeom>
          <a:solidFill>
            <a:srgbClr val="33993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en-GB" sz="1100" dirty="0"/>
              <a:t>commercial</a:t>
            </a:r>
          </a:p>
        </p:txBody>
      </p:sp>
      <p:sp>
        <p:nvSpPr>
          <p:cNvPr id="35" name="Freeform: Shape 34">
            <a:extLst>
              <a:ext uri="{FF2B5EF4-FFF2-40B4-BE49-F238E27FC236}">
                <a16:creationId xmlns:a16="http://schemas.microsoft.com/office/drawing/2014/main" id="{DBF58EF5-4A84-4F86-A8BB-500E205795B0}"/>
              </a:ext>
            </a:extLst>
          </p:cNvPr>
          <p:cNvSpPr/>
          <p:nvPr/>
        </p:nvSpPr>
        <p:spPr>
          <a:xfrm>
            <a:off x="7376371" y="2453969"/>
            <a:ext cx="1152910" cy="450269"/>
          </a:xfrm>
          <a:custGeom>
            <a:avLst/>
            <a:gdLst>
              <a:gd name="connsiteX0" fmla="*/ 0 w 1152910"/>
              <a:gd name="connsiteY0" fmla="*/ 0 h 450269"/>
              <a:gd name="connsiteX1" fmla="*/ 1152910 w 1152910"/>
              <a:gd name="connsiteY1" fmla="*/ 0 h 450269"/>
              <a:gd name="connsiteX2" fmla="*/ 1152910 w 1152910"/>
              <a:gd name="connsiteY2" fmla="*/ 450269 h 450269"/>
              <a:gd name="connsiteX3" fmla="*/ 0 w 1152910"/>
              <a:gd name="connsiteY3" fmla="*/ 450269 h 450269"/>
              <a:gd name="connsiteX4" fmla="*/ 0 w 1152910"/>
              <a:gd name="connsiteY4" fmla="*/ 0 h 450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910" h="450269">
                <a:moveTo>
                  <a:pt x="0" y="0"/>
                </a:moveTo>
                <a:lnTo>
                  <a:pt x="1152910" y="0"/>
                </a:lnTo>
                <a:lnTo>
                  <a:pt x="1152910" y="450269"/>
                </a:lnTo>
                <a:lnTo>
                  <a:pt x="0" y="450269"/>
                </a:lnTo>
                <a:lnTo>
                  <a:pt x="0" y="0"/>
                </a:lnTo>
                <a:close/>
              </a:path>
            </a:pathLst>
          </a:custGeom>
          <a:solidFill>
            <a:schemeClr val="tx2">
              <a:lumMod val="50000"/>
              <a:lumOff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algn="ctr" defTabSz="711200">
              <a:lnSpc>
                <a:spcPct val="90000"/>
              </a:lnSpc>
              <a:spcBef>
                <a:spcPct val="0"/>
              </a:spcBef>
              <a:spcAft>
                <a:spcPct val="35000"/>
              </a:spcAft>
            </a:pPr>
            <a:r>
              <a:rPr lang="en-GB" sz="1600" dirty="0"/>
              <a:t>Collection</a:t>
            </a:r>
          </a:p>
        </p:txBody>
      </p:sp>
      <p:sp>
        <p:nvSpPr>
          <p:cNvPr id="36" name="Freeform: Shape 35">
            <a:extLst>
              <a:ext uri="{FF2B5EF4-FFF2-40B4-BE49-F238E27FC236}">
                <a16:creationId xmlns:a16="http://schemas.microsoft.com/office/drawing/2014/main" id="{15C8EDFE-70A2-47D7-8C89-D8539D81AEE5}"/>
              </a:ext>
            </a:extLst>
          </p:cNvPr>
          <p:cNvSpPr/>
          <p:nvPr/>
        </p:nvSpPr>
        <p:spPr>
          <a:xfrm>
            <a:off x="9030987" y="5145718"/>
            <a:ext cx="684502" cy="778219"/>
          </a:xfrm>
          <a:custGeom>
            <a:avLst/>
            <a:gdLst>
              <a:gd name="connsiteX0" fmla="*/ 0 w 566623"/>
              <a:gd name="connsiteY0" fmla="*/ 0 h 569304"/>
              <a:gd name="connsiteX1" fmla="*/ 566623 w 566623"/>
              <a:gd name="connsiteY1" fmla="*/ 0 h 569304"/>
              <a:gd name="connsiteX2" fmla="*/ 566623 w 566623"/>
              <a:gd name="connsiteY2" fmla="*/ 569304 h 569304"/>
              <a:gd name="connsiteX3" fmla="*/ 0 w 566623"/>
              <a:gd name="connsiteY3" fmla="*/ 569304 h 569304"/>
              <a:gd name="connsiteX4" fmla="*/ 0 w 566623"/>
              <a:gd name="connsiteY4" fmla="*/ 0 h 56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23" h="569304">
                <a:moveTo>
                  <a:pt x="0" y="0"/>
                </a:moveTo>
                <a:lnTo>
                  <a:pt x="566623" y="0"/>
                </a:lnTo>
                <a:lnTo>
                  <a:pt x="566623" y="569304"/>
                </a:lnTo>
                <a:lnTo>
                  <a:pt x="0" y="569304"/>
                </a:lnTo>
                <a:lnTo>
                  <a:pt x="0" y="0"/>
                </a:lnTo>
                <a:close/>
              </a:path>
            </a:pathLst>
          </a:custGeom>
          <a:solidFill>
            <a:srgbClr val="33993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en-GB" sz="1100" dirty="0"/>
              <a:t>fully </a:t>
            </a:r>
          </a:p>
          <a:p>
            <a:pPr algn="ctr" defTabSz="355600">
              <a:lnSpc>
                <a:spcPct val="90000"/>
              </a:lnSpc>
              <a:spcBef>
                <a:spcPct val="0"/>
              </a:spcBef>
              <a:spcAft>
                <a:spcPct val="35000"/>
              </a:spcAft>
            </a:pPr>
            <a:r>
              <a:rPr lang="en-GB" sz="1100" dirty="0"/>
              <a:t>recycled</a:t>
            </a:r>
          </a:p>
        </p:txBody>
      </p:sp>
      <p:sp>
        <p:nvSpPr>
          <p:cNvPr id="37" name="Freeform: Shape 36">
            <a:extLst>
              <a:ext uri="{FF2B5EF4-FFF2-40B4-BE49-F238E27FC236}">
                <a16:creationId xmlns:a16="http://schemas.microsoft.com/office/drawing/2014/main" id="{1743454A-2769-4D74-B99F-065C8F7571A9}"/>
              </a:ext>
            </a:extLst>
          </p:cNvPr>
          <p:cNvSpPr/>
          <p:nvPr/>
        </p:nvSpPr>
        <p:spPr>
          <a:xfrm>
            <a:off x="9741501" y="5145718"/>
            <a:ext cx="566623" cy="778219"/>
          </a:xfrm>
          <a:custGeom>
            <a:avLst/>
            <a:gdLst>
              <a:gd name="connsiteX0" fmla="*/ 0 w 566623"/>
              <a:gd name="connsiteY0" fmla="*/ 0 h 569304"/>
              <a:gd name="connsiteX1" fmla="*/ 566623 w 566623"/>
              <a:gd name="connsiteY1" fmla="*/ 0 h 569304"/>
              <a:gd name="connsiteX2" fmla="*/ 566623 w 566623"/>
              <a:gd name="connsiteY2" fmla="*/ 569304 h 569304"/>
              <a:gd name="connsiteX3" fmla="*/ 0 w 566623"/>
              <a:gd name="connsiteY3" fmla="*/ 569304 h 569304"/>
              <a:gd name="connsiteX4" fmla="*/ 0 w 566623"/>
              <a:gd name="connsiteY4" fmla="*/ 0 h 56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23" h="569304">
                <a:moveTo>
                  <a:pt x="0" y="0"/>
                </a:moveTo>
                <a:lnTo>
                  <a:pt x="566623" y="0"/>
                </a:lnTo>
                <a:lnTo>
                  <a:pt x="566623" y="569304"/>
                </a:lnTo>
                <a:lnTo>
                  <a:pt x="0" y="569304"/>
                </a:lnTo>
                <a:lnTo>
                  <a:pt x="0" y="0"/>
                </a:lnTo>
                <a:close/>
              </a:path>
            </a:pathLst>
          </a:cu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en-GB" sz="1100" dirty="0"/>
              <a:t>EfW</a:t>
            </a:r>
          </a:p>
        </p:txBody>
      </p:sp>
      <p:sp>
        <p:nvSpPr>
          <p:cNvPr id="38" name="Freeform: Shape 37">
            <a:extLst>
              <a:ext uri="{FF2B5EF4-FFF2-40B4-BE49-F238E27FC236}">
                <a16:creationId xmlns:a16="http://schemas.microsoft.com/office/drawing/2014/main" id="{D3D4EA01-63F5-4EED-B7F4-F558D1AAF05C}"/>
              </a:ext>
            </a:extLst>
          </p:cNvPr>
          <p:cNvSpPr/>
          <p:nvPr/>
        </p:nvSpPr>
        <p:spPr>
          <a:xfrm>
            <a:off x="10334134" y="5145718"/>
            <a:ext cx="736012" cy="778219"/>
          </a:xfrm>
          <a:custGeom>
            <a:avLst/>
            <a:gdLst>
              <a:gd name="connsiteX0" fmla="*/ 0 w 566623"/>
              <a:gd name="connsiteY0" fmla="*/ 0 h 569304"/>
              <a:gd name="connsiteX1" fmla="*/ 566623 w 566623"/>
              <a:gd name="connsiteY1" fmla="*/ 0 h 569304"/>
              <a:gd name="connsiteX2" fmla="*/ 566623 w 566623"/>
              <a:gd name="connsiteY2" fmla="*/ 569304 h 569304"/>
              <a:gd name="connsiteX3" fmla="*/ 0 w 566623"/>
              <a:gd name="connsiteY3" fmla="*/ 569304 h 569304"/>
              <a:gd name="connsiteX4" fmla="*/ 0 w 566623"/>
              <a:gd name="connsiteY4" fmla="*/ 0 h 56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23" h="569304">
                <a:moveTo>
                  <a:pt x="0" y="0"/>
                </a:moveTo>
                <a:lnTo>
                  <a:pt x="566623" y="0"/>
                </a:lnTo>
                <a:lnTo>
                  <a:pt x="566623" y="569304"/>
                </a:lnTo>
                <a:lnTo>
                  <a:pt x="0" y="569304"/>
                </a:lnTo>
                <a:lnTo>
                  <a:pt x="0" y="0"/>
                </a:lnTo>
                <a:close/>
              </a:path>
            </a:pathLst>
          </a:cu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en-GB" sz="1100" dirty="0"/>
              <a:t>landfill</a:t>
            </a:r>
          </a:p>
        </p:txBody>
      </p:sp>
      <p:sp>
        <p:nvSpPr>
          <p:cNvPr id="73" name="TextBox 72">
            <a:extLst>
              <a:ext uri="{FF2B5EF4-FFF2-40B4-BE49-F238E27FC236}">
                <a16:creationId xmlns:a16="http://schemas.microsoft.com/office/drawing/2014/main" id="{88CF21E7-8837-44A9-B3E1-94082C579E7D}"/>
              </a:ext>
            </a:extLst>
          </p:cNvPr>
          <p:cNvSpPr txBox="1"/>
          <p:nvPr/>
        </p:nvSpPr>
        <p:spPr>
          <a:xfrm>
            <a:off x="2033282" y="6025364"/>
            <a:ext cx="1134533" cy="461665"/>
          </a:xfrm>
          <a:prstGeom prst="rect">
            <a:avLst/>
          </a:prstGeom>
          <a:noFill/>
          <a:ln>
            <a:solidFill>
              <a:schemeClr val="accent1"/>
            </a:solidFill>
          </a:ln>
        </p:spPr>
        <p:txBody>
          <a:bodyPr wrap="square" rtlCol="0">
            <a:spAutoFit/>
          </a:bodyPr>
          <a:lstStyle/>
          <a:p>
            <a:pPr algn="ctr"/>
            <a:r>
              <a:rPr lang="en-GB" sz="1200" dirty="0"/>
              <a:t>Can you avoid or reduce use?</a:t>
            </a:r>
          </a:p>
        </p:txBody>
      </p:sp>
      <p:sp>
        <p:nvSpPr>
          <p:cNvPr id="74" name="TextBox 73">
            <a:extLst>
              <a:ext uri="{FF2B5EF4-FFF2-40B4-BE49-F238E27FC236}">
                <a16:creationId xmlns:a16="http://schemas.microsoft.com/office/drawing/2014/main" id="{72AADB48-A966-4C26-9D37-EFFECC015718}"/>
              </a:ext>
            </a:extLst>
          </p:cNvPr>
          <p:cNvSpPr txBox="1"/>
          <p:nvPr/>
        </p:nvSpPr>
        <p:spPr>
          <a:xfrm>
            <a:off x="5509919" y="6025363"/>
            <a:ext cx="1134533" cy="461665"/>
          </a:xfrm>
          <a:prstGeom prst="rect">
            <a:avLst/>
          </a:prstGeom>
          <a:noFill/>
          <a:ln>
            <a:solidFill>
              <a:schemeClr val="accent1"/>
            </a:solidFill>
          </a:ln>
        </p:spPr>
        <p:txBody>
          <a:bodyPr wrap="square" rtlCol="0">
            <a:spAutoFit/>
          </a:bodyPr>
          <a:lstStyle/>
          <a:p>
            <a:pPr algn="ctr"/>
            <a:r>
              <a:rPr lang="en-GB" sz="1200" dirty="0"/>
              <a:t>Can you switch polymer type?</a:t>
            </a:r>
          </a:p>
        </p:txBody>
      </p:sp>
      <p:sp>
        <p:nvSpPr>
          <p:cNvPr id="75" name="TextBox 74">
            <a:extLst>
              <a:ext uri="{FF2B5EF4-FFF2-40B4-BE49-F238E27FC236}">
                <a16:creationId xmlns:a16="http://schemas.microsoft.com/office/drawing/2014/main" id="{A9BE6438-792D-4EB0-8E30-7B11814D40AD}"/>
              </a:ext>
            </a:extLst>
          </p:cNvPr>
          <p:cNvSpPr txBox="1"/>
          <p:nvPr/>
        </p:nvSpPr>
        <p:spPr>
          <a:xfrm>
            <a:off x="3692815" y="4429747"/>
            <a:ext cx="1134533" cy="461665"/>
          </a:xfrm>
          <a:prstGeom prst="rect">
            <a:avLst/>
          </a:prstGeom>
          <a:noFill/>
          <a:ln>
            <a:solidFill>
              <a:schemeClr val="accent1"/>
            </a:solidFill>
          </a:ln>
        </p:spPr>
        <p:txBody>
          <a:bodyPr wrap="square" rtlCol="0">
            <a:spAutoFit/>
          </a:bodyPr>
          <a:lstStyle/>
          <a:p>
            <a:pPr algn="ctr"/>
            <a:r>
              <a:rPr lang="en-GB" sz="1200" dirty="0"/>
              <a:t>Can you switch material type?</a:t>
            </a:r>
          </a:p>
        </p:txBody>
      </p:sp>
      <p:sp>
        <p:nvSpPr>
          <p:cNvPr id="76" name="TextBox 75">
            <a:extLst>
              <a:ext uri="{FF2B5EF4-FFF2-40B4-BE49-F238E27FC236}">
                <a16:creationId xmlns:a16="http://schemas.microsoft.com/office/drawing/2014/main" id="{02647A34-7A1A-49C7-904D-CA917332F0D9}"/>
              </a:ext>
            </a:extLst>
          </p:cNvPr>
          <p:cNvSpPr txBox="1"/>
          <p:nvPr/>
        </p:nvSpPr>
        <p:spPr>
          <a:xfrm>
            <a:off x="7448928" y="4432967"/>
            <a:ext cx="1134533" cy="646331"/>
          </a:xfrm>
          <a:prstGeom prst="rect">
            <a:avLst/>
          </a:prstGeom>
          <a:noFill/>
          <a:ln>
            <a:solidFill>
              <a:schemeClr val="accent1"/>
            </a:solidFill>
          </a:ln>
        </p:spPr>
        <p:txBody>
          <a:bodyPr wrap="square" rtlCol="0">
            <a:spAutoFit/>
          </a:bodyPr>
          <a:lstStyle/>
          <a:p>
            <a:pPr algn="ctr"/>
            <a:r>
              <a:rPr lang="en-GB" sz="1200" dirty="0"/>
              <a:t>Where is the plastic waste collected?</a:t>
            </a:r>
          </a:p>
        </p:txBody>
      </p:sp>
      <p:sp>
        <p:nvSpPr>
          <p:cNvPr id="77" name="TextBox 76">
            <a:extLst>
              <a:ext uri="{FF2B5EF4-FFF2-40B4-BE49-F238E27FC236}">
                <a16:creationId xmlns:a16="http://schemas.microsoft.com/office/drawing/2014/main" id="{B43A6283-1781-4282-855F-E23BF3E85E4F}"/>
              </a:ext>
            </a:extLst>
          </p:cNvPr>
          <p:cNvSpPr txBox="1"/>
          <p:nvPr/>
        </p:nvSpPr>
        <p:spPr>
          <a:xfrm>
            <a:off x="9490096" y="6025363"/>
            <a:ext cx="1258217" cy="646331"/>
          </a:xfrm>
          <a:prstGeom prst="rect">
            <a:avLst/>
          </a:prstGeom>
          <a:noFill/>
          <a:ln>
            <a:solidFill>
              <a:schemeClr val="accent1"/>
            </a:solidFill>
          </a:ln>
        </p:spPr>
        <p:txBody>
          <a:bodyPr wrap="square" rtlCol="0">
            <a:spAutoFit/>
          </a:bodyPr>
          <a:lstStyle/>
          <a:p>
            <a:pPr algn="ctr"/>
            <a:r>
              <a:rPr lang="en-GB" sz="1200" dirty="0"/>
              <a:t>What is the fate of collected plastic waste?</a:t>
            </a:r>
          </a:p>
        </p:txBody>
      </p:sp>
      <p:sp>
        <p:nvSpPr>
          <p:cNvPr id="6" name="Content Placeholder 5">
            <a:extLst>
              <a:ext uri="{FF2B5EF4-FFF2-40B4-BE49-F238E27FC236}">
                <a16:creationId xmlns:a16="http://schemas.microsoft.com/office/drawing/2014/main" id="{C118B816-E2AC-45BB-818E-404A77D5703F}"/>
              </a:ext>
            </a:extLst>
          </p:cNvPr>
          <p:cNvSpPr>
            <a:spLocks noGrp="1"/>
          </p:cNvSpPr>
          <p:nvPr>
            <p:ph idx="4294967295"/>
          </p:nvPr>
        </p:nvSpPr>
        <p:spPr>
          <a:xfrm>
            <a:off x="850065" y="1933002"/>
            <a:ext cx="8229600" cy="550863"/>
          </a:xfrm>
        </p:spPr>
        <p:txBody>
          <a:bodyPr/>
          <a:lstStyle/>
          <a:p>
            <a:pPr marL="0" indent="0">
              <a:buNone/>
            </a:pPr>
            <a:r>
              <a:rPr lang="en-GB" sz="2400" dirty="0"/>
              <a:t>Key questions:</a:t>
            </a:r>
          </a:p>
        </p:txBody>
      </p:sp>
      <p:pic>
        <p:nvPicPr>
          <p:cNvPr id="2" name="Picture 1">
            <a:extLst>
              <a:ext uri="{FF2B5EF4-FFF2-40B4-BE49-F238E27FC236}">
                <a16:creationId xmlns:a16="http://schemas.microsoft.com/office/drawing/2014/main" id="{2689F7E4-1682-4869-954A-FC797C3734D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436898" y="2914512"/>
            <a:ext cx="1213209" cy="2149740"/>
          </a:xfrm>
          <a:prstGeom prst="rect">
            <a:avLst/>
          </a:prstGeom>
        </p:spPr>
      </p:pic>
      <p:pic>
        <p:nvPicPr>
          <p:cNvPr id="42" name="Picture 41">
            <a:extLst>
              <a:ext uri="{FF2B5EF4-FFF2-40B4-BE49-F238E27FC236}">
                <a16:creationId xmlns:a16="http://schemas.microsoft.com/office/drawing/2014/main" id="{5A931869-E500-41C8-A3EE-FE51CAD8D2C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948614" y="2927127"/>
            <a:ext cx="1213209" cy="2149740"/>
          </a:xfrm>
          <a:prstGeom prst="rect">
            <a:avLst/>
          </a:prstGeom>
        </p:spPr>
      </p:pic>
      <p:pic>
        <p:nvPicPr>
          <p:cNvPr id="43" name="Picture 42">
            <a:extLst>
              <a:ext uri="{FF2B5EF4-FFF2-40B4-BE49-F238E27FC236}">
                <a16:creationId xmlns:a16="http://schemas.microsoft.com/office/drawing/2014/main" id="{C0BFDF50-4D20-400F-A156-EB82BD7A9A7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585433" y="2932300"/>
            <a:ext cx="1213209" cy="559131"/>
          </a:xfrm>
          <a:prstGeom prst="rect">
            <a:avLst/>
          </a:prstGeom>
        </p:spPr>
      </p:pic>
      <p:pic>
        <p:nvPicPr>
          <p:cNvPr id="44" name="Picture 43">
            <a:extLst>
              <a:ext uri="{FF2B5EF4-FFF2-40B4-BE49-F238E27FC236}">
                <a16:creationId xmlns:a16="http://schemas.microsoft.com/office/drawing/2014/main" id="{EAA0B336-6D36-4375-B69B-8C247B55AAC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345813" y="2932298"/>
            <a:ext cx="1213209" cy="569304"/>
          </a:xfrm>
          <a:prstGeom prst="rect">
            <a:avLst/>
          </a:prstGeom>
        </p:spPr>
      </p:pic>
      <p:pic>
        <p:nvPicPr>
          <p:cNvPr id="48" name="Picture 47">
            <a:extLst>
              <a:ext uri="{FF2B5EF4-FFF2-40B4-BE49-F238E27FC236}">
                <a16:creationId xmlns:a16="http://schemas.microsoft.com/office/drawing/2014/main" id="{149E0466-FC05-4CC5-B5C5-EB6BEB9744A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428045" y="2927127"/>
            <a:ext cx="1213209" cy="2149740"/>
          </a:xfrm>
          <a:prstGeom prst="rect">
            <a:avLst/>
          </a:prstGeom>
        </p:spPr>
      </p:pic>
      <p:sp>
        <p:nvSpPr>
          <p:cNvPr id="3" name="Title 1">
            <a:extLst>
              <a:ext uri="{FF2B5EF4-FFF2-40B4-BE49-F238E27FC236}">
                <a16:creationId xmlns:a16="http://schemas.microsoft.com/office/drawing/2014/main" id="{E99B4568-6822-8857-DB6D-47880715D6BA}"/>
              </a:ext>
            </a:extLst>
          </p:cNvPr>
          <p:cNvSpPr txBox="1">
            <a:spLocks/>
          </p:cNvSpPr>
          <p:nvPr/>
        </p:nvSpPr>
        <p:spPr>
          <a:xfrm>
            <a:off x="850065" y="1331709"/>
            <a:ext cx="7886700" cy="7659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accent5">
                    <a:lumMod val="75000"/>
                  </a:schemeClr>
                </a:solidFill>
                <a:latin typeface="Abadi" panose="020B0604020104020204" pitchFamily="34" charset="0"/>
                <a:ea typeface="+mn-ea"/>
                <a:cs typeface="+mn-cs"/>
              </a:rPr>
              <a:t>Procuring plastics</a:t>
            </a:r>
            <a:endParaRPr lang="en-CA" sz="3200" dirty="0">
              <a:solidFill>
                <a:schemeClr val="accent5">
                  <a:lumMod val="75000"/>
                </a:schemeClr>
              </a:solidFill>
              <a:latin typeface="Abadi" panose="020B0604020104020204" pitchFamily="34" charset="0"/>
              <a:ea typeface="+mn-ea"/>
              <a:cs typeface="+mn-cs"/>
            </a:endParaRPr>
          </a:p>
        </p:txBody>
      </p:sp>
      <p:pic>
        <p:nvPicPr>
          <p:cNvPr id="4" name="object 16">
            <a:extLst>
              <a:ext uri="{FF2B5EF4-FFF2-40B4-BE49-F238E27FC236}">
                <a16:creationId xmlns:a16="http://schemas.microsoft.com/office/drawing/2014/main" id="{EFF6AB43-8471-5D87-CAC7-E913186F772A}"/>
              </a:ext>
            </a:extLst>
          </p:cNvPr>
          <p:cNvPicPr/>
          <p:nvPr/>
        </p:nvPicPr>
        <p:blipFill>
          <a:blip r:embed="rId5" cstate="screen">
            <a:extLst>
              <a:ext uri="{28A0092B-C50C-407E-A947-70E740481C1C}">
                <a14:useLocalDpi xmlns:a14="http://schemas.microsoft.com/office/drawing/2010/main" val="0"/>
              </a:ext>
            </a:extLst>
          </a:blip>
          <a:stretch>
            <a:fillRect/>
          </a:stretch>
        </p:blipFill>
        <p:spPr>
          <a:xfrm rot="5400000" flipH="1">
            <a:off x="2572835" y="190298"/>
            <a:ext cx="45719" cy="3356268"/>
          </a:xfrm>
          <a:prstGeom prst="rect">
            <a:avLst/>
          </a:prstGeom>
        </p:spPr>
      </p:pic>
      <p:sp>
        <p:nvSpPr>
          <p:cNvPr id="5" name="Oval 4">
            <a:extLst>
              <a:ext uri="{FF2B5EF4-FFF2-40B4-BE49-F238E27FC236}">
                <a16:creationId xmlns:a16="http://schemas.microsoft.com/office/drawing/2014/main" id="{77449691-76F1-2BF2-8A5B-0A85059D2B47}"/>
              </a:ext>
            </a:extLst>
          </p:cNvPr>
          <p:cNvSpPr/>
          <p:nvPr/>
        </p:nvSpPr>
        <p:spPr>
          <a:xfrm>
            <a:off x="-624954" y="138254"/>
            <a:ext cx="464024" cy="45374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65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73" grpId="0" animBg="1"/>
      <p:bldP spid="74" grpId="0" animBg="1"/>
      <p:bldP spid="75" grpId="0" animBg="1"/>
      <p:bldP spid="76" grpId="0" animBg="1"/>
      <p:bldP spid="7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DDDAE1F-45CD-1535-02EB-CC4F3CA70661}"/>
              </a:ext>
            </a:extLst>
          </p:cNvPr>
          <p:cNvGraphicFramePr>
            <a:graphicFrameLocks noGrp="1"/>
          </p:cNvGraphicFramePr>
          <p:nvPr>
            <p:extLst>
              <p:ext uri="{D42A27DB-BD31-4B8C-83A1-F6EECF244321}">
                <p14:modId xmlns:p14="http://schemas.microsoft.com/office/powerpoint/2010/main" val="2775112226"/>
              </p:ext>
            </p:extLst>
          </p:nvPr>
        </p:nvGraphicFramePr>
        <p:xfrm>
          <a:off x="1091252" y="1599335"/>
          <a:ext cx="4346452" cy="4970283"/>
        </p:xfrm>
        <a:graphic>
          <a:graphicData uri="http://schemas.openxmlformats.org/drawingml/2006/table">
            <a:tbl>
              <a:tblPr firstRow="1" firstCol="1" bandRow="1"/>
              <a:tblGrid>
                <a:gridCol w="1672936">
                  <a:extLst>
                    <a:ext uri="{9D8B030D-6E8A-4147-A177-3AD203B41FA5}">
                      <a16:colId xmlns:a16="http://schemas.microsoft.com/office/drawing/2014/main" val="4139508162"/>
                    </a:ext>
                  </a:extLst>
                </a:gridCol>
                <a:gridCol w="2673516">
                  <a:extLst>
                    <a:ext uri="{9D8B030D-6E8A-4147-A177-3AD203B41FA5}">
                      <a16:colId xmlns:a16="http://schemas.microsoft.com/office/drawing/2014/main" val="1351601919"/>
                    </a:ext>
                  </a:extLst>
                </a:gridCol>
              </a:tblGrid>
              <a:tr h="643803">
                <a:tc>
                  <a:txBody>
                    <a:bodyPr/>
                    <a:lstStyle/>
                    <a:p>
                      <a:pPr marR="60960" algn="ctr">
                        <a:lnSpc>
                          <a:spcPct val="85000"/>
                        </a:lnSpc>
                      </a:pPr>
                      <a:r>
                        <a:rPr lang="en-US" sz="1800" b="1" dirty="0">
                          <a:solidFill>
                            <a:srgbClr val="FFFFFF"/>
                          </a:solidFill>
                          <a:effectLst/>
                          <a:latin typeface="+mn-lt"/>
                          <a:ea typeface="Verdana" panose="020B0604030504040204" pitchFamily="34" charset="0"/>
                          <a:cs typeface="Verdana" panose="020B0604030504040204" pitchFamily="34" charset="0"/>
                        </a:rPr>
                        <a:t>PRINCIPLE</a:t>
                      </a:r>
                      <a:endParaRPr lang="en-GB" sz="1800" dirty="0">
                        <a:effectLst/>
                        <a:latin typeface="+mn-lt"/>
                        <a:ea typeface="Verdana" panose="020B0604030504040204" pitchFamily="34" charset="0"/>
                        <a:cs typeface="Verdana" panose="020B0604030504040204" pitchFamily="34" charset="0"/>
                      </a:endParaRPr>
                    </a:p>
                  </a:txBody>
                  <a:tcPr marL="32268" marR="32268"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mpd="sng">
                      <a:noFill/>
                      <a:prstDash val="soli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00A6BF"/>
                    </a:solidFill>
                  </a:tcPr>
                </a:tc>
                <a:tc>
                  <a:txBody>
                    <a:bodyPr/>
                    <a:lstStyle/>
                    <a:p>
                      <a:pPr marR="60960" algn="ctr">
                        <a:lnSpc>
                          <a:spcPct val="85000"/>
                        </a:lnSpc>
                      </a:pPr>
                      <a:r>
                        <a:rPr lang="en-US" sz="1800" b="1" dirty="0">
                          <a:solidFill>
                            <a:srgbClr val="FFFFFF"/>
                          </a:solidFill>
                          <a:effectLst/>
                          <a:latin typeface="+mn-lt"/>
                          <a:ea typeface="Verdana" panose="020B0604030504040204" pitchFamily="34" charset="0"/>
                          <a:cs typeface="Verdana" panose="020B0604030504040204" pitchFamily="34" charset="0"/>
                        </a:rPr>
                        <a:t>CIRCULAR PROCUREMENT ACTION</a:t>
                      </a:r>
                      <a:endParaRPr lang="en-GB" sz="1800" dirty="0">
                        <a:effectLst/>
                        <a:latin typeface="+mn-lt"/>
                        <a:ea typeface="Verdana" panose="020B0604030504040204" pitchFamily="34" charset="0"/>
                        <a:cs typeface="Verdana" panose="020B0604030504040204" pitchFamily="34" charset="0"/>
                      </a:endParaRPr>
                    </a:p>
                  </a:txBody>
                  <a:tcPr marL="32268" marR="32268"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00A6BF"/>
                    </a:solidFill>
                  </a:tcPr>
                </a:tc>
                <a:extLst>
                  <a:ext uri="{0D108BD9-81ED-4DB2-BD59-A6C34878D82A}">
                    <a16:rowId xmlns:a16="http://schemas.microsoft.com/office/drawing/2014/main" val="3977967188"/>
                  </a:ext>
                </a:extLst>
              </a:tr>
              <a:tr h="926760">
                <a:tc>
                  <a:txBody>
                    <a:bodyPr/>
                    <a:lstStyle/>
                    <a:p>
                      <a:pPr algn="ctr">
                        <a:lnSpc>
                          <a:spcPct val="107000"/>
                        </a:lnSpc>
                        <a:spcBef>
                          <a:spcPts val="200"/>
                        </a:spcBef>
                      </a:pPr>
                      <a:r>
                        <a:rPr lang="en-GB" sz="1800" b="1" dirty="0">
                          <a:solidFill>
                            <a:srgbClr val="000000"/>
                          </a:solidFill>
                          <a:effectLst/>
                          <a:latin typeface="+mn-lt"/>
                          <a:ea typeface="Times New Roman" panose="02020603050405020304" pitchFamily="18" charset="0"/>
                          <a:cs typeface="Times New Roman" panose="02020603050405020304" pitchFamily="18" charset="0"/>
                        </a:rPr>
                        <a:t>AVOID</a:t>
                      </a:r>
                      <a:endParaRPr lang="en-GB" sz="1800" b="1" dirty="0">
                        <a:solidFill>
                          <a:srgbClr val="1F4D78"/>
                        </a:solidFill>
                        <a:effectLst/>
                        <a:latin typeface="+mn-lt"/>
                        <a:ea typeface="Times New Roman" panose="02020603050405020304" pitchFamily="18" charset="0"/>
                        <a:cs typeface="Times New Roman" panose="02020603050405020304" pitchFamily="18" charset="0"/>
                      </a:endParaRPr>
                    </a:p>
                  </a:txBody>
                  <a:tcPr marL="32268" marR="32268"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E5F8FF"/>
                    </a:solidFill>
                  </a:tcPr>
                </a:tc>
                <a:tc>
                  <a:txBody>
                    <a:bodyPr/>
                    <a:lstStyle/>
                    <a:p>
                      <a:pPr marL="342900" marR="60960" lvl="0" indent="-342900">
                        <a:lnSpc>
                          <a:spcPct val="85000"/>
                        </a:lnSpc>
                        <a:spcAft>
                          <a:spcPts val="0"/>
                        </a:spcAft>
                        <a:buFont typeface="Wingdings" panose="05000000000000000000" pitchFamily="2" charset="2"/>
                        <a:buChar char="§"/>
                      </a:pPr>
                      <a:r>
                        <a:rPr lang="en-US" sz="1600" dirty="0">
                          <a:solidFill>
                            <a:srgbClr val="231F20"/>
                          </a:solidFill>
                          <a:effectLst/>
                          <a:latin typeface="+mn-lt"/>
                          <a:ea typeface="Verdana" panose="020B0604030504040204" pitchFamily="34" charset="0"/>
                          <a:cs typeface="Verdana" panose="020B0604030504040204" pitchFamily="34" charset="0"/>
                        </a:rPr>
                        <a:t>Avoid new products</a:t>
                      </a:r>
                      <a:endParaRPr lang="en-GB" sz="1600" dirty="0">
                        <a:effectLst/>
                        <a:latin typeface="+mn-lt"/>
                        <a:ea typeface="Verdana" panose="020B0604030504040204" pitchFamily="34" charset="0"/>
                        <a:cs typeface="Verdana" panose="020B0604030504040204" pitchFamily="34" charset="0"/>
                      </a:endParaRPr>
                    </a:p>
                    <a:p>
                      <a:pPr marL="342900" marR="60960" lvl="0" indent="-342900">
                        <a:lnSpc>
                          <a:spcPct val="85000"/>
                        </a:lnSpc>
                        <a:spcAft>
                          <a:spcPts val="0"/>
                        </a:spcAft>
                        <a:buFont typeface="Wingdings" panose="05000000000000000000" pitchFamily="2" charset="2"/>
                        <a:buChar char="§"/>
                      </a:pPr>
                      <a:r>
                        <a:rPr lang="en-US" sz="1600" dirty="0">
                          <a:solidFill>
                            <a:srgbClr val="231F20"/>
                          </a:solidFill>
                          <a:effectLst/>
                          <a:latin typeface="+mn-lt"/>
                          <a:ea typeface="Verdana" panose="020B0604030504040204" pitchFamily="34" charset="0"/>
                          <a:cs typeface="Verdana" panose="020B0604030504040204" pitchFamily="34" charset="0"/>
                        </a:rPr>
                        <a:t>Reconsider ownership</a:t>
                      </a:r>
                      <a:endParaRPr lang="en-GB" sz="1600" dirty="0">
                        <a:effectLst/>
                        <a:latin typeface="+mn-lt"/>
                        <a:ea typeface="Verdana" panose="020B0604030504040204" pitchFamily="34" charset="0"/>
                        <a:cs typeface="Verdana" panose="020B0604030504040204" pitchFamily="34" charset="0"/>
                      </a:endParaRPr>
                    </a:p>
                    <a:p>
                      <a:pPr marL="342900" marR="60960" lvl="0" indent="-342900">
                        <a:lnSpc>
                          <a:spcPct val="85000"/>
                        </a:lnSpc>
                        <a:spcAft>
                          <a:spcPts val="0"/>
                        </a:spcAft>
                        <a:buFont typeface="Wingdings" panose="05000000000000000000" pitchFamily="2" charset="2"/>
                        <a:buChar char="§"/>
                      </a:pPr>
                      <a:r>
                        <a:rPr lang="en-US" sz="1600" dirty="0">
                          <a:solidFill>
                            <a:srgbClr val="231F20"/>
                          </a:solidFill>
                          <a:effectLst/>
                          <a:latin typeface="+mn-lt"/>
                          <a:ea typeface="Verdana" panose="020B0604030504040204" pitchFamily="34" charset="0"/>
                          <a:cs typeface="Verdana" panose="020B0604030504040204" pitchFamily="34" charset="0"/>
                        </a:rPr>
                        <a:t>Fewer products</a:t>
                      </a:r>
                      <a:endParaRPr lang="en-GB" sz="1600" dirty="0">
                        <a:effectLst/>
                        <a:latin typeface="+mn-lt"/>
                        <a:ea typeface="Verdana" panose="020B0604030504040204" pitchFamily="34" charset="0"/>
                        <a:cs typeface="Verdana" panose="020B0604030504040204" pitchFamily="34" charset="0"/>
                      </a:endParaRPr>
                    </a:p>
                  </a:txBody>
                  <a:tcPr marL="32268" marR="32268"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E5F8FF"/>
                    </a:solidFill>
                  </a:tcPr>
                </a:tc>
                <a:extLst>
                  <a:ext uri="{0D108BD9-81ED-4DB2-BD59-A6C34878D82A}">
                    <a16:rowId xmlns:a16="http://schemas.microsoft.com/office/drawing/2014/main" val="2977874843"/>
                  </a:ext>
                </a:extLst>
              </a:tr>
              <a:tr h="1246910">
                <a:tc>
                  <a:txBody>
                    <a:bodyPr/>
                    <a:lstStyle/>
                    <a:p>
                      <a:pPr algn="ctr">
                        <a:lnSpc>
                          <a:spcPct val="107000"/>
                        </a:lnSpc>
                        <a:spcBef>
                          <a:spcPts val="200"/>
                        </a:spcBef>
                      </a:pPr>
                      <a:r>
                        <a:rPr lang="en-GB" sz="1800" b="1" dirty="0">
                          <a:solidFill>
                            <a:srgbClr val="000000"/>
                          </a:solidFill>
                          <a:effectLst/>
                          <a:latin typeface="+mn-lt"/>
                          <a:ea typeface="Times New Roman" panose="02020603050405020304" pitchFamily="18" charset="0"/>
                          <a:cs typeface="Times New Roman" panose="02020603050405020304" pitchFamily="18" charset="0"/>
                        </a:rPr>
                        <a:t>LIFETIME OPTIMISATION</a:t>
                      </a:r>
                      <a:endParaRPr lang="en-GB" sz="1800" b="1" dirty="0">
                        <a:solidFill>
                          <a:srgbClr val="1F4D78"/>
                        </a:solidFill>
                        <a:effectLst/>
                        <a:latin typeface="+mn-lt"/>
                        <a:ea typeface="Times New Roman" panose="02020603050405020304" pitchFamily="18" charset="0"/>
                        <a:cs typeface="Times New Roman" panose="02020603050405020304" pitchFamily="18" charset="0"/>
                      </a:endParaRPr>
                    </a:p>
                  </a:txBody>
                  <a:tcPr marL="32268" marR="32268"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E5F8FF"/>
                    </a:solidFill>
                  </a:tcPr>
                </a:tc>
                <a:tc>
                  <a:txBody>
                    <a:bodyPr/>
                    <a:lstStyle/>
                    <a:p>
                      <a:pPr marL="342900" marR="60960" lvl="0" indent="-342900">
                        <a:lnSpc>
                          <a:spcPct val="85000"/>
                        </a:lnSpc>
                        <a:spcAft>
                          <a:spcPts val="0"/>
                        </a:spcAft>
                        <a:buFont typeface="Wingdings" panose="05000000000000000000" pitchFamily="2" charset="2"/>
                        <a:buChar char="§"/>
                      </a:pPr>
                      <a:r>
                        <a:rPr lang="en-US" sz="1600" dirty="0" err="1">
                          <a:solidFill>
                            <a:srgbClr val="231F20"/>
                          </a:solidFill>
                          <a:effectLst/>
                          <a:latin typeface="+mn-lt"/>
                          <a:ea typeface="Verdana" panose="020B0604030504040204" pitchFamily="34" charset="0"/>
                          <a:cs typeface="Verdana" panose="020B0604030504040204" pitchFamily="34" charset="0"/>
                        </a:rPr>
                        <a:t>Optimise</a:t>
                      </a:r>
                      <a:r>
                        <a:rPr lang="en-US" sz="1600" dirty="0">
                          <a:solidFill>
                            <a:srgbClr val="231F20"/>
                          </a:solidFill>
                          <a:effectLst/>
                          <a:latin typeface="+mn-lt"/>
                          <a:ea typeface="Verdana" panose="020B0604030504040204" pitchFamily="34" charset="0"/>
                          <a:cs typeface="Verdana" panose="020B0604030504040204" pitchFamily="34" charset="0"/>
                        </a:rPr>
                        <a:t> utilization of existing assets</a:t>
                      </a:r>
                      <a:endParaRPr lang="en-GB" sz="1600" dirty="0">
                        <a:effectLst/>
                        <a:latin typeface="+mn-lt"/>
                        <a:ea typeface="Verdana" panose="020B0604030504040204" pitchFamily="34" charset="0"/>
                        <a:cs typeface="Verdana" panose="020B0604030504040204" pitchFamily="34" charset="0"/>
                      </a:endParaRPr>
                    </a:p>
                    <a:p>
                      <a:pPr marL="342900" marR="60960" lvl="0" indent="-342900">
                        <a:lnSpc>
                          <a:spcPct val="85000"/>
                        </a:lnSpc>
                        <a:spcAft>
                          <a:spcPts val="0"/>
                        </a:spcAft>
                        <a:buFont typeface="Wingdings" panose="05000000000000000000" pitchFamily="2" charset="2"/>
                        <a:buChar char="§"/>
                      </a:pPr>
                      <a:r>
                        <a:rPr lang="en-US" sz="1600" dirty="0">
                          <a:solidFill>
                            <a:srgbClr val="231F20"/>
                          </a:solidFill>
                          <a:effectLst/>
                          <a:latin typeface="+mn-lt"/>
                          <a:ea typeface="Verdana" panose="020B0604030504040204" pitchFamily="34" charset="0"/>
                          <a:cs typeface="Verdana" panose="020B0604030504040204" pitchFamily="34" charset="0"/>
                        </a:rPr>
                        <a:t>Repair existing products</a:t>
                      </a:r>
                      <a:endParaRPr lang="en-GB" sz="1600" dirty="0">
                        <a:effectLst/>
                        <a:latin typeface="+mn-lt"/>
                        <a:ea typeface="Verdana" panose="020B0604030504040204" pitchFamily="34" charset="0"/>
                        <a:cs typeface="Verdana" panose="020B0604030504040204" pitchFamily="34" charset="0"/>
                      </a:endParaRPr>
                    </a:p>
                    <a:p>
                      <a:pPr marL="342900" marR="60960" lvl="0" indent="-342900">
                        <a:lnSpc>
                          <a:spcPct val="85000"/>
                        </a:lnSpc>
                        <a:spcAft>
                          <a:spcPts val="0"/>
                        </a:spcAft>
                        <a:buFont typeface="Wingdings" panose="05000000000000000000" pitchFamily="2" charset="2"/>
                        <a:buChar char="§"/>
                      </a:pPr>
                      <a:r>
                        <a:rPr lang="en-US" sz="1600" dirty="0">
                          <a:solidFill>
                            <a:srgbClr val="231F20"/>
                          </a:solidFill>
                          <a:effectLst/>
                          <a:latin typeface="+mn-lt"/>
                          <a:ea typeface="Verdana" panose="020B0604030504040204" pitchFamily="34" charset="0"/>
                          <a:cs typeface="Verdana" panose="020B0604030504040204" pitchFamily="34" charset="0"/>
                        </a:rPr>
                        <a:t>Reuse-internally or externally</a:t>
                      </a:r>
                      <a:endParaRPr lang="en-GB" sz="1600" dirty="0">
                        <a:effectLst/>
                        <a:latin typeface="+mn-lt"/>
                        <a:ea typeface="Verdana" panose="020B0604030504040204" pitchFamily="34" charset="0"/>
                        <a:cs typeface="Verdana" panose="020B0604030504040204" pitchFamily="34" charset="0"/>
                      </a:endParaRPr>
                    </a:p>
                  </a:txBody>
                  <a:tcPr marL="32268" marR="32268"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E5F8FF"/>
                    </a:solidFill>
                  </a:tcPr>
                </a:tc>
                <a:extLst>
                  <a:ext uri="{0D108BD9-81ED-4DB2-BD59-A6C34878D82A}">
                    <a16:rowId xmlns:a16="http://schemas.microsoft.com/office/drawing/2014/main" val="581503843"/>
                  </a:ext>
                </a:extLst>
              </a:tr>
              <a:tr h="1287609">
                <a:tc>
                  <a:txBody>
                    <a:bodyPr/>
                    <a:lstStyle/>
                    <a:p>
                      <a:pPr algn="ctr">
                        <a:lnSpc>
                          <a:spcPct val="107000"/>
                        </a:lnSpc>
                        <a:spcBef>
                          <a:spcPts val="200"/>
                        </a:spcBef>
                      </a:pPr>
                      <a:r>
                        <a:rPr lang="en-GB" sz="1800" b="1" dirty="0">
                          <a:solidFill>
                            <a:srgbClr val="000000"/>
                          </a:solidFill>
                          <a:effectLst/>
                          <a:latin typeface="+mn-lt"/>
                          <a:ea typeface="Times New Roman" panose="02020603050405020304" pitchFamily="18" charset="0"/>
                          <a:cs typeface="Times New Roman" panose="02020603050405020304" pitchFamily="18" charset="0"/>
                        </a:rPr>
                        <a:t>LIFETIME EXTENSION</a:t>
                      </a:r>
                      <a:endParaRPr lang="en-GB" sz="1800" b="1" dirty="0">
                        <a:solidFill>
                          <a:srgbClr val="1F4D78"/>
                        </a:solidFill>
                        <a:effectLst/>
                        <a:latin typeface="+mn-lt"/>
                        <a:ea typeface="Times New Roman" panose="02020603050405020304" pitchFamily="18" charset="0"/>
                        <a:cs typeface="Times New Roman" panose="02020603050405020304" pitchFamily="18" charset="0"/>
                      </a:endParaRPr>
                    </a:p>
                  </a:txBody>
                  <a:tcPr marL="32268" marR="32268"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E5F8FF"/>
                    </a:solidFill>
                  </a:tcPr>
                </a:tc>
                <a:tc>
                  <a:txBody>
                    <a:bodyPr/>
                    <a:lstStyle/>
                    <a:p>
                      <a:pPr marL="342900" marR="60960" lvl="0" indent="-342900">
                        <a:lnSpc>
                          <a:spcPct val="85000"/>
                        </a:lnSpc>
                        <a:spcAft>
                          <a:spcPts val="0"/>
                        </a:spcAft>
                        <a:buFont typeface="Wingdings" panose="05000000000000000000" pitchFamily="2" charset="2"/>
                        <a:buChar char="§"/>
                      </a:pPr>
                      <a:r>
                        <a:rPr lang="en-US" sz="1600" dirty="0">
                          <a:solidFill>
                            <a:srgbClr val="231F20"/>
                          </a:solidFill>
                          <a:effectLst/>
                          <a:latin typeface="+mn-lt"/>
                          <a:ea typeface="Verdana" panose="020B0604030504040204" pitchFamily="34" charset="0"/>
                          <a:cs typeface="Verdana" panose="020B0604030504040204" pitchFamily="34" charset="0"/>
                        </a:rPr>
                        <a:t>Remanufacture</a:t>
                      </a:r>
                      <a:endParaRPr lang="en-GB" sz="1600" dirty="0">
                        <a:effectLst/>
                        <a:latin typeface="+mn-lt"/>
                        <a:ea typeface="Verdana" panose="020B0604030504040204" pitchFamily="34" charset="0"/>
                        <a:cs typeface="Verdana" panose="020B0604030504040204" pitchFamily="34" charset="0"/>
                      </a:endParaRPr>
                    </a:p>
                    <a:p>
                      <a:pPr marL="342900" marR="60960" lvl="0" indent="-342900">
                        <a:lnSpc>
                          <a:spcPct val="85000"/>
                        </a:lnSpc>
                        <a:spcAft>
                          <a:spcPts val="0"/>
                        </a:spcAft>
                        <a:buFont typeface="Wingdings" panose="05000000000000000000" pitchFamily="2" charset="2"/>
                        <a:buChar char="§"/>
                      </a:pPr>
                      <a:r>
                        <a:rPr lang="en-US" sz="1600" dirty="0">
                          <a:solidFill>
                            <a:srgbClr val="231F20"/>
                          </a:solidFill>
                          <a:effectLst/>
                          <a:latin typeface="+mn-lt"/>
                          <a:ea typeface="Verdana" panose="020B0604030504040204" pitchFamily="34" charset="0"/>
                          <a:cs typeface="Verdana" panose="020B0604030504040204" pitchFamily="34" charset="0"/>
                        </a:rPr>
                        <a:t>Design for deconstruction/ disassembly</a:t>
                      </a:r>
                      <a:endParaRPr lang="en-GB" sz="1600" dirty="0">
                        <a:effectLst/>
                        <a:latin typeface="+mn-lt"/>
                        <a:ea typeface="Verdana" panose="020B0604030504040204" pitchFamily="34" charset="0"/>
                        <a:cs typeface="Verdana" panose="020B0604030504040204" pitchFamily="34" charset="0"/>
                      </a:endParaRPr>
                    </a:p>
                    <a:p>
                      <a:pPr marL="342900" marR="60960" lvl="0" indent="-342900">
                        <a:lnSpc>
                          <a:spcPct val="85000"/>
                        </a:lnSpc>
                        <a:spcAft>
                          <a:spcPts val="0"/>
                        </a:spcAft>
                        <a:buFont typeface="Wingdings" panose="05000000000000000000" pitchFamily="2" charset="2"/>
                        <a:buChar char="§"/>
                      </a:pPr>
                      <a:r>
                        <a:rPr lang="en-US" sz="1600" dirty="0">
                          <a:solidFill>
                            <a:srgbClr val="231F20"/>
                          </a:solidFill>
                          <a:effectLst/>
                          <a:latin typeface="+mn-lt"/>
                          <a:ea typeface="Verdana" panose="020B0604030504040204" pitchFamily="34" charset="0"/>
                          <a:cs typeface="Verdana" panose="020B0604030504040204" pitchFamily="34" charset="0"/>
                        </a:rPr>
                        <a:t>End of life collection</a:t>
                      </a:r>
                      <a:endParaRPr lang="en-GB" sz="1600" dirty="0">
                        <a:effectLst/>
                        <a:latin typeface="+mn-lt"/>
                        <a:ea typeface="Verdana" panose="020B0604030504040204" pitchFamily="34" charset="0"/>
                        <a:cs typeface="Verdana" panose="020B0604030504040204" pitchFamily="34" charset="0"/>
                      </a:endParaRPr>
                    </a:p>
                  </a:txBody>
                  <a:tcPr marL="32268" marR="32268"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E5F8FF"/>
                    </a:solidFill>
                  </a:tcPr>
                </a:tc>
                <a:extLst>
                  <a:ext uri="{0D108BD9-81ED-4DB2-BD59-A6C34878D82A}">
                    <a16:rowId xmlns:a16="http://schemas.microsoft.com/office/drawing/2014/main" val="290615222"/>
                  </a:ext>
                </a:extLst>
              </a:tr>
              <a:tr h="865201">
                <a:tc>
                  <a:txBody>
                    <a:bodyPr/>
                    <a:lstStyle/>
                    <a:p>
                      <a:pPr algn="ctr">
                        <a:lnSpc>
                          <a:spcPct val="107000"/>
                        </a:lnSpc>
                        <a:spcBef>
                          <a:spcPts val="200"/>
                        </a:spcBef>
                      </a:pPr>
                      <a:r>
                        <a:rPr lang="en-GB" sz="1800" b="1" dirty="0">
                          <a:solidFill>
                            <a:srgbClr val="000000"/>
                          </a:solidFill>
                          <a:effectLst/>
                          <a:latin typeface="+mn-lt"/>
                          <a:ea typeface="Times New Roman" panose="02020603050405020304" pitchFamily="18" charset="0"/>
                          <a:cs typeface="Times New Roman" panose="02020603050405020304" pitchFamily="18" charset="0"/>
                        </a:rPr>
                        <a:t>CLOSE LOOPS</a:t>
                      </a:r>
                      <a:endParaRPr lang="en-GB" sz="1800" b="1" dirty="0">
                        <a:solidFill>
                          <a:srgbClr val="1F4D78"/>
                        </a:solidFill>
                        <a:effectLst/>
                        <a:latin typeface="+mn-lt"/>
                        <a:ea typeface="Times New Roman" panose="02020603050405020304" pitchFamily="18" charset="0"/>
                        <a:cs typeface="Times New Roman" panose="02020603050405020304" pitchFamily="18" charset="0"/>
                      </a:endParaRPr>
                    </a:p>
                  </a:txBody>
                  <a:tcPr marL="32268" marR="32268" marT="0"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5F8FF"/>
                    </a:solidFill>
                  </a:tcPr>
                </a:tc>
                <a:tc>
                  <a:txBody>
                    <a:bodyPr/>
                    <a:lstStyle/>
                    <a:p>
                      <a:pPr marL="342900" marR="60960" lvl="0" indent="-342900">
                        <a:lnSpc>
                          <a:spcPct val="85000"/>
                        </a:lnSpc>
                        <a:spcAft>
                          <a:spcPts val="0"/>
                        </a:spcAft>
                        <a:buFont typeface="Wingdings" panose="05000000000000000000" pitchFamily="2" charset="2"/>
                        <a:buChar char="§"/>
                      </a:pPr>
                      <a:r>
                        <a:rPr lang="en-US" sz="1600" dirty="0">
                          <a:solidFill>
                            <a:srgbClr val="231F20"/>
                          </a:solidFill>
                          <a:effectLst/>
                          <a:latin typeface="+mn-lt"/>
                          <a:ea typeface="Verdana" panose="020B0604030504040204" pitchFamily="34" charset="0"/>
                          <a:cs typeface="Verdana" panose="020B0604030504040204" pitchFamily="34" charset="0"/>
                        </a:rPr>
                        <a:t>Recycle materials</a:t>
                      </a:r>
                      <a:endParaRPr lang="en-GB" sz="1600" dirty="0">
                        <a:effectLst/>
                        <a:latin typeface="+mn-lt"/>
                        <a:ea typeface="Verdana" panose="020B0604030504040204" pitchFamily="34" charset="0"/>
                        <a:cs typeface="Verdana" panose="020B0604030504040204" pitchFamily="34" charset="0"/>
                      </a:endParaRPr>
                    </a:p>
                    <a:p>
                      <a:pPr marL="342900" marR="60960" lvl="0" indent="-342900">
                        <a:lnSpc>
                          <a:spcPct val="85000"/>
                        </a:lnSpc>
                        <a:spcAft>
                          <a:spcPts val="0"/>
                        </a:spcAft>
                        <a:buFont typeface="Wingdings" panose="05000000000000000000" pitchFamily="2" charset="2"/>
                        <a:buChar char="§"/>
                      </a:pPr>
                      <a:r>
                        <a:rPr lang="en-US" sz="1600" dirty="0">
                          <a:solidFill>
                            <a:srgbClr val="231F20"/>
                          </a:solidFill>
                          <a:effectLst/>
                          <a:latin typeface="+mn-lt"/>
                          <a:ea typeface="Verdana" panose="020B0604030504040204" pitchFamily="34" charset="0"/>
                          <a:cs typeface="Verdana" panose="020B0604030504040204" pitchFamily="34" charset="0"/>
                        </a:rPr>
                        <a:t>Displace virgin materials</a:t>
                      </a:r>
                      <a:endParaRPr lang="en-GB" sz="1600" dirty="0">
                        <a:effectLst/>
                        <a:latin typeface="+mn-lt"/>
                        <a:ea typeface="Verdana" panose="020B0604030504040204" pitchFamily="34" charset="0"/>
                        <a:cs typeface="Verdana" panose="020B0604030504040204" pitchFamily="34" charset="0"/>
                      </a:endParaRPr>
                    </a:p>
                    <a:p>
                      <a:pPr marL="342900" marR="60960" lvl="0" indent="-342900">
                        <a:lnSpc>
                          <a:spcPct val="85000"/>
                        </a:lnSpc>
                        <a:spcAft>
                          <a:spcPts val="0"/>
                        </a:spcAft>
                        <a:buFont typeface="Wingdings" panose="05000000000000000000" pitchFamily="2" charset="2"/>
                        <a:buChar char="§"/>
                      </a:pPr>
                      <a:r>
                        <a:rPr lang="en-US" sz="1600" dirty="0">
                          <a:solidFill>
                            <a:srgbClr val="231F20"/>
                          </a:solidFill>
                          <a:effectLst/>
                          <a:latin typeface="+mn-lt"/>
                          <a:ea typeface="Verdana" panose="020B0604030504040204" pitchFamily="34" charset="0"/>
                          <a:cs typeface="Verdana" panose="020B0604030504040204" pitchFamily="34" charset="0"/>
                        </a:rPr>
                        <a:t>Reduce Landfill</a:t>
                      </a:r>
                      <a:endParaRPr lang="en-GB" sz="1600" dirty="0">
                        <a:effectLst/>
                        <a:latin typeface="+mn-lt"/>
                        <a:ea typeface="Verdana" panose="020B0604030504040204" pitchFamily="34" charset="0"/>
                        <a:cs typeface="Verdana" panose="020B0604030504040204" pitchFamily="34" charset="0"/>
                      </a:endParaRPr>
                    </a:p>
                  </a:txBody>
                  <a:tcPr marL="32268" marR="32268"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5F8FF"/>
                    </a:solidFill>
                  </a:tcPr>
                </a:tc>
                <a:extLst>
                  <a:ext uri="{0D108BD9-81ED-4DB2-BD59-A6C34878D82A}">
                    <a16:rowId xmlns:a16="http://schemas.microsoft.com/office/drawing/2014/main" val="1553316273"/>
                  </a:ext>
                </a:extLst>
              </a:tr>
            </a:tbl>
          </a:graphicData>
        </a:graphic>
      </p:graphicFrame>
      <p:pic>
        <p:nvPicPr>
          <p:cNvPr id="3" name="object 2">
            <a:extLst>
              <a:ext uri="{FF2B5EF4-FFF2-40B4-BE49-F238E27FC236}">
                <a16:creationId xmlns:a16="http://schemas.microsoft.com/office/drawing/2014/main" id="{A99CF2A9-5FD0-F643-AFF1-4C1FCEB87F10}"/>
              </a:ext>
            </a:extLst>
          </p:cNvPr>
          <p:cNvPicPr/>
          <p:nvPr/>
        </p:nvPicPr>
        <p:blipFill>
          <a:blip r:embed="rId3" cstate="print">
            <a:extLst>
              <a:ext uri="{28A0092B-C50C-407E-A947-70E740481C1C}">
                <a14:useLocalDpi xmlns:a14="http://schemas.microsoft.com/office/drawing/2010/main" val="0"/>
              </a:ext>
            </a:extLst>
          </a:blip>
          <a:stretch>
            <a:fillRect/>
          </a:stretch>
        </p:blipFill>
        <p:spPr>
          <a:xfrm rot="10800000">
            <a:off x="-1" y="-51748"/>
            <a:ext cx="12192000" cy="1266825"/>
          </a:xfrm>
          <a:prstGeom prst="rect">
            <a:avLst/>
          </a:prstGeom>
        </p:spPr>
      </p:pic>
      <p:pic>
        <p:nvPicPr>
          <p:cNvPr id="4" name="object 16">
            <a:extLst>
              <a:ext uri="{FF2B5EF4-FFF2-40B4-BE49-F238E27FC236}">
                <a16:creationId xmlns:a16="http://schemas.microsoft.com/office/drawing/2014/main" id="{4C9D2791-DEE8-79A4-C8B4-71B92F1E4F02}"/>
              </a:ext>
            </a:extLst>
          </p:cNvPr>
          <p:cNvPicPr/>
          <p:nvPr/>
        </p:nvPicPr>
        <p:blipFill>
          <a:blip r:embed="rId4" cstate="email">
            <a:extLst>
              <a:ext uri="{28A0092B-C50C-407E-A947-70E740481C1C}">
                <a14:useLocalDpi xmlns:a14="http://schemas.microsoft.com/office/drawing/2010/main" val="0"/>
              </a:ext>
            </a:extLst>
          </a:blip>
          <a:stretch>
            <a:fillRect/>
          </a:stretch>
        </p:blipFill>
        <p:spPr>
          <a:xfrm rot="5400000" flipH="1">
            <a:off x="5584616" y="-258433"/>
            <a:ext cx="45719" cy="3207629"/>
          </a:xfrm>
          <a:prstGeom prst="rect">
            <a:avLst/>
          </a:prstGeom>
        </p:spPr>
      </p:pic>
      <p:sp>
        <p:nvSpPr>
          <p:cNvPr id="5" name="TextBox 4">
            <a:extLst>
              <a:ext uri="{FF2B5EF4-FFF2-40B4-BE49-F238E27FC236}">
                <a16:creationId xmlns:a16="http://schemas.microsoft.com/office/drawing/2014/main" id="{5476B8D5-D85F-7557-5874-D6E957568687}"/>
              </a:ext>
            </a:extLst>
          </p:cNvPr>
          <p:cNvSpPr txBox="1"/>
          <p:nvPr/>
        </p:nvSpPr>
        <p:spPr>
          <a:xfrm>
            <a:off x="3895537" y="783464"/>
            <a:ext cx="4214508" cy="584775"/>
          </a:xfrm>
          <a:prstGeom prst="rect">
            <a:avLst/>
          </a:prstGeom>
          <a:noFill/>
        </p:spPr>
        <p:txBody>
          <a:bodyPr wrap="square">
            <a:spAutoFit/>
          </a:bodyPr>
          <a:lstStyle/>
          <a:p>
            <a:r>
              <a:rPr lang="en-US" sz="3200" dirty="0">
                <a:solidFill>
                  <a:schemeClr val="accent5">
                    <a:lumMod val="75000"/>
                  </a:schemeClr>
                </a:solidFill>
                <a:latin typeface="Abadi" panose="020B0604020104020204" pitchFamily="34" charset="0"/>
              </a:rPr>
              <a:t>Plastics strategies</a:t>
            </a:r>
          </a:p>
        </p:txBody>
      </p:sp>
      <p:sp>
        <p:nvSpPr>
          <p:cNvPr id="6" name="TextBox 5">
            <a:extLst>
              <a:ext uri="{FF2B5EF4-FFF2-40B4-BE49-F238E27FC236}">
                <a16:creationId xmlns:a16="http://schemas.microsoft.com/office/drawing/2014/main" id="{33F152B4-0164-6871-DD38-2468F229494C}"/>
              </a:ext>
            </a:extLst>
          </p:cNvPr>
          <p:cNvSpPr txBox="1"/>
          <p:nvPr/>
        </p:nvSpPr>
        <p:spPr>
          <a:xfrm>
            <a:off x="6095999" y="2769581"/>
            <a:ext cx="5196628" cy="2385268"/>
          </a:xfrm>
          <a:prstGeom prst="rect">
            <a:avLst/>
          </a:prstGeom>
          <a:noFill/>
        </p:spPr>
        <p:txBody>
          <a:bodyPr wrap="square">
            <a:spAutoFit/>
          </a:bodyPr>
          <a:lstStyle/>
          <a:p>
            <a:pPr marL="342900" indent="-342900">
              <a:spcAft>
                <a:spcPts val="600"/>
              </a:spcAft>
              <a:buClr>
                <a:srgbClr val="88BC21"/>
              </a:buClr>
              <a:buFont typeface="Wingdings" panose="05000000000000000000" pitchFamily="2" charset="2"/>
              <a:buChar char="§"/>
            </a:pPr>
            <a:r>
              <a:rPr lang="en-US" sz="2400" dirty="0"/>
              <a:t>A range of strategies exist to reduce plastics waste through procurement – applying the principles considered earlier.</a:t>
            </a:r>
          </a:p>
          <a:p>
            <a:pPr marL="342900" indent="-342900">
              <a:spcAft>
                <a:spcPts val="600"/>
              </a:spcAft>
              <a:buClr>
                <a:srgbClr val="88BC21"/>
              </a:buClr>
              <a:buFont typeface="Wingdings" panose="05000000000000000000" pitchFamily="2" charset="2"/>
              <a:buChar char="§"/>
            </a:pPr>
            <a:r>
              <a:rPr lang="en-US" sz="2400" dirty="0"/>
              <a:t>These are included within the Resource Pack.</a:t>
            </a:r>
          </a:p>
        </p:txBody>
      </p:sp>
      <p:sp>
        <p:nvSpPr>
          <p:cNvPr id="7" name="Oval 6">
            <a:extLst>
              <a:ext uri="{FF2B5EF4-FFF2-40B4-BE49-F238E27FC236}">
                <a16:creationId xmlns:a16="http://schemas.microsoft.com/office/drawing/2014/main" id="{FA9B2F18-60C0-8EB5-E93C-52D6CFA1B53A}"/>
              </a:ext>
            </a:extLst>
          </p:cNvPr>
          <p:cNvSpPr/>
          <p:nvPr/>
        </p:nvSpPr>
        <p:spPr>
          <a:xfrm>
            <a:off x="-624954" y="138254"/>
            <a:ext cx="464024" cy="45374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1972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D8BB63-8252-98EA-6477-CD3301BD311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54254"/>
          <a:stretch/>
        </p:blipFill>
        <p:spPr>
          <a:xfrm>
            <a:off x="1621175" y="1782513"/>
            <a:ext cx="8246422" cy="4782207"/>
          </a:xfrm>
          <a:prstGeom prst="rect">
            <a:avLst/>
          </a:prstGeom>
        </p:spPr>
      </p:pic>
      <p:pic>
        <p:nvPicPr>
          <p:cNvPr id="2" name="object 2">
            <a:extLst>
              <a:ext uri="{FF2B5EF4-FFF2-40B4-BE49-F238E27FC236}">
                <a16:creationId xmlns:a16="http://schemas.microsoft.com/office/drawing/2014/main" id="{E0BECCE2-E64A-503B-1F2A-894D58AD4341}"/>
              </a:ext>
            </a:extLst>
          </p:cNvPr>
          <p:cNvPicPr/>
          <p:nvPr/>
        </p:nvPicPr>
        <p:blipFill>
          <a:blip r:embed="rId4" cstate="print">
            <a:extLst>
              <a:ext uri="{28A0092B-C50C-407E-A947-70E740481C1C}">
                <a14:useLocalDpi xmlns:a14="http://schemas.microsoft.com/office/drawing/2010/main" val="0"/>
              </a:ext>
            </a:extLst>
          </a:blip>
          <a:stretch>
            <a:fillRect/>
          </a:stretch>
        </p:blipFill>
        <p:spPr>
          <a:xfrm rot="10800000">
            <a:off x="-1" y="-51748"/>
            <a:ext cx="12192000" cy="1266825"/>
          </a:xfrm>
          <a:prstGeom prst="rect">
            <a:avLst/>
          </a:prstGeom>
        </p:spPr>
      </p:pic>
      <p:pic>
        <p:nvPicPr>
          <p:cNvPr id="3" name="object 16">
            <a:extLst>
              <a:ext uri="{FF2B5EF4-FFF2-40B4-BE49-F238E27FC236}">
                <a16:creationId xmlns:a16="http://schemas.microsoft.com/office/drawing/2014/main" id="{B09C3C89-D96E-B07A-BF79-C12DFE0A24F8}"/>
              </a:ext>
            </a:extLst>
          </p:cNvPr>
          <p:cNvPicPr/>
          <p:nvPr/>
        </p:nvPicPr>
        <p:blipFill>
          <a:blip r:embed="rId5" cstate="email">
            <a:extLst>
              <a:ext uri="{28A0092B-C50C-407E-A947-70E740481C1C}">
                <a14:useLocalDpi xmlns:a14="http://schemas.microsoft.com/office/drawing/2010/main" val="0"/>
              </a:ext>
            </a:extLst>
          </a:blip>
          <a:stretch>
            <a:fillRect/>
          </a:stretch>
        </p:blipFill>
        <p:spPr>
          <a:xfrm rot="5400000" flipH="1">
            <a:off x="2790237" y="-135880"/>
            <a:ext cx="45719" cy="3791072"/>
          </a:xfrm>
          <a:prstGeom prst="rect">
            <a:avLst/>
          </a:prstGeom>
        </p:spPr>
      </p:pic>
      <p:sp>
        <p:nvSpPr>
          <p:cNvPr id="5" name="TextBox 4">
            <a:extLst>
              <a:ext uri="{FF2B5EF4-FFF2-40B4-BE49-F238E27FC236}">
                <a16:creationId xmlns:a16="http://schemas.microsoft.com/office/drawing/2014/main" id="{2A4D7658-93E0-2DBA-1126-EBBA01282384}"/>
              </a:ext>
            </a:extLst>
          </p:cNvPr>
          <p:cNvSpPr txBox="1"/>
          <p:nvPr/>
        </p:nvSpPr>
        <p:spPr>
          <a:xfrm>
            <a:off x="809437" y="1197738"/>
            <a:ext cx="389919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75000"/>
                  </a:srgbClr>
                </a:solidFill>
                <a:effectLst/>
                <a:uLnTx/>
                <a:uFillTx/>
                <a:latin typeface="Abadi" panose="020B0604020104020204" pitchFamily="34" charset="0"/>
                <a:ea typeface="+mn-ea"/>
                <a:cs typeface="+mn-cs"/>
              </a:rPr>
              <a:t>Plastics strategies (2)</a:t>
            </a:r>
          </a:p>
        </p:txBody>
      </p:sp>
      <p:grpSp>
        <p:nvGrpSpPr>
          <p:cNvPr id="6" name="Group 5">
            <a:extLst>
              <a:ext uri="{FF2B5EF4-FFF2-40B4-BE49-F238E27FC236}">
                <a16:creationId xmlns:a16="http://schemas.microsoft.com/office/drawing/2014/main" id="{D431EEE8-02C4-EF19-C2D8-F7BE10CBFA34}"/>
              </a:ext>
            </a:extLst>
          </p:cNvPr>
          <p:cNvGrpSpPr/>
          <p:nvPr/>
        </p:nvGrpSpPr>
        <p:grpSpPr>
          <a:xfrm rot="5400000">
            <a:off x="10462689" y="-75514"/>
            <a:ext cx="1865127" cy="1593495"/>
            <a:chOff x="7339033" y="5279570"/>
            <a:chExt cx="1865127" cy="1593495"/>
          </a:xfrm>
        </p:grpSpPr>
        <p:sp>
          <p:nvSpPr>
            <p:cNvPr id="7" name="Diagonale streep 5">
              <a:extLst>
                <a:ext uri="{FF2B5EF4-FFF2-40B4-BE49-F238E27FC236}">
                  <a16:creationId xmlns:a16="http://schemas.microsoft.com/office/drawing/2014/main" id="{F58845F7-16F6-A23A-1B0D-5C0823218C11}"/>
                </a:ext>
              </a:extLst>
            </p:cNvPr>
            <p:cNvSpPr/>
            <p:nvPr/>
          </p:nvSpPr>
          <p:spPr>
            <a:xfrm rot="10800000" flipH="1" flipV="1">
              <a:off x="7550505" y="5279570"/>
              <a:ext cx="1593495" cy="1593495"/>
            </a:xfrm>
            <a:prstGeom prst="diagStripe">
              <a:avLst/>
            </a:prstGeom>
            <a:solidFill>
              <a:srgbClr val="2C89B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Verdana"/>
                <a:ea typeface="+mn-ea"/>
                <a:cs typeface="+mn-cs"/>
              </a:endParaRPr>
            </a:p>
          </p:txBody>
        </p:sp>
        <p:sp>
          <p:nvSpPr>
            <p:cNvPr id="8" name="Rechthoek 16">
              <a:extLst>
                <a:ext uri="{FF2B5EF4-FFF2-40B4-BE49-F238E27FC236}">
                  <a16:creationId xmlns:a16="http://schemas.microsoft.com/office/drawing/2014/main" id="{E0E342B9-0DE7-9446-A5FA-7C34DF2F7AC7}"/>
                </a:ext>
              </a:extLst>
            </p:cNvPr>
            <p:cNvSpPr>
              <a:spLocks noChangeArrowheads="1"/>
            </p:cNvSpPr>
            <p:nvPr/>
          </p:nvSpPr>
          <p:spPr bwMode="auto">
            <a:xfrm rot="18944459">
              <a:off x="7339033" y="5616447"/>
              <a:ext cx="1865127" cy="523220"/>
            </a:xfrm>
            <a:prstGeom prst="rect">
              <a:avLst/>
            </a:prstGeom>
            <a:noFill/>
            <a:ln w="9525">
              <a:noFill/>
              <a:miter lim="800000"/>
              <a:headEnd/>
              <a:tailEnd/>
            </a:ln>
          </p:spPr>
          <p:txBody>
            <a:bodyPr wrap="square">
              <a:spAutoFit/>
            </a:bodyPr>
            <a:lstStyle/>
            <a:p>
              <a:pPr marL="0" marR="0" lvl="0" indent="0" algn="ctr" defTabSz="914103" rtl="0" eaLnBrk="1" fontAlgn="auto" latinLnBrk="0" hangingPunct="1">
                <a:lnSpc>
                  <a:spcPct val="100000"/>
                </a:lnSpc>
                <a:spcBef>
                  <a:spcPts val="0"/>
                </a:spcBef>
                <a:spcAft>
                  <a:spcPts val="0"/>
                </a:spcAft>
                <a:buClr>
                  <a:srgbClr val="000000"/>
                </a:buClr>
                <a:buSzPct val="100000"/>
                <a:buFontTx/>
                <a:buNone/>
                <a:tabLst/>
                <a:defRPr/>
              </a:pPr>
              <a:r>
                <a:rPr kumimoji="0" lang="nl-NL" sz="2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Resource</a:t>
              </a:r>
            </a:p>
          </p:txBody>
        </p:sp>
      </p:grpSp>
    </p:spTree>
    <p:extLst>
      <p:ext uri="{BB962C8B-B14F-4D97-AF65-F5344CB8AC3E}">
        <p14:creationId xmlns:p14="http://schemas.microsoft.com/office/powerpoint/2010/main" val="31394821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97F524C-2629-3671-3AA6-06945242E212}"/>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45745"/>
          <a:stretch/>
        </p:blipFill>
        <p:spPr>
          <a:xfrm>
            <a:off x="2249383" y="1908633"/>
            <a:ext cx="7196156" cy="4949367"/>
          </a:xfrm>
          <a:prstGeom prst="rect">
            <a:avLst/>
          </a:prstGeom>
        </p:spPr>
      </p:pic>
      <p:pic>
        <p:nvPicPr>
          <p:cNvPr id="2" name="object 2">
            <a:extLst>
              <a:ext uri="{FF2B5EF4-FFF2-40B4-BE49-F238E27FC236}">
                <a16:creationId xmlns:a16="http://schemas.microsoft.com/office/drawing/2014/main" id="{51F5DD37-542D-A92E-9E15-40F67E92B4FB}"/>
              </a:ext>
            </a:extLst>
          </p:cNvPr>
          <p:cNvPicPr/>
          <p:nvPr/>
        </p:nvPicPr>
        <p:blipFill>
          <a:blip r:embed="rId4" cstate="print">
            <a:extLst>
              <a:ext uri="{28A0092B-C50C-407E-A947-70E740481C1C}">
                <a14:useLocalDpi xmlns:a14="http://schemas.microsoft.com/office/drawing/2010/main" val="0"/>
              </a:ext>
            </a:extLst>
          </a:blip>
          <a:stretch>
            <a:fillRect/>
          </a:stretch>
        </p:blipFill>
        <p:spPr>
          <a:xfrm rot="10800000">
            <a:off x="-1" y="-51748"/>
            <a:ext cx="12192000" cy="1266825"/>
          </a:xfrm>
          <a:prstGeom prst="rect">
            <a:avLst/>
          </a:prstGeom>
        </p:spPr>
      </p:pic>
      <p:pic>
        <p:nvPicPr>
          <p:cNvPr id="3" name="object 16">
            <a:extLst>
              <a:ext uri="{FF2B5EF4-FFF2-40B4-BE49-F238E27FC236}">
                <a16:creationId xmlns:a16="http://schemas.microsoft.com/office/drawing/2014/main" id="{C758E029-6118-73FF-E3C9-8EA00619B2FE}"/>
              </a:ext>
            </a:extLst>
          </p:cNvPr>
          <p:cNvPicPr/>
          <p:nvPr/>
        </p:nvPicPr>
        <p:blipFill>
          <a:blip r:embed="rId5" cstate="email">
            <a:extLst>
              <a:ext uri="{28A0092B-C50C-407E-A947-70E740481C1C}">
                <a14:useLocalDpi xmlns:a14="http://schemas.microsoft.com/office/drawing/2010/main" val="0"/>
              </a:ext>
            </a:extLst>
          </a:blip>
          <a:stretch>
            <a:fillRect/>
          </a:stretch>
        </p:blipFill>
        <p:spPr>
          <a:xfrm rot="5400000">
            <a:off x="2413706" y="286371"/>
            <a:ext cx="63059" cy="3055347"/>
          </a:xfrm>
          <a:prstGeom prst="rect">
            <a:avLst/>
          </a:prstGeom>
        </p:spPr>
      </p:pic>
      <p:sp>
        <p:nvSpPr>
          <p:cNvPr id="5" name="TextBox 4">
            <a:extLst>
              <a:ext uri="{FF2B5EF4-FFF2-40B4-BE49-F238E27FC236}">
                <a16:creationId xmlns:a16="http://schemas.microsoft.com/office/drawing/2014/main" id="{897E278D-0416-A642-DE15-B294EC27FC5B}"/>
              </a:ext>
            </a:extLst>
          </p:cNvPr>
          <p:cNvSpPr txBox="1"/>
          <p:nvPr/>
        </p:nvSpPr>
        <p:spPr>
          <a:xfrm>
            <a:off x="809437" y="1197738"/>
            <a:ext cx="39202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75000"/>
                  </a:srgbClr>
                </a:solidFill>
                <a:effectLst/>
                <a:uLnTx/>
                <a:uFillTx/>
                <a:latin typeface="Abadi" panose="020B0604020104020204" pitchFamily="34" charset="0"/>
                <a:ea typeface="+mn-ea"/>
                <a:cs typeface="+mn-cs"/>
              </a:rPr>
              <a:t>Plastics strategies (3)</a:t>
            </a:r>
          </a:p>
        </p:txBody>
      </p:sp>
      <p:grpSp>
        <p:nvGrpSpPr>
          <p:cNvPr id="4" name="Group 3">
            <a:extLst>
              <a:ext uri="{FF2B5EF4-FFF2-40B4-BE49-F238E27FC236}">
                <a16:creationId xmlns:a16="http://schemas.microsoft.com/office/drawing/2014/main" id="{B272E316-7758-AA43-71F8-C6A06D1A0B5A}"/>
              </a:ext>
            </a:extLst>
          </p:cNvPr>
          <p:cNvGrpSpPr/>
          <p:nvPr/>
        </p:nvGrpSpPr>
        <p:grpSpPr>
          <a:xfrm rot="5400000">
            <a:off x="10462689" y="-75514"/>
            <a:ext cx="1865127" cy="1593495"/>
            <a:chOff x="7339033" y="5279570"/>
            <a:chExt cx="1865127" cy="1593495"/>
          </a:xfrm>
        </p:grpSpPr>
        <p:sp>
          <p:nvSpPr>
            <p:cNvPr id="6" name="Diagonale streep 5">
              <a:extLst>
                <a:ext uri="{FF2B5EF4-FFF2-40B4-BE49-F238E27FC236}">
                  <a16:creationId xmlns:a16="http://schemas.microsoft.com/office/drawing/2014/main" id="{48030B17-5B87-4EB7-FA76-6A2D423678C1}"/>
                </a:ext>
              </a:extLst>
            </p:cNvPr>
            <p:cNvSpPr/>
            <p:nvPr/>
          </p:nvSpPr>
          <p:spPr>
            <a:xfrm rot="10800000" flipH="1" flipV="1">
              <a:off x="7550505" y="5279570"/>
              <a:ext cx="1593495" cy="1593495"/>
            </a:xfrm>
            <a:prstGeom prst="diagStripe">
              <a:avLst/>
            </a:prstGeom>
            <a:solidFill>
              <a:srgbClr val="2C89B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Verdana"/>
                <a:ea typeface="+mn-ea"/>
                <a:cs typeface="+mn-cs"/>
              </a:endParaRPr>
            </a:p>
          </p:txBody>
        </p:sp>
        <p:sp>
          <p:nvSpPr>
            <p:cNvPr id="7" name="Rechthoek 16">
              <a:extLst>
                <a:ext uri="{FF2B5EF4-FFF2-40B4-BE49-F238E27FC236}">
                  <a16:creationId xmlns:a16="http://schemas.microsoft.com/office/drawing/2014/main" id="{B2844ECB-96E7-9D90-5D70-070761D01FA5}"/>
                </a:ext>
              </a:extLst>
            </p:cNvPr>
            <p:cNvSpPr>
              <a:spLocks noChangeArrowheads="1"/>
            </p:cNvSpPr>
            <p:nvPr/>
          </p:nvSpPr>
          <p:spPr bwMode="auto">
            <a:xfrm rot="18944459">
              <a:off x="7339033" y="5616447"/>
              <a:ext cx="1865127" cy="523220"/>
            </a:xfrm>
            <a:prstGeom prst="rect">
              <a:avLst/>
            </a:prstGeom>
            <a:noFill/>
            <a:ln w="9525">
              <a:noFill/>
              <a:miter lim="800000"/>
              <a:headEnd/>
              <a:tailEnd/>
            </a:ln>
          </p:spPr>
          <p:txBody>
            <a:bodyPr wrap="square">
              <a:spAutoFit/>
            </a:bodyPr>
            <a:lstStyle/>
            <a:p>
              <a:pPr marL="0" marR="0" lvl="0" indent="0" algn="ctr" defTabSz="914103" rtl="0" eaLnBrk="1" fontAlgn="auto" latinLnBrk="0" hangingPunct="1">
                <a:lnSpc>
                  <a:spcPct val="100000"/>
                </a:lnSpc>
                <a:spcBef>
                  <a:spcPts val="0"/>
                </a:spcBef>
                <a:spcAft>
                  <a:spcPts val="0"/>
                </a:spcAft>
                <a:buClr>
                  <a:srgbClr val="000000"/>
                </a:buClr>
                <a:buSzPct val="100000"/>
                <a:buFontTx/>
                <a:buNone/>
                <a:tabLst/>
                <a:defRPr/>
              </a:pPr>
              <a:r>
                <a:rPr kumimoji="0" lang="nl-NL" sz="2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Resource</a:t>
              </a:r>
            </a:p>
          </p:txBody>
        </p:sp>
      </p:grpSp>
    </p:spTree>
    <p:extLst>
      <p:ext uri="{BB962C8B-B14F-4D97-AF65-F5344CB8AC3E}">
        <p14:creationId xmlns:p14="http://schemas.microsoft.com/office/powerpoint/2010/main" val="421218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B1FAB8C-FD77-62C1-FC00-B573B33A84E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09437" y="1938073"/>
            <a:ext cx="9497901" cy="4347116"/>
          </a:xfrm>
          <a:prstGeom prst="rect">
            <a:avLst/>
          </a:prstGeom>
        </p:spPr>
      </p:pic>
      <p:pic>
        <p:nvPicPr>
          <p:cNvPr id="3" name="object 2">
            <a:extLst>
              <a:ext uri="{FF2B5EF4-FFF2-40B4-BE49-F238E27FC236}">
                <a16:creationId xmlns:a16="http://schemas.microsoft.com/office/drawing/2014/main" id="{7DEFF9D0-02E7-18E4-346C-E186BCB16623}"/>
              </a:ext>
            </a:extLst>
          </p:cNvPr>
          <p:cNvPicPr/>
          <p:nvPr/>
        </p:nvPicPr>
        <p:blipFill>
          <a:blip r:embed="rId4" cstate="print">
            <a:extLst>
              <a:ext uri="{28A0092B-C50C-407E-A947-70E740481C1C}">
                <a14:useLocalDpi xmlns:a14="http://schemas.microsoft.com/office/drawing/2010/main" val="0"/>
              </a:ext>
            </a:extLst>
          </a:blip>
          <a:stretch>
            <a:fillRect/>
          </a:stretch>
        </p:blipFill>
        <p:spPr>
          <a:xfrm rot="10800000">
            <a:off x="-1" y="-51748"/>
            <a:ext cx="12192000" cy="1266825"/>
          </a:xfrm>
          <a:prstGeom prst="rect">
            <a:avLst/>
          </a:prstGeom>
        </p:spPr>
      </p:pic>
      <p:pic>
        <p:nvPicPr>
          <p:cNvPr id="4" name="object 16">
            <a:extLst>
              <a:ext uri="{FF2B5EF4-FFF2-40B4-BE49-F238E27FC236}">
                <a16:creationId xmlns:a16="http://schemas.microsoft.com/office/drawing/2014/main" id="{0E15786D-5507-7C37-B614-51855C689BC3}"/>
              </a:ext>
            </a:extLst>
          </p:cNvPr>
          <p:cNvPicPr/>
          <p:nvPr/>
        </p:nvPicPr>
        <p:blipFill>
          <a:blip r:embed="rId5" cstate="email">
            <a:extLst>
              <a:ext uri="{28A0092B-C50C-407E-A947-70E740481C1C}">
                <a14:useLocalDpi xmlns:a14="http://schemas.microsoft.com/office/drawing/2010/main" val="0"/>
              </a:ext>
            </a:extLst>
          </a:blip>
          <a:stretch>
            <a:fillRect/>
          </a:stretch>
        </p:blipFill>
        <p:spPr>
          <a:xfrm rot="5400000">
            <a:off x="2413706" y="286371"/>
            <a:ext cx="63059" cy="3055347"/>
          </a:xfrm>
          <a:prstGeom prst="rect">
            <a:avLst/>
          </a:prstGeom>
        </p:spPr>
      </p:pic>
      <p:sp>
        <p:nvSpPr>
          <p:cNvPr id="5" name="TextBox 4">
            <a:extLst>
              <a:ext uri="{FF2B5EF4-FFF2-40B4-BE49-F238E27FC236}">
                <a16:creationId xmlns:a16="http://schemas.microsoft.com/office/drawing/2014/main" id="{016BAB11-20D3-C8A7-0424-65F2E5A392DA}"/>
              </a:ext>
            </a:extLst>
          </p:cNvPr>
          <p:cNvSpPr txBox="1"/>
          <p:nvPr/>
        </p:nvSpPr>
        <p:spPr>
          <a:xfrm>
            <a:off x="809437" y="1197738"/>
            <a:ext cx="39202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75000"/>
                  </a:srgbClr>
                </a:solidFill>
                <a:effectLst/>
                <a:uLnTx/>
                <a:uFillTx/>
                <a:latin typeface="Abadi" panose="020B0604020104020204" pitchFamily="34" charset="0"/>
                <a:ea typeface="+mn-ea"/>
                <a:cs typeface="+mn-cs"/>
              </a:rPr>
              <a:t>Plastics strategies (4)</a:t>
            </a:r>
          </a:p>
        </p:txBody>
      </p:sp>
      <p:grpSp>
        <p:nvGrpSpPr>
          <p:cNvPr id="2" name="Group 1">
            <a:extLst>
              <a:ext uri="{FF2B5EF4-FFF2-40B4-BE49-F238E27FC236}">
                <a16:creationId xmlns:a16="http://schemas.microsoft.com/office/drawing/2014/main" id="{5EA0C9AB-DCE3-4AA2-6211-4225BC6F613C}"/>
              </a:ext>
            </a:extLst>
          </p:cNvPr>
          <p:cNvGrpSpPr/>
          <p:nvPr/>
        </p:nvGrpSpPr>
        <p:grpSpPr>
          <a:xfrm rot="5400000">
            <a:off x="10462689" y="-117078"/>
            <a:ext cx="1865127" cy="1593495"/>
            <a:chOff x="7339033" y="5279570"/>
            <a:chExt cx="1865127" cy="1593495"/>
          </a:xfrm>
        </p:grpSpPr>
        <p:sp>
          <p:nvSpPr>
            <p:cNvPr id="6" name="Diagonale streep 5">
              <a:extLst>
                <a:ext uri="{FF2B5EF4-FFF2-40B4-BE49-F238E27FC236}">
                  <a16:creationId xmlns:a16="http://schemas.microsoft.com/office/drawing/2014/main" id="{363A0D7A-93DC-4A0A-BC9B-30A6BA2A3358}"/>
                </a:ext>
              </a:extLst>
            </p:cNvPr>
            <p:cNvSpPr/>
            <p:nvPr/>
          </p:nvSpPr>
          <p:spPr>
            <a:xfrm rot="10800000" flipH="1" flipV="1">
              <a:off x="7550505" y="5279570"/>
              <a:ext cx="1593495" cy="1593495"/>
            </a:xfrm>
            <a:prstGeom prst="diagStripe">
              <a:avLst/>
            </a:prstGeom>
            <a:solidFill>
              <a:srgbClr val="2C89B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Verdana"/>
                <a:ea typeface="+mn-ea"/>
                <a:cs typeface="+mn-cs"/>
              </a:endParaRPr>
            </a:p>
          </p:txBody>
        </p:sp>
        <p:sp>
          <p:nvSpPr>
            <p:cNvPr id="7" name="Rechthoek 16">
              <a:extLst>
                <a:ext uri="{FF2B5EF4-FFF2-40B4-BE49-F238E27FC236}">
                  <a16:creationId xmlns:a16="http://schemas.microsoft.com/office/drawing/2014/main" id="{E2B407C8-9651-48EC-6AC8-230EADD54D3F}"/>
                </a:ext>
              </a:extLst>
            </p:cNvPr>
            <p:cNvSpPr>
              <a:spLocks noChangeArrowheads="1"/>
            </p:cNvSpPr>
            <p:nvPr/>
          </p:nvSpPr>
          <p:spPr bwMode="auto">
            <a:xfrm rot="18944459">
              <a:off x="7339033" y="5616447"/>
              <a:ext cx="1865127" cy="523220"/>
            </a:xfrm>
            <a:prstGeom prst="rect">
              <a:avLst/>
            </a:prstGeom>
            <a:noFill/>
            <a:ln w="9525">
              <a:noFill/>
              <a:miter lim="800000"/>
              <a:headEnd/>
              <a:tailEnd/>
            </a:ln>
          </p:spPr>
          <p:txBody>
            <a:bodyPr wrap="square">
              <a:spAutoFit/>
            </a:bodyPr>
            <a:lstStyle/>
            <a:p>
              <a:pPr marL="0" marR="0" lvl="0" indent="0" algn="ctr" defTabSz="914103" rtl="0" eaLnBrk="1" fontAlgn="auto" latinLnBrk="0" hangingPunct="1">
                <a:lnSpc>
                  <a:spcPct val="100000"/>
                </a:lnSpc>
                <a:spcBef>
                  <a:spcPts val="0"/>
                </a:spcBef>
                <a:spcAft>
                  <a:spcPts val="0"/>
                </a:spcAft>
                <a:buClr>
                  <a:srgbClr val="000000"/>
                </a:buClr>
                <a:buSzPct val="100000"/>
                <a:buFontTx/>
                <a:buNone/>
                <a:tabLst/>
                <a:defRPr/>
              </a:pPr>
              <a:r>
                <a:rPr kumimoji="0" lang="nl-NL" sz="2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Resource</a:t>
              </a:r>
            </a:p>
          </p:txBody>
        </p:sp>
      </p:grpSp>
    </p:spTree>
    <p:extLst>
      <p:ext uri="{BB962C8B-B14F-4D97-AF65-F5344CB8AC3E}">
        <p14:creationId xmlns:p14="http://schemas.microsoft.com/office/powerpoint/2010/main" val="27995444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E96A66-C833-CEA8-0C18-A76BC69D3DF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490951" y="912"/>
            <a:ext cx="9701049" cy="6713838"/>
          </a:xfrm>
          <a:prstGeom prst="rect">
            <a:avLst/>
          </a:prstGeom>
        </p:spPr>
      </p:pic>
      <p:sp>
        <p:nvSpPr>
          <p:cNvPr id="6" name="TextBox 5">
            <a:extLst>
              <a:ext uri="{FF2B5EF4-FFF2-40B4-BE49-F238E27FC236}">
                <a16:creationId xmlns:a16="http://schemas.microsoft.com/office/drawing/2014/main" id="{90D4D8F8-B7D8-CA20-D5C5-C96BF5515F92}"/>
              </a:ext>
            </a:extLst>
          </p:cNvPr>
          <p:cNvSpPr txBox="1"/>
          <p:nvPr/>
        </p:nvSpPr>
        <p:spPr>
          <a:xfrm>
            <a:off x="37376" y="6576250"/>
            <a:ext cx="12117245"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Sustainable Public Procurement of Plastics (oneplanetnetwork.org)</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99EDBBD-D147-B3F6-A0AE-5EE679D4A1CB}"/>
              </a:ext>
            </a:extLst>
          </p:cNvPr>
          <p:cNvSpPr txBox="1"/>
          <p:nvPr/>
        </p:nvSpPr>
        <p:spPr>
          <a:xfrm>
            <a:off x="37376" y="925641"/>
            <a:ext cx="2453575"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75000"/>
                  </a:srgbClr>
                </a:solidFill>
                <a:effectLst/>
                <a:uLnTx/>
                <a:uFillTx/>
                <a:latin typeface="Abadi" panose="020B0604020104020204" pitchFamily="34" charset="0"/>
                <a:ea typeface="+mn-ea"/>
                <a:cs typeface="+mn-cs"/>
              </a:rPr>
              <a:t>Making the right decisions early (again)</a:t>
            </a:r>
          </a:p>
        </p:txBody>
      </p:sp>
      <p:pic>
        <p:nvPicPr>
          <p:cNvPr id="8" name="object 16">
            <a:extLst>
              <a:ext uri="{FF2B5EF4-FFF2-40B4-BE49-F238E27FC236}">
                <a16:creationId xmlns:a16="http://schemas.microsoft.com/office/drawing/2014/main" id="{26A10210-C045-B558-D3EC-18241E4A2D95}"/>
              </a:ext>
            </a:extLst>
          </p:cNvPr>
          <p:cNvPicPr/>
          <p:nvPr/>
        </p:nvPicPr>
        <p:blipFill>
          <a:blip r:embed="rId5" cstate="email">
            <a:extLst>
              <a:ext uri="{28A0092B-C50C-407E-A947-70E740481C1C}">
                <a14:useLocalDpi xmlns:a14="http://schemas.microsoft.com/office/drawing/2010/main" val="0"/>
              </a:ext>
            </a:extLst>
          </a:blip>
          <a:stretch>
            <a:fillRect/>
          </a:stretch>
        </p:blipFill>
        <p:spPr>
          <a:xfrm rot="5400000">
            <a:off x="1229453" y="2083317"/>
            <a:ext cx="45719" cy="2267070"/>
          </a:xfrm>
          <a:prstGeom prst="rect">
            <a:avLst/>
          </a:prstGeom>
        </p:spPr>
      </p:pic>
      <p:grpSp>
        <p:nvGrpSpPr>
          <p:cNvPr id="2" name="Group 1">
            <a:extLst>
              <a:ext uri="{FF2B5EF4-FFF2-40B4-BE49-F238E27FC236}">
                <a16:creationId xmlns:a16="http://schemas.microsoft.com/office/drawing/2014/main" id="{B4A49C6F-6E45-F304-55FE-8607B68E24D5}"/>
              </a:ext>
            </a:extLst>
          </p:cNvPr>
          <p:cNvGrpSpPr/>
          <p:nvPr/>
        </p:nvGrpSpPr>
        <p:grpSpPr>
          <a:xfrm rot="5400000">
            <a:off x="10462689" y="-85905"/>
            <a:ext cx="1865127" cy="1593495"/>
            <a:chOff x="7339033" y="5279570"/>
            <a:chExt cx="1865127" cy="1593495"/>
          </a:xfrm>
        </p:grpSpPr>
        <p:sp>
          <p:nvSpPr>
            <p:cNvPr id="4" name="Diagonale streep 5">
              <a:extLst>
                <a:ext uri="{FF2B5EF4-FFF2-40B4-BE49-F238E27FC236}">
                  <a16:creationId xmlns:a16="http://schemas.microsoft.com/office/drawing/2014/main" id="{50805051-A538-1E7C-70DC-C5545E0567C2}"/>
                </a:ext>
              </a:extLst>
            </p:cNvPr>
            <p:cNvSpPr/>
            <p:nvPr/>
          </p:nvSpPr>
          <p:spPr>
            <a:xfrm rot="10800000" flipH="1" flipV="1">
              <a:off x="7550505" y="5279570"/>
              <a:ext cx="1593495" cy="1593495"/>
            </a:xfrm>
            <a:prstGeom prst="diagStripe">
              <a:avLst/>
            </a:prstGeom>
            <a:solidFill>
              <a:srgbClr val="2C89B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Verdana"/>
                <a:ea typeface="+mn-ea"/>
                <a:cs typeface="+mn-cs"/>
              </a:endParaRPr>
            </a:p>
          </p:txBody>
        </p:sp>
        <p:sp>
          <p:nvSpPr>
            <p:cNvPr id="5" name="Rechthoek 16">
              <a:extLst>
                <a:ext uri="{FF2B5EF4-FFF2-40B4-BE49-F238E27FC236}">
                  <a16:creationId xmlns:a16="http://schemas.microsoft.com/office/drawing/2014/main" id="{1A8CC348-C7A2-13BD-0BD9-D6EFB972E400}"/>
                </a:ext>
              </a:extLst>
            </p:cNvPr>
            <p:cNvSpPr>
              <a:spLocks noChangeArrowheads="1"/>
            </p:cNvSpPr>
            <p:nvPr/>
          </p:nvSpPr>
          <p:spPr bwMode="auto">
            <a:xfrm rot="18944459">
              <a:off x="7339033" y="5616447"/>
              <a:ext cx="1865127" cy="523220"/>
            </a:xfrm>
            <a:prstGeom prst="rect">
              <a:avLst/>
            </a:prstGeom>
            <a:noFill/>
            <a:ln w="9525">
              <a:noFill/>
              <a:miter lim="800000"/>
              <a:headEnd/>
              <a:tailEnd/>
            </a:ln>
          </p:spPr>
          <p:txBody>
            <a:bodyPr wrap="square">
              <a:spAutoFit/>
            </a:bodyPr>
            <a:lstStyle/>
            <a:p>
              <a:pPr marL="0" marR="0" lvl="0" indent="0" algn="ctr" defTabSz="914103" rtl="0" eaLnBrk="1" fontAlgn="auto" latinLnBrk="0" hangingPunct="1">
                <a:lnSpc>
                  <a:spcPct val="100000"/>
                </a:lnSpc>
                <a:spcBef>
                  <a:spcPts val="0"/>
                </a:spcBef>
                <a:spcAft>
                  <a:spcPts val="0"/>
                </a:spcAft>
                <a:buClr>
                  <a:srgbClr val="000000"/>
                </a:buClr>
                <a:buSzPct val="100000"/>
                <a:buFontTx/>
                <a:buNone/>
                <a:tabLst/>
                <a:defRPr/>
              </a:pPr>
              <a:r>
                <a:rPr kumimoji="0" lang="nl-NL" sz="2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Resource</a:t>
              </a:r>
            </a:p>
          </p:txBody>
        </p:sp>
      </p:grpSp>
    </p:spTree>
    <p:extLst>
      <p:ext uri="{BB962C8B-B14F-4D97-AF65-F5344CB8AC3E}">
        <p14:creationId xmlns:p14="http://schemas.microsoft.com/office/powerpoint/2010/main" val="27274310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987034-379A-7106-4392-7B8F509D52BA}"/>
              </a:ext>
            </a:extLst>
          </p:cNvPr>
          <p:cNvSpPr>
            <a:spLocks noGrp="1"/>
          </p:cNvSpPr>
          <p:nvPr>
            <p:ph type="title"/>
          </p:nvPr>
        </p:nvSpPr>
        <p:spPr>
          <a:solidFill>
            <a:srgbClr val="6697FA">
              <a:alpha val="57647"/>
            </a:srgbClr>
          </a:solidFill>
        </p:spPr>
        <p:txBody>
          <a:bodyPr/>
          <a:lstStyle/>
          <a:p>
            <a:r>
              <a:rPr lang="en-GB" dirty="0">
                <a:solidFill>
                  <a:schemeClr val="bg1"/>
                </a:solidFill>
              </a:rPr>
              <a:t>Trainer tips</a:t>
            </a:r>
          </a:p>
        </p:txBody>
      </p:sp>
      <p:sp>
        <p:nvSpPr>
          <p:cNvPr id="6" name="Content Placeholder 5">
            <a:extLst>
              <a:ext uri="{FF2B5EF4-FFF2-40B4-BE49-F238E27FC236}">
                <a16:creationId xmlns:a16="http://schemas.microsoft.com/office/drawing/2014/main" id="{2647B894-5964-9E53-2338-6AC5A0841196}"/>
              </a:ext>
            </a:extLst>
          </p:cNvPr>
          <p:cNvSpPr>
            <a:spLocks noGrp="1"/>
          </p:cNvSpPr>
          <p:nvPr>
            <p:ph idx="1"/>
          </p:nvPr>
        </p:nvSpPr>
        <p:spPr>
          <a:xfrm>
            <a:off x="838200" y="1825624"/>
            <a:ext cx="10515600" cy="4916369"/>
          </a:xfrm>
        </p:spPr>
        <p:txBody>
          <a:bodyPr>
            <a:normAutofit lnSpcReduction="10000"/>
          </a:bodyPr>
          <a:lstStyle/>
          <a:p>
            <a:r>
              <a:rPr lang="en-GB" b="1" dirty="0">
                <a:latin typeface="+mn-lt"/>
              </a:rPr>
              <a:t>Resource slides </a:t>
            </a:r>
            <a:r>
              <a:rPr lang="en-GB" dirty="0">
                <a:latin typeface="+mn-lt"/>
              </a:rPr>
              <a:t>– these are hidden but you can show them and/or refer to them as additional resources for learning outside of the Module training. </a:t>
            </a:r>
          </a:p>
          <a:p>
            <a:pPr lvl="1"/>
            <a:r>
              <a:rPr lang="en-GB" dirty="0">
                <a:latin typeface="+mn-lt"/>
              </a:rPr>
              <a:t>Reference the resource materials website if you do.</a:t>
            </a:r>
          </a:p>
          <a:p>
            <a:pPr lvl="1"/>
            <a:r>
              <a:rPr lang="en-GB" dirty="0">
                <a:latin typeface="+mn-lt"/>
              </a:rPr>
              <a:t>Note the more detailed plastic strategies can be mentioned as part of the additional resources.</a:t>
            </a:r>
          </a:p>
          <a:p>
            <a:pPr lvl="1"/>
            <a:r>
              <a:rPr lang="en-GB" dirty="0">
                <a:latin typeface="+mn-lt"/>
              </a:rPr>
              <a:t>Note the more detailed plastics procurement decision tree can be referenced as a tool within the additional resources.</a:t>
            </a:r>
          </a:p>
          <a:p>
            <a:r>
              <a:rPr lang="en-GB" dirty="0">
                <a:latin typeface="+mn-lt"/>
              </a:rPr>
              <a:t>Timings – </a:t>
            </a:r>
            <a:r>
              <a:rPr lang="en-GB" b="1" dirty="0">
                <a:latin typeface="+mn-lt"/>
              </a:rPr>
              <a:t>this section should take around 45 minutes and an additional 30 minutes for short lunch break</a:t>
            </a:r>
          </a:p>
          <a:p>
            <a:pPr lvl="1"/>
            <a:r>
              <a:rPr lang="en-GB" dirty="0">
                <a:latin typeface="+mn-lt"/>
              </a:rPr>
              <a:t>Note that lunch break can be flexed in trainings sessions depending on the audience but a minimum 10 minute comfort break around the middle is recommended.</a:t>
            </a:r>
          </a:p>
          <a:p>
            <a:endParaRPr lang="en-GB" dirty="0">
              <a:latin typeface="+mn-lt"/>
            </a:endParaRPr>
          </a:p>
        </p:txBody>
      </p:sp>
      <p:sp>
        <p:nvSpPr>
          <p:cNvPr id="2" name="Oval 1">
            <a:extLst>
              <a:ext uri="{FF2B5EF4-FFF2-40B4-BE49-F238E27FC236}">
                <a16:creationId xmlns:a16="http://schemas.microsoft.com/office/drawing/2014/main" id="{843E2F00-A0E5-C510-C68D-313B4FB8EC85}"/>
              </a:ext>
            </a:extLst>
          </p:cNvPr>
          <p:cNvSpPr/>
          <p:nvPr/>
        </p:nvSpPr>
        <p:spPr>
          <a:xfrm>
            <a:off x="-624954" y="138254"/>
            <a:ext cx="464024" cy="45374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2CA63E7-42B8-3D25-D814-540545208620}"/>
              </a:ext>
            </a:extLst>
          </p:cNvPr>
          <p:cNvSpPr txBox="1"/>
          <p:nvPr/>
        </p:nvSpPr>
        <p:spPr>
          <a:xfrm>
            <a:off x="-2634018" y="817231"/>
            <a:ext cx="2634018" cy="4247317"/>
          </a:xfrm>
          <a:prstGeom prst="rect">
            <a:avLst/>
          </a:prstGeom>
          <a:solidFill>
            <a:schemeClr val="accent6">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Jo-Anne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this Section is a little more complicated in terms of suggested timings:</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Slides 37-38: 10 minutes (including questions)</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Lunch break: 30 minutes</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Break out and brief plenary: 20 minutes</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Slides 41-43: 15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77438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Plastic bottle garbage on a beach">
            <a:extLst>
              <a:ext uri="{FF2B5EF4-FFF2-40B4-BE49-F238E27FC236}">
                <a16:creationId xmlns:a16="http://schemas.microsoft.com/office/drawing/2014/main" id="{CF3C0665-F253-C866-3E10-E85D126B83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object 2">
            <a:extLst>
              <a:ext uri="{FF2B5EF4-FFF2-40B4-BE49-F238E27FC236}">
                <a16:creationId xmlns:a16="http://schemas.microsoft.com/office/drawing/2014/main" id="{5AC93BCF-228B-F35D-A969-7363875158AB}"/>
              </a:ext>
            </a:extLst>
          </p:cNvPr>
          <p:cNvPicPr/>
          <p:nvPr/>
        </p:nvPicPr>
        <p:blipFill>
          <a:blip r:embed="rId4" cstate="print">
            <a:extLst>
              <a:ext uri="{28A0092B-C50C-407E-A947-70E740481C1C}">
                <a14:useLocalDpi xmlns:a14="http://schemas.microsoft.com/office/drawing/2010/main" val="0"/>
              </a:ext>
            </a:extLst>
          </a:blip>
          <a:stretch>
            <a:fillRect/>
          </a:stretch>
        </p:blipFill>
        <p:spPr>
          <a:xfrm rot="10800000">
            <a:off x="-1" y="0"/>
            <a:ext cx="12192000" cy="1266825"/>
          </a:xfrm>
          <a:prstGeom prst="rect">
            <a:avLst/>
          </a:prstGeom>
        </p:spPr>
      </p:pic>
      <p:sp>
        <p:nvSpPr>
          <p:cNvPr id="5" name="TextBox 4">
            <a:extLst>
              <a:ext uri="{FF2B5EF4-FFF2-40B4-BE49-F238E27FC236}">
                <a16:creationId xmlns:a16="http://schemas.microsoft.com/office/drawing/2014/main" id="{0B111A1A-BB4E-A13D-160C-59D523B648AB}"/>
              </a:ext>
            </a:extLst>
          </p:cNvPr>
          <p:cNvSpPr txBox="1"/>
          <p:nvPr/>
        </p:nvSpPr>
        <p:spPr>
          <a:xfrm>
            <a:off x="-1" y="3562129"/>
            <a:ext cx="12192000" cy="3293918"/>
          </a:xfrm>
          <a:prstGeom prst="rect">
            <a:avLst/>
          </a:prstGeom>
          <a:solidFill>
            <a:schemeClr val="bg1">
              <a:alpha val="78000"/>
            </a:schemeClr>
          </a:solidFill>
        </p:spPr>
        <p:txBody>
          <a:bodyPr wrap="square" rtlCol="0">
            <a:noAutofit/>
          </a:bodyPr>
          <a:lstStyle/>
          <a:p>
            <a:pPr algn="ctr"/>
            <a:endParaRPr lang="en-US" sz="3200" dirty="0">
              <a:solidFill>
                <a:schemeClr val="accent5">
                  <a:lumMod val="75000"/>
                </a:schemeClr>
              </a:solidFill>
              <a:latin typeface="Abadi" panose="020B0604020104020204" pitchFamily="34" charset="0"/>
            </a:endParaRPr>
          </a:p>
        </p:txBody>
      </p:sp>
      <p:grpSp>
        <p:nvGrpSpPr>
          <p:cNvPr id="2" name="Group 1">
            <a:extLst>
              <a:ext uri="{FF2B5EF4-FFF2-40B4-BE49-F238E27FC236}">
                <a16:creationId xmlns:a16="http://schemas.microsoft.com/office/drawing/2014/main" id="{B4314294-7E47-BA8C-1900-51E59635EA9E}"/>
              </a:ext>
            </a:extLst>
          </p:cNvPr>
          <p:cNvGrpSpPr/>
          <p:nvPr/>
        </p:nvGrpSpPr>
        <p:grpSpPr>
          <a:xfrm>
            <a:off x="737374" y="3727019"/>
            <a:ext cx="565509" cy="564843"/>
            <a:chOff x="-694220" y="1820675"/>
            <a:chExt cx="565509" cy="564843"/>
          </a:xfrm>
          <a:solidFill>
            <a:srgbClr val="669900"/>
          </a:solidFill>
        </p:grpSpPr>
        <p:sp>
          <p:nvSpPr>
            <p:cNvPr id="4" name="Flowchart: Connector 3">
              <a:extLst>
                <a:ext uri="{FF2B5EF4-FFF2-40B4-BE49-F238E27FC236}">
                  <a16:creationId xmlns:a16="http://schemas.microsoft.com/office/drawing/2014/main" id="{047C2BF2-D22B-B1E4-2E69-25FEA22BB820}"/>
                </a:ext>
              </a:extLst>
            </p:cNvPr>
            <p:cNvSpPr/>
            <p:nvPr/>
          </p:nvSpPr>
          <p:spPr>
            <a:xfrm>
              <a:off x="-693553" y="1854623"/>
              <a:ext cx="564842" cy="498792"/>
            </a:xfrm>
            <a:prstGeom prst="flowChartConnector">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6" name="Graphic 5" descr="Circular flowchart with solid fill">
              <a:extLst>
                <a:ext uri="{FF2B5EF4-FFF2-40B4-BE49-F238E27FC236}">
                  <a16:creationId xmlns:a16="http://schemas.microsoft.com/office/drawing/2014/main" id="{E4D56337-E503-9D38-923D-21B83689AB51}"/>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4220" y="1820675"/>
              <a:ext cx="564843" cy="564843"/>
            </a:xfrm>
            <a:prstGeom prst="rect">
              <a:avLst/>
            </a:prstGeom>
          </p:spPr>
        </p:pic>
      </p:grpSp>
      <p:grpSp>
        <p:nvGrpSpPr>
          <p:cNvPr id="7" name="Group 6">
            <a:extLst>
              <a:ext uri="{FF2B5EF4-FFF2-40B4-BE49-F238E27FC236}">
                <a16:creationId xmlns:a16="http://schemas.microsoft.com/office/drawing/2014/main" id="{4B77C978-0BF1-3617-8205-42E29AD17348}"/>
              </a:ext>
            </a:extLst>
          </p:cNvPr>
          <p:cNvGrpSpPr/>
          <p:nvPr/>
        </p:nvGrpSpPr>
        <p:grpSpPr>
          <a:xfrm>
            <a:off x="750134" y="5188306"/>
            <a:ext cx="564842" cy="498792"/>
            <a:chOff x="899007" y="4134057"/>
            <a:chExt cx="564842" cy="498792"/>
          </a:xfrm>
        </p:grpSpPr>
        <p:sp>
          <p:nvSpPr>
            <p:cNvPr id="8" name="Flowchart: Connector 7">
              <a:extLst>
                <a:ext uri="{FF2B5EF4-FFF2-40B4-BE49-F238E27FC236}">
                  <a16:creationId xmlns:a16="http://schemas.microsoft.com/office/drawing/2014/main" id="{6450D53E-E455-95DA-80E1-7703083CBBC0}"/>
                </a:ext>
              </a:extLst>
            </p:cNvPr>
            <p:cNvSpPr/>
            <p:nvPr/>
          </p:nvSpPr>
          <p:spPr>
            <a:xfrm>
              <a:off x="899007" y="4134057"/>
              <a:ext cx="564842" cy="498792"/>
            </a:xfrm>
            <a:prstGeom prst="flowChartConnector">
              <a:avLst/>
            </a:prstGeom>
            <a:solidFill>
              <a:srgbClr val="669900">
                <a:alpha val="70000"/>
              </a:srgbClr>
            </a:solidFill>
            <a:ln>
              <a:solidFill>
                <a:srgbClr val="6699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9" name="Graphic 8" descr="Construction Barricade with solid fill">
              <a:extLst>
                <a:ext uri="{FF2B5EF4-FFF2-40B4-BE49-F238E27FC236}">
                  <a16:creationId xmlns:a16="http://schemas.microsoft.com/office/drawing/2014/main" id="{E07B1CA6-9441-FFAA-51D6-78274DC56BB8}"/>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2828" y="4154853"/>
              <a:ext cx="457199" cy="457199"/>
            </a:xfrm>
            <a:prstGeom prst="rect">
              <a:avLst/>
            </a:prstGeom>
          </p:spPr>
        </p:pic>
      </p:grpSp>
      <p:grpSp>
        <p:nvGrpSpPr>
          <p:cNvPr id="10" name="Group 9">
            <a:extLst>
              <a:ext uri="{FF2B5EF4-FFF2-40B4-BE49-F238E27FC236}">
                <a16:creationId xmlns:a16="http://schemas.microsoft.com/office/drawing/2014/main" id="{6247277C-369F-5B84-12B9-65A9ABACFF26}"/>
              </a:ext>
            </a:extLst>
          </p:cNvPr>
          <p:cNvGrpSpPr/>
          <p:nvPr/>
        </p:nvGrpSpPr>
        <p:grpSpPr>
          <a:xfrm>
            <a:off x="750134" y="5929623"/>
            <a:ext cx="564842" cy="498792"/>
            <a:chOff x="903471" y="4801806"/>
            <a:chExt cx="564842" cy="498792"/>
          </a:xfrm>
        </p:grpSpPr>
        <p:sp>
          <p:nvSpPr>
            <p:cNvPr id="12" name="Flowchart: Connector 11">
              <a:extLst>
                <a:ext uri="{FF2B5EF4-FFF2-40B4-BE49-F238E27FC236}">
                  <a16:creationId xmlns:a16="http://schemas.microsoft.com/office/drawing/2014/main" id="{8C71EF71-88B1-77E3-1900-98542CB456C3}"/>
                </a:ext>
              </a:extLst>
            </p:cNvPr>
            <p:cNvSpPr/>
            <p:nvPr/>
          </p:nvSpPr>
          <p:spPr>
            <a:xfrm>
              <a:off x="903471" y="4801806"/>
              <a:ext cx="564842" cy="498792"/>
            </a:xfrm>
            <a:prstGeom prst="flowChartConnector">
              <a:avLst/>
            </a:prstGeom>
            <a:solidFill>
              <a:srgbClr val="CC0099">
                <a:alpha val="70000"/>
              </a:srgbClr>
            </a:solidFill>
            <a:ln>
              <a:solidFill>
                <a:srgbClr val="CC00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14" name="Graphic 13" descr="List with solid fill">
              <a:extLst>
                <a:ext uri="{FF2B5EF4-FFF2-40B4-BE49-F238E27FC236}">
                  <a16:creationId xmlns:a16="http://schemas.microsoft.com/office/drawing/2014/main" id="{6886ED39-28E5-605C-6BB5-10BF5BA25FC4}"/>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4425" y="4840065"/>
              <a:ext cx="425602" cy="425602"/>
            </a:xfrm>
            <a:prstGeom prst="rect">
              <a:avLst/>
            </a:prstGeom>
          </p:spPr>
        </p:pic>
      </p:grpSp>
      <p:grpSp>
        <p:nvGrpSpPr>
          <p:cNvPr id="15" name="Group 14">
            <a:extLst>
              <a:ext uri="{FF2B5EF4-FFF2-40B4-BE49-F238E27FC236}">
                <a16:creationId xmlns:a16="http://schemas.microsoft.com/office/drawing/2014/main" id="{4E16FDBA-ADFA-9DF0-5491-B3A94D8A8957}"/>
              </a:ext>
            </a:extLst>
          </p:cNvPr>
          <p:cNvGrpSpPr/>
          <p:nvPr/>
        </p:nvGrpSpPr>
        <p:grpSpPr>
          <a:xfrm>
            <a:off x="738041" y="4479621"/>
            <a:ext cx="564842" cy="488823"/>
            <a:chOff x="899312" y="2806275"/>
            <a:chExt cx="564842" cy="488823"/>
          </a:xfrm>
          <a:solidFill>
            <a:srgbClr val="CC0099"/>
          </a:solidFill>
        </p:grpSpPr>
        <p:sp>
          <p:nvSpPr>
            <p:cNvPr id="16" name="Flowchart: Connector 15">
              <a:extLst>
                <a:ext uri="{FF2B5EF4-FFF2-40B4-BE49-F238E27FC236}">
                  <a16:creationId xmlns:a16="http://schemas.microsoft.com/office/drawing/2014/main" id="{BD8585A3-F036-CE1E-7639-EF9625DDBB89}"/>
                </a:ext>
              </a:extLst>
            </p:cNvPr>
            <p:cNvSpPr/>
            <p:nvPr/>
          </p:nvSpPr>
          <p:spPr>
            <a:xfrm>
              <a:off x="899312" y="2806275"/>
              <a:ext cx="564842" cy="488823"/>
            </a:xfrm>
            <a:prstGeom prst="flowChartConnector">
              <a:avLst/>
            </a:prstGeom>
            <a:solidFill>
              <a:srgbClr val="669900"/>
            </a:solidFill>
            <a:ln>
              <a:solidFill>
                <a:srgbClr val="6699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18" name="Graphic 17" descr="Shopping cart with solid fill">
              <a:extLst>
                <a:ext uri="{FF2B5EF4-FFF2-40B4-BE49-F238E27FC236}">
                  <a16:creationId xmlns:a16="http://schemas.microsoft.com/office/drawing/2014/main" id="{58EA63A3-7F49-5317-0F8D-C6B929EFD79B}"/>
                </a:ext>
              </a:extLst>
            </p:cNvPr>
            <p:cNvPicPr>
              <a:picLocks noChangeAspect="1"/>
            </p:cNvPicPr>
            <p:nvPr/>
          </p:nvPicPr>
          <p:blipFill>
            <a:blip r:embed="rId11" cstate="email">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84425" y="2848038"/>
              <a:ext cx="425602" cy="425602"/>
            </a:xfrm>
            <a:prstGeom prst="rect">
              <a:avLst/>
            </a:prstGeom>
          </p:spPr>
        </p:pic>
      </p:grpSp>
      <p:cxnSp>
        <p:nvCxnSpPr>
          <p:cNvPr id="22" name="Straight Arrow Connector 21">
            <a:extLst>
              <a:ext uri="{FF2B5EF4-FFF2-40B4-BE49-F238E27FC236}">
                <a16:creationId xmlns:a16="http://schemas.microsoft.com/office/drawing/2014/main" id="{ED7A502A-FD22-35DB-4FA3-D4F49608154A}"/>
              </a:ext>
            </a:extLst>
          </p:cNvPr>
          <p:cNvCxnSpPr>
            <a:cxnSpLocks/>
            <a:stCxn id="6" idx="2"/>
            <a:endCxn id="16" idx="0"/>
          </p:cNvCxnSpPr>
          <p:nvPr/>
        </p:nvCxnSpPr>
        <p:spPr>
          <a:xfrm>
            <a:off x="1019796" y="4291862"/>
            <a:ext cx="666" cy="187759"/>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6722699-3156-B6DC-9125-37CAC988F3A6}"/>
              </a:ext>
            </a:extLst>
          </p:cNvPr>
          <p:cNvCxnSpPr>
            <a:cxnSpLocks/>
            <a:stCxn id="18" idx="2"/>
            <a:endCxn id="8" idx="0"/>
          </p:cNvCxnSpPr>
          <p:nvPr/>
        </p:nvCxnSpPr>
        <p:spPr>
          <a:xfrm flipH="1">
            <a:off x="1032555" y="4946986"/>
            <a:ext cx="3400" cy="24132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27C5019-E354-174D-8336-379B3A214E91}"/>
              </a:ext>
            </a:extLst>
          </p:cNvPr>
          <p:cNvCxnSpPr>
            <a:cxnSpLocks/>
            <a:stCxn id="9" idx="2"/>
            <a:endCxn id="12" idx="0"/>
          </p:cNvCxnSpPr>
          <p:nvPr/>
        </p:nvCxnSpPr>
        <p:spPr>
          <a:xfrm>
            <a:off x="1032555" y="5666301"/>
            <a:ext cx="0" cy="263322"/>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D5B9354-BEA4-00D1-6806-DC57029CA3EF}"/>
              </a:ext>
            </a:extLst>
          </p:cNvPr>
          <p:cNvSpPr txBox="1"/>
          <p:nvPr/>
        </p:nvSpPr>
        <p:spPr>
          <a:xfrm>
            <a:off x="1314033" y="3815390"/>
            <a:ext cx="9869120" cy="369332"/>
          </a:xfrm>
          <a:prstGeom prst="rect">
            <a:avLst/>
          </a:prstGeom>
          <a:noFill/>
        </p:spPr>
        <p:txBody>
          <a:bodyPr wrap="square">
            <a:spAutoFit/>
          </a:bodyPr>
          <a:lstStyle/>
          <a:p>
            <a:r>
              <a:rPr lang="en-US" dirty="0"/>
              <a:t>A. The Circular economy and plastics</a:t>
            </a:r>
          </a:p>
        </p:txBody>
      </p:sp>
      <p:sp>
        <p:nvSpPr>
          <p:cNvPr id="27" name="TextBox 26">
            <a:extLst>
              <a:ext uri="{FF2B5EF4-FFF2-40B4-BE49-F238E27FC236}">
                <a16:creationId xmlns:a16="http://schemas.microsoft.com/office/drawing/2014/main" id="{0C20C4D3-EA5E-6636-7A00-4E3682D60DF4}"/>
              </a:ext>
            </a:extLst>
          </p:cNvPr>
          <p:cNvSpPr txBox="1"/>
          <p:nvPr/>
        </p:nvSpPr>
        <p:spPr>
          <a:xfrm>
            <a:off x="1302217" y="4549826"/>
            <a:ext cx="10627942" cy="369332"/>
          </a:xfrm>
          <a:prstGeom prst="rect">
            <a:avLst/>
          </a:prstGeom>
          <a:noFill/>
        </p:spPr>
        <p:txBody>
          <a:bodyPr wrap="square">
            <a:spAutoFit/>
          </a:bodyPr>
          <a:lstStyle/>
          <a:p>
            <a:r>
              <a:rPr lang="en-US" dirty="0"/>
              <a:t>B. Circular procurement and plastics</a:t>
            </a:r>
            <a:endParaRPr lang="en-GB" dirty="0"/>
          </a:p>
        </p:txBody>
      </p:sp>
      <p:sp>
        <p:nvSpPr>
          <p:cNvPr id="29" name="TextBox 28">
            <a:extLst>
              <a:ext uri="{FF2B5EF4-FFF2-40B4-BE49-F238E27FC236}">
                <a16:creationId xmlns:a16="http://schemas.microsoft.com/office/drawing/2014/main" id="{4D8B2FB0-7F9C-B3B6-49D8-AF8DCB0ADF50}"/>
              </a:ext>
            </a:extLst>
          </p:cNvPr>
          <p:cNvSpPr txBox="1"/>
          <p:nvPr/>
        </p:nvSpPr>
        <p:spPr>
          <a:xfrm>
            <a:off x="1314032" y="5223190"/>
            <a:ext cx="4781967" cy="369332"/>
          </a:xfrm>
          <a:prstGeom prst="rect">
            <a:avLst/>
          </a:prstGeom>
          <a:noFill/>
        </p:spPr>
        <p:txBody>
          <a:bodyPr wrap="square" rtlCol="0">
            <a:spAutoFit/>
          </a:bodyPr>
          <a:lstStyle/>
          <a:p>
            <a:r>
              <a:rPr lang="en-US" dirty="0"/>
              <a:t>C. Addressing the plastics challenge</a:t>
            </a:r>
          </a:p>
        </p:txBody>
      </p:sp>
      <p:sp>
        <p:nvSpPr>
          <p:cNvPr id="30" name="TextBox 29">
            <a:extLst>
              <a:ext uri="{FF2B5EF4-FFF2-40B4-BE49-F238E27FC236}">
                <a16:creationId xmlns:a16="http://schemas.microsoft.com/office/drawing/2014/main" id="{12F31967-5B79-6088-9483-F864BEEA2F47}"/>
              </a:ext>
            </a:extLst>
          </p:cNvPr>
          <p:cNvSpPr txBox="1"/>
          <p:nvPr/>
        </p:nvSpPr>
        <p:spPr>
          <a:xfrm>
            <a:off x="1302217" y="5946106"/>
            <a:ext cx="3301051" cy="461665"/>
          </a:xfrm>
          <a:prstGeom prst="rect">
            <a:avLst/>
          </a:prstGeom>
          <a:noFill/>
        </p:spPr>
        <p:txBody>
          <a:bodyPr wrap="square" rtlCol="0">
            <a:spAutoFit/>
          </a:bodyPr>
          <a:lstStyle/>
          <a:p>
            <a:r>
              <a:rPr lang="en-US" sz="2400" dirty="0">
                <a:solidFill>
                  <a:schemeClr val="accent5">
                    <a:lumMod val="75000"/>
                  </a:schemeClr>
                </a:solidFill>
                <a:latin typeface="Abadi" panose="020B0604020104020204" pitchFamily="34" charset="0"/>
              </a:rPr>
              <a:t>D. Defining actions</a:t>
            </a:r>
          </a:p>
        </p:txBody>
      </p:sp>
      <p:sp>
        <p:nvSpPr>
          <p:cNvPr id="11" name="Rectangle 10">
            <a:extLst>
              <a:ext uri="{FF2B5EF4-FFF2-40B4-BE49-F238E27FC236}">
                <a16:creationId xmlns:a16="http://schemas.microsoft.com/office/drawing/2014/main" id="{B806A45C-1DCB-AA90-65DD-A9ADEF7F68D6}"/>
              </a:ext>
            </a:extLst>
          </p:cNvPr>
          <p:cNvSpPr/>
          <p:nvPr/>
        </p:nvSpPr>
        <p:spPr>
          <a:xfrm>
            <a:off x="-624954" y="138254"/>
            <a:ext cx="464024" cy="453741"/>
          </a:xfrm>
          <a:prstGeom prst="rect">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08177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F966F70-8B63-8B4D-81A4-065449B76DD1}"/>
              </a:ext>
            </a:extLst>
          </p:cNvPr>
          <p:cNvSpPr>
            <a:spLocks noGrp="1"/>
          </p:cNvSpPr>
          <p:nvPr>
            <p:ph type="title"/>
          </p:nvPr>
        </p:nvSpPr>
        <p:spPr>
          <a:xfrm>
            <a:off x="820285" y="1203986"/>
            <a:ext cx="7886700" cy="765924"/>
          </a:xfrm>
        </p:spPr>
        <p:txBody>
          <a:bodyPr/>
          <a:lstStyle/>
          <a:p>
            <a:r>
              <a:rPr lang="en-GB" sz="3200" dirty="0">
                <a:solidFill>
                  <a:schemeClr val="accent5">
                    <a:lumMod val="75000"/>
                  </a:schemeClr>
                </a:solidFill>
                <a:latin typeface="Abadi" panose="020B0604020104020204" pitchFamily="34" charset="0"/>
                <a:ea typeface="+mn-ea"/>
                <a:cs typeface="+mn-cs"/>
              </a:rPr>
              <a:t>Choosing a starting point</a:t>
            </a:r>
            <a:endParaRPr lang="en-CA" sz="3200" dirty="0">
              <a:solidFill>
                <a:schemeClr val="accent5">
                  <a:lumMod val="75000"/>
                </a:schemeClr>
              </a:solidFill>
              <a:latin typeface="Abadi" panose="020B0604020104020204" pitchFamily="34" charset="0"/>
              <a:ea typeface="+mn-ea"/>
              <a:cs typeface="+mn-cs"/>
            </a:endParaRPr>
          </a:p>
        </p:txBody>
      </p:sp>
      <p:pic>
        <p:nvPicPr>
          <p:cNvPr id="5" name="Picture 4">
            <a:extLst>
              <a:ext uri="{FF2B5EF4-FFF2-40B4-BE49-F238E27FC236}">
                <a16:creationId xmlns:a16="http://schemas.microsoft.com/office/drawing/2014/main" id="{1D3A01DC-3B03-F94F-A9E6-0B191F6B366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59798" y="2458617"/>
            <a:ext cx="5894374" cy="3889071"/>
          </a:xfrm>
          <a:prstGeom prst="rect">
            <a:avLst/>
          </a:prstGeom>
        </p:spPr>
      </p:pic>
      <p:sp>
        <p:nvSpPr>
          <p:cNvPr id="6" name="TextBox 5">
            <a:extLst>
              <a:ext uri="{FF2B5EF4-FFF2-40B4-BE49-F238E27FC236}">
                <a16:creationId xmlns:a16="http://schemas.microsoft.com/office/drawing/2014/main" id="{43D7FD63-E2D6-9743-B6AD-931E8205249C}"/>
              </a:ext>
            </a:extLst>
          </p:cNvPr>
          <p:cNvSpPr txBox="1"/>
          <p:nvPr/>
        </p:nvSpPr>
        <p:spPr>
          <a:xfrm>
            <a:off x="820285" y="2424181"/>
            <a:ext cx="4759278" cy="3647152"/>
          </a:xfrm>
          <a:prstGeom prst="rect">
            <a:avLst/>
          </a:prstGeom>
          <a:noFill/>
        </p:spPr>
        <p:txBody>
          <a:bodyPr wrap="square">
            <a:spAutoFit/>
          </a:bodyPr>
          <a:lstStyle/>
          <a:p>
            <a:pPr marL="342900" indent="-342900">
              <a:spcAft>
                <a:spcPts val="600"/>
              </a:spcAft>
              <a:buFont typeface="Wingdings" panose="05000000000000000000" pitchFamily="2" charset="2"/>
              <a:buChar char="§"/>
            </a:pPr>
            <a:r>
              <a:rPr lang="en-GB" sz="2400" dirty="0">
                <a:cs typeface="Arial" panose="020B0604020202020204" pitchFamily="34" charset="0"/>
              </a:rPr>
              <a:t>Are you looking to make a step change or a transformational change?</a:t>
            </a:r>
          </a:p>
          <a:p>
            <a:pPr marL="342900" indent="-342900">
              <a:spcAft>
                <a:spcPts val="600"/>
              </a:spcAft>
              <a:buFont typeface="Wingdings" panose="05000000000000000000" pitchFamily="2" charset="2"/>
              <a:buChar char="§"/>
            </a:pPr>
            <a:r>
              <a:rPr lang="en-GB" sz="2400" dirty="0">
                <a:cs typeface="Arial" panose="020B0604020202020204" pitchFamily="34" charset="0"/>
              </a:rPr>
              <a:t>Be proportionate to the size (£) and the subject matter of the tender.</a:t>
            </a:r>
          </a:p>
          <a:p>
            <a:pPr marL="342900" indent="-342900">
              <a:spcAft>
                <a:spcPts val="600"/>
              </a:spcAft>
              <a:buFont typeface="Wingdings" panose="05000000000000000000" pitchFamily="2" charset="2"/>
              <a:buChar char="§"/>
            </a:pPr>
            <a:r>
              <a:rPr lang="en-GB" sz="2400" dirty="0">
                <a:cs typeface="Arial" panose="020B0604020202020204" pitchFamily="34" charset="0"/>
              </a:rPr>
              <a:t>Where to start?</a:t>
            </a:r>
          </a:p>
          <a:p>
            <a:pPr marL="342900" indent="-342900">
              <a:spcAft>
                <a:spcPts val="600"/>
              </a:spcAft>
              <a:buFont typeface="Wingdings" panose="05000000000000000000" pitchFamily="2" charset="2"/>
              <a:buChar char="§"/>
            </a:pPr>
            <a:r>
              <a:rPr lang="en-GB" sz="2400" dirty="0">
                <a:cs typeface="Arial" panose="020B0604020202020204" pitchFamily="34" charset="0"/>
              </a:rPr>
              <a:t>Starting point will determine what tools can be considered.</a:t>
            </a:r>
          </a:p>
        </p:txBody>
      </p:sp>
      <p:pic>
        <p:nvPicPr>
          <p:cNvPr id="7" name="Picture 6">
            <a:extLst>
              <a:ext uri="{FF2B5EF4-FFF2-40B4-BE49-F238E27FC236}">
                <a16:creationId xmlns:a16="http://schemas.microsoft.com/office/drawing/2014/main" id="{DCA41885-6131-E94C-87BD-2F2C4E4E8BE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617850" y="3180995"/>
            <a:ext cx="2510016" cy="2463457"/>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Inkt 5">
                <a:extLst>
                  <a:ext uri="{FF2B5EF4-FFF2-40B4-BE49-F238E27FC236}">
                    <a16:creationId xmlns:a16="http://schemas.microsoft.com/office/drawing/2014/main" id="{22893686-AB65-4143-ADD8-C5AD8601C764}"/>
                  </a:ext>
                </a:extLst>
              </p14:cNvPr>
              <p14:cNvContentPartPr/>
              <p14:nvPr/>
            </p14:nvContentPartPr>
            <p14:xfrm>
              <a:off x="10310414" y="3255228"/>
              <a:ext cx="1283222" cy="916587"/>
            </p14:xfrm>
          </p:contentPart>
        </mc:Choice>
        <mc:Fallback xmlns="">
          <p:pic>
            <p:nvPicPr>
              <p:cNvPr id="8" name="Inkt 5">
                <a:extLst>
                  <a:ext uri="{FF2B5EF4-FFF2-40B4-BE49-F238E27FC236}">
                    <a16:creationId xmlns:a16="http://schemas.microsoft.com/office/drawing/2014/main" id="{22893686-AB65-4143-ADD8-C5AD8601C764}"/>
                  </a:ext>
                </a:extLst>
              </p:cNvPr>
              <p:cNvPicPr/>
              <p:nvPr/>
            </p:nvPicPr>
            <p:blipFill>
              <a:blip r:embed="rId6"/>
              <a:stretch>
                <a:fillRect/>
              </a:stretch>
            </p:blipFill>
            <p:spPr>
              <a:xfrm>
                <a:off x="10282346" y="3227158"/>
                <a:ext cx="1338999" cy="97236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t 7">
                <a:extLst>
                  <a:ext uri="{FF2B5EF4-FFF2-40B4-BE49-F238E27FC236}">
                    <a16:creationId xmlns:a16="http://schemas.microsoft.com/office/drawing/2014/main" id="{DCCE178E-CCCE-B042-992A-4D2C96387233}"/>
                  </a:ext>
                </a:extLst>
              </p14:cNvPr>
              <p14:cNvContentPartPr/>
              <p14:nvPr/>
            </p14:nvContentPartPr>
            <p14:xfrm rot="1477759">
              <a:off x="10459674" y="4807000"/>
              <a:ext cx="1451054" cy="905503"/>
            </p14:xfrm>
          </p:contentPart>
        </mc:Choice>
        <mc:Fallback xmlns="">
          <p:pic>
            <p:nvPicPr>
              <p:cNvPr id="9" name="Inkt 7">
                <a:extLst>
                  <a:ext uri="{FF2B5EF4-FFF2-40B4-BE49-F238E27FC236}">
                    <a16:creationId xmlns:a16="http://schemas.microsoft.com/office/drawing/2014/main" id="{DCCE178E-CCCE-B042-992A-4D2C96387233}"/>
                  </a:ext>
                </a:extLst>
              </p:cNvPr>
              <p:cNvPicPr/>
              <p:nvPr/>
            </p:nvPicPr>
            <p:blipFill>
              <a:blip r:embed="rId8"/>
              <a:stretch>
                <a:fillRect/>
              </a:stretch>
            </p:blipFill>
            <p:spPr>
              <a:xfrm rot="1477759">
                <a:off x="10431603" y="4778939"/>
                <a:ext cx="1506836" cy="96126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t 8">
                <a:extLst>
                  <a:ext uri="{FF2B5EF4-FFF2-40B4-BE49-F238E27FC236}">
                    <a16:creationId xmlns:a16="http://schemas.microsoft.com/office/drawing/2014/main" id="{DF37D216-1971-C747-9D53-7F769B87E2E2}"/>
                  </a:ext>
                </a:extLst>
              </p14:cNvPr>
              <p14:cNvContentPartPr/>
              <p14:nvPr/>
            </p14:nvContentPartPr>
            <p14:xfrm rot="1531545">
              <a:off x="9756723" y="5691399"/>
              <a:ext cx="1107389" cy="756029"/>
            </p14:xfrm>
          </p:contentPart>
        </mc:Choice>
        <mc:Fallback xmlns="">
          <p:pic>
            <p:nvPicPr>
              <p:cNvPr id="10" name="Inkt 8">
                <a:extLst>
                  <a:ext uri="{FF2B5EF4-FFF2-40B4-BE49-F238E27FC236}">
                    <a16:creationId xmlns:a16="http://schemas.microsoft.com/office/drawing/2014/main" id="{DF37D216-1971-C747-9D53-7F769B87E2E2}"/>
                  </a:ext>
                </a:extLst>
              </p:cNvPr>
              <p:cNvPicPr/>
              <p:nvPr/>
            </p:nvPicPr>
            <p:blipFill>
              <a:blip r:embed="rId10"/>
              <a:stretch>
                <a:fillRect/>
              </a:stretch>
            </p:blipFill>
            <p:spPr>
              <a:xfrm rot="1531545">
                <a:off x="9728661" y="5663331"/>
                <a:ext cx="1163154" cy="81180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t 9">
                <a:extLst>
                  <a:ext uri="{FF2B5EF4-FFF2-40B4-BE49-F238E27FC236}">
                    <a16:creationId xmlns:a16="http://schemas.microsoft.com/office/drawing/2014/main" id="{715BA212-195E-3043-B40D-C9DEB9AD72B9}"/>
                  </a:ext>
                </a:extLst>
              </p14:cNvPr>
              <p14:cNvContentPartPr/>
              <p14:nvPr/>
            </p14:nvContentPartPr>
            <p14:xfrm>
              <a:off x="7125202" y="5696071"/>
              <a:ext cx="1171180" cy="813166"/>
            </p14:xfrm>
          </p:contentPart>
        </mc:Choice>
        <mc:Fallback xmlns="">
          <p:pic>
            <p:nvPicPr>
              <p:cNvPr id="11" name="Inkt 9">
                <a:extLst>
                  <a:ext uri="{FF2B5EF4-FFF2-40B4-BE49-F238E27FC236}">
                    <a16:creationId xmlns:a16="http://schemas.microsoft.com/office/drawing/2014/main" id="{715BA212-195E-3043-B40D-C9DEB9AD72B9}"/>
                  </a:ext>
                </a:extLst>
              </p:cNvPr>
              <p:cNvPicPr/>
              <p:nvPr/>
            </p:nvPicPr>
            <p:blipFill>
              <a:blip r:embed="rId12"/>
              <a:stretch>
                <a:fillRect/>
              </a:stretch>
            </p:blipFill>
            <p:spPr>
              <a:xfrm>
                <a:off x="7097128" y="5667994"/>
                <a:ext cx="1226968" cy="868961"/>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t 10">
                <a:extLst>
                  <a:ext uri="{FF2B5EF4-FFF2-40B4-BE49-F238E27FC236}">
                    <a16:creationId xmlns:a16="http://schemas.microsoft.com/office/drawing/2014/main" id="{01346B8E-B4BB-5E4C-921D-D519123FF542}"/>
                  </a:ext>
                </a:extLst>
              </p14:cNvPr>
              <p14:cNvContentPartPr/>
              <p14:nvPr/>
            </p14:nvContentPartPr>
            <p14:xfrm>
              <a:off x="5965616" y="4499347"/>
              <a:ext cx="1943889" cy="1196724"/>
            </p14:xfrm>
          </p:contentPart>
        </mc:Choice>
        <mc:Fallback xmlns="">
          <p:pic>
            <p:nvPicPr>
              <p:cNvPr id="12" name="Inkt 10">
                <a:extLst>
                  <a:ext uri="{FF2B5EF4-FFF2-40B4-BE49-F238E27FC236}">
                    <a16:creationId xmlns:a16="http://schemas.microsoft.com/office/drawing/2014/main" id="{01346B8E-B4BB-5E4C-921D-D519123FF542}"/>
                  </a:ext>
                </a:extLst>
              </p:cNvPr>
              <p:cNvPicPr/>
              <p:nvPr/>
            </p:nvPicPr>
            <p:blipFill>
              <a:blip r:embed="rId14"/>
              <a:stretch>
                <a:fillRect/>
              </a:stretch>
            </p:blipFill>
            <p:spPr>
              <a:xfrm>
                <a:off x="5937538" y="4471282"/>
                <a:ext cx="1999686" cy="1252494"/>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t 11">
                <a:extLst>
                  <a:ext uri="{FF2B5EF4-FFF2-40B4-BE49-F238E27FC236}">
                    <a16:creationId xmlns:a16="http://schemas.microsoft.com/office/drawing/2014/main" id="{98ADF42A-5B9F-4E4E-9661-192CDF3595C4}"/>
                  </a:ext>
                </a:extLst>
              </p14:cNvPr>
              <p14:cNvContentPartPr/>
              <p14:nvPr/>
            </p14:nvContentPartPr>
            <p14:xfrm rot="1025935">
              <a:off x="6096724" y="3335431"/>
              <a:ext cx="1250904" cy="814048"/>
            </p14:xfrm>
          </p:contentPart>
        </mc:Choice>
        <mc:Fallback xmlns="">
          <p:pic>
            <p:nvPicPr>
              <p:cNvPr id="13" name="Inkt 11">
                <a:extLst>
                  <a:ext uri="{FF2B5EF4-FFF2-40B4-BE49-F238E27FC236}">
                    <a16:creationId xmlns:a16="http://schemas.microsoft.com/office/drawing/2014/main" id="{98ADF42A-5B9F-4E4E-9661-192CDF3595C4}"/>
                  </a:ext>
                </a:extLst>
              </p:cNvPr>
              <p:cNvPicPr/>
              <p:nvPr/>
            </p:nvPicPr>
            <p:blipFill>
              <a:blip r:embed="rId16"/>
              <a:stretch>
                <a:fillRect/>
              </a:stretch>
            </p:blipFill>
            <p:spPr>
              <a:xfrm rot="1025935">
                <a:off x="6068654" y="3307360"/>
                <a:ext cx="1306684" cy="86982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Inkt 12">
                <a:extLst>
                  <a:ext uri="{FF2B5EF4-FFF2-40B4-BE49-F238E27FC236}">
                    <a16:creationId xmlns:a16="http://schemas.microsoft.com/office/drawing/2014/main" id="{8FAE632B-707D-ED47-B371-D4EAAE3588C7}"/>
                  </a:ext>
                </a:extLst>
              </p14:cNvPr>
              <p14:cNvContentPartPr/>
              <p14:nvPr/>
            </p14:nvContentPartPr>
            <p14:xfrm rot="674196">
              <a:off x="6606780" y="2214135"/>
              <a:ext cx="1580799" cy="924000"/>
            </p14:xfrm>
          </p:contentPart>
        </mc:Choice>
        <mc:Fallback xmlns="">
          <p:pic>
            <p:nvPicPr>
              <p:cNvPr id="14" name="Inkt 12">
                <a:extLst>
                  <a:ext uri="{FF2B5EF4-FFF2-40B4-BE49-F238E27FC236}">
                    <a16:creationId xmlns:a16="http://schemas.microsoft.com/office/drawing/2014/main" id="{8FAE632B-707D-ED47-B371-D4EAAE3588C7}"/>
                  </a:ext>
                </a:extLst>
              </p:cNvPr>
              <p:cNvPicPr/>
              <p:nvPr/>
            </p:nvPicPr>
            <p:blipFill>
              <a:blip r:embed="rId18"/>
              <a:stretch>
                <a:fillRect/>
              </a:stretch>
            </p:blipFill>
            <p:spPr>
              <a:xfrm rot="674196">
                <a:off x="6578706" y="2186070"/>
                <a:ext cx="1636228" cy="979411"/>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Inkt 13">
                <a:extLst>
                  <a:ext uri="{FF2B5EF4-FFF2-40B4-BE49-F238E27FC236}">
                    <a16:creationId xmlns:a16="http://schemas.microsoft.com/office/drawing/2014/main" id="{8C6AEDA6-48B3-FA43-8327-5066BCA64936}"/>
                  </a:ext>
                </a:extLst>
              </p14:cNvPr>
              <p14:cNvContentPartPr/>
              <p14:nvPr/>
            </p14:nvContentPartPr>
            <p14:xfrm>
              <a:off x="9508201" y="2297066"/>
              <a:ext cx="1031247" cy="916587"/>
            </p14:xfrm>
          </p:contentPart>
        </mc:Choice>
        <mc:Fallback xmlns="">
          <p:pic>
            <p:nvPicPr>
              <p:cNvPr id="15" name="Inkt 13">
                <a:extLst>
                  <a:ext uri="{FF2B5EF4-FFF2-40B4-BE49-F238E27FC236}">
                    <a16:creationId xmlns:a16="http://schemas.microsoft.com/office/drawing/2014/main" id="{8C6AEDA6-48B3-FA43-8327-5066BCA64936}"/>
                  </a:ext>
                </a:extLst>
              </p:cNvPr>
              <p:cNvPicPr/>
              <p:nvPr/>
            </p:nvPicPr>
            <p:blipFill>
              <a:blip r:embed="rId20"/>
              <a:stretch>
                <a:fillRect/>
              </a:stretch>
            </p:blipFill>
            <p:spPr>
              <a:xfrm>
                <a:off x="9480125" y="2268996"/>
                <a:ext cx="1087039" cy="972367"/>
              </a:xfrm>
              <a:prstGeom prst="rect">
                <a:avLst/>
              </a:prstGeom>
            </p:spPr>
          </p:pic>
        </mc:Fallback>
      </mc:AlternateContent>
      <p:pic>
        <p:nvPicPr>
          <p:cNvPr id="2" name="object 2">
            <a:extLst>
              <a:ext uri="{FF2B5EF4-FFF2-40B4-BE49-F238E27FC236}">
                <a16:creationId xmlns:a16="http://schemas.microsoft.com/office/drawing/2014/main" id="{39DA5232-7B41-8946-A60E-D75D755D312A}"/>
              </a:ext>
            </a:extLst>
          </p:cNvPr>
          <p:cNvPicPr/>
          <p:nvPr/>
        </p:nvPicPr>
        <p:blipFill>
          <a:blip r:embed="rId21" cstate="print">
            <a:extLst>
              <a:ext uri="{28A0092B-C50C-407E-A947-70E740481C1C}">
                <a14:useLocalDpi xmlns:a14="http://schemas.microsoft.com/office/drawing/2010/main" val="0"/>
              </a:ext>
            </a:extLst>
          </a:blip>
          <a:stretch>
            <a:fillRect/>
          </a:stretch>
        </p:blipFill>
        <p:spPr>
          <a:xfrm rot="10800000">
            <a:off x="-1" y="-51748"/>
            <a:ext cx="12192000" cy="1266825"/>
          </a:xfrm>
          <a:prstGeom prst="rect">
            <a:avLst/>
          </a:prstGeom>
        </p:spPr>
      </p:pic>
      <p:pic>
        <p:nvPicPr>
          <p:cNvPr id="3" name="object 16">
            <a:extLst>
              <a:ext uri="{FF2B5EF4-FFF2-40B4-BE49-F238E27FC236}">
                <a16:creationId xmlns:a16="http://schemas.microsoft.com/office/drawing/2014/main" id="{758B521F-88CB-5C91-8528-DBB19D5B234E}"/>
              </a:ext>
            </a:extLst>
          </p:cNvPr>
          <p:cNvPicPr/>
          <p:nvPr/>
        </p:nvPicPr>
        <p:blipFill>
          <a:blip r:embed="rId22" cstate="email">
            <a:extLst>
              <a:ext uri="{28A0092B-C50C-407E-A947-70E740481C1C}">
                <a14:useLocalDpi xmlns:a14="http://schemas.microsoft.com/office/drawing/2010/main" val="0"/>
              </a:ext>
            </a:extLst>
          </a:blip>
          <a:stretch>
            <a:fillRect/>
          </a:stretch>
        </p:blipFill>
        <p:spPr>
          <a:xfrm rot="5400000" flipH="1">
            <a:off x="4498873" y="-1735738"/>
            <a:ext cx="45719" cy="7208342"/>
          </a:xfrm>
          <a:prstGeom prst="rect">
            <a:avLst/>
          </a:prstGeom>
        </p:spPr>
      </p:pic>
      <p:sp>
        <p:nvSpPr>
          <p:cNvPr id="16" name="Rectangle 15">
            <a:extLst>
              <a:ext uri="{FF2B5EF4-FFF2-40B4-BE49-F238E27FC236}">
                <a16:creationId xmlns:a16="http://schemas.microsoft.com/office/drawing/2014/main" id="{0F48503D-D05A-AB6B-7AF8-5756EF359C98}"/>
              </a:ext>
            </a:extLst>
          </p:cNvPr>
          <p:cNvSpPr/>
          <p:nvPr/>
        </p:nvSpPr>
        <p:spPr>
          <a:xfrm>
            <a:off x="-624954" y="138254"/>
            <a:ext cx="464024" cy="453741"/>
          </a:xfrm>
          <a:prstGeom prst="rect">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7723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50"/>
                                        <p:tgtEl>
                                          <p:spTgt spid="9"/>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50"/>
                                        <p:tgtEl>
                                          <p:spTgt spid="12"/>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50"/>
                                        <p:tgtEl>
                                          <p:spTgt spid="14"/>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7E6C0F5F-1116-D27C-FF21-1CA43E52E5C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 y="-52258"/>
            <a:ext cx="12192001" cy="6907453"/>
          </a:xfrm>
          <a:prstGeom prst="rect">
            <a:avLst/>
          </a:prstGeom>
          <a:solidFill>
            <a:schemeClr val="bg1">
              <a:alpha val="92000"/>
            </a:schemeClr>
          </a:solidFill>
        </p:spPr>
      </p:pic>
      <p:sp>
        <p:nvSpPr>
          <p:cNvPr id="3" name="TextBox 2">
            <a:extLst>
              <a:ext uri="{FF2B5EF4-FFF2-40B4-BE49-F238E27FC236}">
                <a16:creationId xmlns:a16="http://schemas.microsoft.com/office/drawing/2014/main" id="{758E9EF7-C4D2-4429-6A0F-1BE3D08F0927}"/>
              </a:ext>
            </a:extLst>
          </p:cNvPr>
          <p:cNvSpPr txBox="1"/>
          <p:nvPr/>
        </p:nvSpPr>
        <p:spPr>
          <a:xfrm>
            <a:off x="241380" y="1868428"/>
            <a:ext cx="8814550" cy="442674"/>
          </a:xfrm>
          <a:prstGeom prst="roundRect">
            <a:avLst/>
          </a:prstGeom>
          <a:solidFill>
            <a:schemeClr val="bg1">
              <a:alpha val="92000"/>
            </a:schemeClr>
          </a:solidFill>
        </p:spPr>
        <p:txBody>
          <a:bodyPr wrap="square">
            <a:spAutoFit/>
          </a:bodyPr>
          <a:lstStyle/>
          <a:p>
            <a:r>
              <a:rPr lang="en-US" sz="2000" b="1" dirty="0"/>
              <a:t>Step 1: </a:t>
            </a:r>
            <a:r>
              <a:rPr lang="en-US" sz="2000" dirty="0"/>
              <a:t>Understand what you currently purchase</a:t>
            </a:r>
            <a:endParaRPr lang="en-GB" sz="2000" dirty="0"/>
          </a:p>
        </p:txBody>
      </p:sp>
      <p:sp>
        <p:nvSpPr>
          <p:cNvPr id="5" name="TextBox 4">
            <a:extLst>
              <a:ext uri="{FF2B5EF4-FFF2-40B4-BE49-F238E27FC236}">
                <a16:creationId xmlns:a16="http://schemas.microsoft.com/office/drawing/2014/main" id="{579F61B0-D3D3-A160-7F4B-85C58E2CA876}"/>
              </a:ext>
            </a:extLst>
          </p:cNvPr>
          <p:cNvSpPr txBox="1"/>
          <p:nvPr/>
        </p:nvSpPr>
        <p:spPr>
          <a:xfrm>
            <a:off x="241380" y="2466018"/>
            <a:ext cx="8814548" cy="442674"/>
          </a:xfrm>
          <a:prstGeom prst="roundRect">
            <a:avLst/>
          </a:prstGeom>
          <a:solidFill>
            <a:schemeClr val="bg1">
              <a:alpha val="92000"/>
            </a:schemeClr>
          </a:solidFill>
        </p:spPr>
        <p:txBody>
          <a:bodyPr wrap="square">
            <a:spAutoFit/>
          </a:bodyPr>
          <a:lstStyle/>
          <a:p>
            <a:r>
              <a:rPr lang="en-US" sz="2000" b="1" dirty="0"/>
              <a:t>Step 2: </a:t>
            </a:r>
            <a:r>
              <a:rPr lang="en-US" sz="2000" dirty="0"/>
              <a:t>Understand how plastic products and packaging are used and disposed of</a:t>
            </a:r>
            <a:endParaRPr lang="en-GB" sz="2000" dirty="0"/>
          </a:p>
        </p:txBody>
      </p:sp>
      <p:sp>
        <p:nvSpPr>
          <p:cNvPr id="7" name="TextBox 6">
            <a:extLst>
              <a:ext uri="{FF2B5EF4-FFF2-40B4-BE49-F238E27FC236}">
                <a16:creationId xmlns:a16="http://schemas.microsoft.com/office/drawing/2014/main" id="{2A2478EB-C843-CBD3-07BB-37DC3781D72E}"/>
              </a:ext>
            </a:extLst>
          </p:cNvPr>
          <p:cNvSpPr txBox="1"/>
          <p:nvPr/>
        </p:nvSpPr>
        <p:spPr>
          <a:xfrm>
            <a:off x="241380" y="3093126"/>
            <a:ext cx="8814548" cy="442674"/>
          </a:xfrm>
          <a:prstGeom prst="roundRect">
            <a:avLst/>
          </a:prstGeom>
          <a:solidFill>
            <a:schemeClr val="bg1">
              <a:alpha val="92000"/>
            </a:schemeClr>
          </a:solidFill>
        </p:spPr>
        <p:txBody>
          <a:bodyPr wrap="square">
            <a:spAutoFit/>
          </a:bodyPr>
          <a:lstStyle/>
          <a:p>
            <a:r>
              <a:rPr lang="en-US" sz="2000" b="1" dirty="0"/>
              <a:t>Step 3: </a:t>
            </a:r>
            <a:r>
              <a:rPr lang="en-US" sz="2000" dirty="0"/>
              <a:t>Identify options to avoid, re-use or replace plastics</a:t>
            </a:r>
            <a:endParaRPr lang="en-GB" sz="2000" dirty="0"/>
          </a:p>
        </p:txBody>
      </p:sp>
      <p:sp>
        <p:nvSpPr>
          <p:cNvPr id="9" name="TextBox 8">
            <a:extLst>
              <a:ext uri="{FF2B5EF4-FFF2-40B4-BE49-F238E27FC236}">
                <a16:creationId xmlns:a16="http://schemas.microsoft.com/office/drawing/2014/main" id="{A7AA208C-CA89-4278-19BA-5BC8DE20B5B5}"/>
              </a:ext>
            </a:extLst>
          </p:cNvPr>
          <p:cNvSpPr txBox="1"/>
          <p:nvPr/>
        </p:nvSpPr>
        <p:spPr>
          <a:xfrm>
            <a:off x="241378" y="3772861"/>
            <a:ext cx="8814550" cy="442674"/>
          </a:xfrm>
          <a:prstGeom prst="roundRect">
            <a:avLst/>
          </a:prstGeom>
          <a:solidFill>
            <a:schemeClr val="bg1">
              <a:alpha val="92000"/>
            </a:schemeClr>
          </a:solidFill>
        </p:spPr>
        <p:txBody>
          <a:bodyPr wrap="square">
            <a:spAutoFit/>
          </a:bodyPr>
          <a:lstStyle/>
          <a:p>
            <a:r>
              <a:rPr lang="en-US" sz="2000" b="1" dirty="0"/>
              <a:t>Step 4: </a:t>
            </a:r>
            <a:r>
              <a:rPr lang="en-US" sz="2000" dirty="0"/>
              <a:t>Use buying power</a:t>
            </a:r>
            <a:endParaRPr lang="en-GB" sz="2000" dirty="0"/>
          </a:p>
        </p:txBody>
      </p:sp>
      <p:sp>
        <p:nvSpPr>
          <p:cNvPr id="11" name="TextBox 10">
            <a:extLst>
              <a:ext uri="{FF2B5EF4-FFF2-40B4-BE49-F238E27FC236}">
                <a16:creationId xmlns:a16="http://schemas.microsoft.com/office/drawing/2014/main" id="{83F4B7B0-2FAC-927C-C205-9D009624F06D}"/>
              </a:ext>
            </a:extLst>
          </p:cNvPr>
          <p:cNvSpPr txBox="1"/>
          <p:nvPr/>
        </p:nvSpPr>
        <p:spPr>
          <a:xfrm>
            <a:off x="241381" y="4388471"/>
            <a:ext cx="8814548" cy="442674"/>
          </a:xfrm>
          <a:prstGeom prst="roundRect">
            <a:avLst/>
          </a:prstGeom>
          <a:solidFill>
            <a:schemeClr val="bg1">
              <a:alpha val="92000"/>
            </a:schemeClr>
          </a:solidFill>
        </p:spPr>
        <p:txBody>
          <a:bodyPr wrap="square">
            <a:spAutoFit/>
          </a:bodyPr>
          <a:lstStyle/>
          <a:p>
            <a:r>
              <a:rPr lang="en-US" sz="2000" b="1" dirty="0"/>
              <a:t>Step 5: </a:t>
            </a:r>
            <a:r>
              <a:rPr lang="en-US" sz="2000" dirty="0"/>
              <a:t>Guidance and communication to support behavior change </a:t>
            </a:r>
            <a:endParaRPr lang="en-GB" sz="2000" dirty="0"/>
          </a:p>
        </p:txBody>
      </p:sp>
      <p:sp>
        <p:nvSpPr>
          <p:cNvPr id="13" name="TextBox 12">
            <a:extLst>
              <a:ext uri="{FF2B5EF4-FFF2-40B4-BE49-F238E27FC236}">
                <a16:creationId xmlns:a16="http://schemas.microsoft.com/office/drawing/2014/main" id="{DDC25331-A853-A2E6-B010-C126A0545AA2}"/>
              </a:ext>
            </a:extLst>
          </p:cNvPr>
          <p:cNvSpPr txBox="1"/>
          <p:nvPr/>
        </p:nvSpPr>
        <p:spPr>
          <a:xfrm>
            <a:off x="241378" y="5013096"/>
            <a:ext cx="8814550" cy="442674"/>
          </a:xfrm>
          <a:prstGeom prst="roundRect">
            <a:avLst/>
          </a:prstGeom>
          <a:solidFill>
            <a:schemeClr val="bg1">
              <a:alpha val="92000"/>
            </a:schemeClr>
          </a:solidFill>
        </p:spPr>
        <p:txBody>
          <a:bodyPr wrap="square">
            <a:spAutoFit/>
          </a:bodyPr>
          <a:lstStyle/>
          <a:p>
            <a:r>
              <a:rPr lang="en-US" sz="2000" b="1" dirty="0"/>
              <a:t>Step 6: </a:t>
            </a:r>
            <a:r>
              <a:rPr lang="en-US" sz="2000" dirty="0"/>
              <a:t>Monitor and evaluate the impact of changes</a:t>
            </a:r>
            <a:endParaRPr lang="en-GB" sz="2000" dirty="0"/>
          </a:p>
        </p:txBody>
      </p:sp>
      <p:sp>
        <p:nvSpPr>
          <p:cNvPr id="15" name="TextBox 14">
            <a:extLst>
              <a:ext uri="{FF2B5EF4-FFF2-40B4-BE49-F238E27FC236}">
                <a16:creationId xmlns:a16="http://schemas.microsoft.com/office/drawing/2014/main" id="{990584B2-87B3-CDB4-583F-08E042908339}"/>
              </a:ext>
            </a:extLst>
          </p:cNvPr>
          <p:cNvSpPr txBox="1"/>
          <p:nvPr/>
        </p:nvSpPr>
        <p:spPr>
          <a:xfrm>
            <a:off x="241378" y="5648210"/>
            <a:ext cx="8814551" cy="783193"/>
          </a:xfrm>
          <a:prstGeom prst="roundRect">
            <a:avLst/>
          </a:prstGeom>
          <a:solidFill>
            <a:schemeClr val="bg1">
              <a:alpha val="92000"/>
            </a:schemeClr>
          </a:solidFill>
        </p:spPr>
        <p:txBody>
          <a:bodyPr wrap="square">
            <a:spAutoFit/>
          </a:bodyPr>
          <a:lstStyle/>
          <a:p>
            <a:r>
              <a:rPr lang="en-US" sz="2000" b="1" dirty="0"/>
              <a:t>Step 7: </a:t>
            </a:r>
            <a:r>
              <a:rPr lang="en-US" sz="2000" dirty="0"/>
              <a:t>Encourage suppliers to apply the principles and practice of the Canada-wide Strategy on Zero Plastic Waste and Action Plan…</a:t>
            </a:r>
            <a:endParaRPr lang="en-GB" sz="2000" dirty="0"/>
          </a:p>
        </p:txBody>
      </p:sp>
      <p:pic>
        <p:nvPicPr>
          <p:cNvPr id="16" name="object 2">
            <a:extLst>
              <a:ext uri="{FF2B5EF4-FFF2-40B4-BE49-F238E27FC236}">
                <a16:creationId xmlns:a16="http://schemas.microsoft.com/office/drawing/2014/main" id="{5B0ADC9D-7BCE-2A25-943C-0657868F4616}"/>
              </a:ext>
            </a:extLst>
          </p:cNvPr>
          <p:cNvPicPr/>
          <p:nvPr/>
        </p:nvPicPr>
        <p:blipFill>
          <a:blip r:embed="rId4" cstate="print">
            <a:extLst>
              <a:ext uri="{28A0092B-C50C-407E-A947-70E740481C1C}">
                <a14:useLocalDpi xmlns:a14="http://schemas.microsoft.com/office/drawing/2010/main" val="0"/>
              </a:ext>
            </a:extLst>
          </a:blip>
          <a:stretch>
            <a:fillRect/>
          </a:stretch>
        </p:blipFill>
        <p:spPr>
          <a:xfrm rot="10800000">
            <a:off x="-1" y="-51748"/>
            <a:ext cx="12192000" cy="1266825"/>
          </a:xfrm>
          <a:prstGeom prst="rect">
            <a:avLst/>
          </a:prstGeom>
        </p:spPr>
      </p:pic>
      <p:grpSp>
        <p:nvGrpSpPr>
          <p:cNvPr id="6" name="Group 5">
            <a:extLst>
              <a:ext uri="{FF2B5EF4-FFF2-40B4-BE49-F238E27FC236}">
                <a16:creationId xmlns:a16="http://schemas.microsoft.com/office/drawing/2014/main" id="{3060B5B3-4419-E86E-F42C-3CF79A2164C1}"/>
              </a:ext>
            </a:extLst>
          </p:cNvPr>
          <p:cNvGrpSpPr/>
          <p:nvPr/>
        </p:nvGrpSpPr>
        <p:grpSpPr>
          <a:xfrm>
            <a:off x="-19953" y="894828"/>
            <a:ext cx="12231902" cy="631330"/>
            <a:chOff x="-284113" y="1394728"/>
            <a:chExt cx="12231902" cy="631330"/>
          </a:xfrm>
          <a:solidFill>
            <a:schemeClr val="bg1"/>
          </a:solidFill>
        </p:grpSpPr>
        <p:pic>
          <p:nvPicPr>
            <p:cNvPr id="8" name="object 16">
              <a:extLst>
                <a:ext uri="{FF2B5EF4-FFF2-40B4-BE49-F238E27FC236}">
                  <a16:creationId xmlns:a16="http://schemas.microsoft.com/office/drawing/2014/main" id="{A65AF343-62C3-1D27-2F16-8F4E8EA760CE}"/>
                </a:ext>
              </a:extLst>
            </p:cNvPr>
            <p:cNvPicPr/>
            <p:nvPr/>
          </p:nvPicPr>
          <p:blipFill>
            <a:blip r:embed="rId5" cstate="email">
              <a:extLst>
                <a:ext uri="{28A0092B-C50C-407E-A947-70E740481C1C}">
                  <a14:useLocalDpi xmlns:a14="http://schemas.microsoft.com/office/drawing/2010/main" val="0"/>
                </a:ext>
              </a:extLst>
            </a:blip>
            <a:stretch>
              <a:fillRect/>
            </a:stretch>
          </p:blipFill>
          <p:spPr>
            <a:xfrm rot="5400000">
              <a:off x="5828930" y="-4092801"/>
              <a:ext cx="45719" cy="12191999"/>
            </a:xfrm>
            <a:prstGeom prst="rect">
              <a:avLst/>
            </a:prstGeom>
            <a:grpFill/>
          </p:spPr>
        </p:pic>
        <p:sp>
          <p:nvSpPr>
            <p:cNvPr id="10" name="TextBox 9">
              <a:extLst>
                <a:ext uri="{FF2B5EF4-FFF2-40B4-BE49-F238E27FC236}">
                  <a16:creationId xmlns:a16="http://schemas.microsoft.com/office/drawing/2014/main" id="{73A4C7A5-963F-BF8C-02AD-3B4F93988332}"/>
                </a:ext>
              </a:extLst>
            </p:cNvPr>
            <p:cNvSpPr txBox="1"/>
            <p:nvPr/>
          </p:nvSpPr>
          <p:spPr>
            <a:xfrm>
              <a:off x="-284113" y="1394728"/>
              <a:ext cx="12231901" cy="584775"/>
            </a:xfrm>
            <a:prstGeom prst="rect">
              <a:avLst/>
            </a:prstGeom>
            <a:solidFill>
              <a:schemeClr val="bg1">
                <a:alpha val="66000"/>
              </a:schemeClr>
            </a:solidFill>
          </p:spPr>
          <p:txBody>
            <a:bodyPr wrap="square">
              <a:spAutoFit/>
            </a:bodyPr>
            <a:lstStyle/>
            <a:p>
              <a:pPr algn="ctr"/>
              <a:r>
                <a:rPr lang="en-US" sz="3200" dirty="0">
                  <a:solidFill>
                    <a:schemeClr val="accent5">
                      <a:lumMod val="75000"/>
                    </a:schemeClr>
                  </a:solidFill>
                  <a:latin typeface="Abadi" panose="020B0604020104020204" pitchFamily="34" charset="0"/>
                </a:rPr>
                <a:t>A road map to reduce plastics waste</a:t>
              </a:r>
            </a:p>
          </p:txBody>
        </p:sp>
      </p:grpSp>
      <p:sp>
        <p:nvSpPr>
          <p:cNvPr id="14" name="TextBox 13">
            <a:extLst>
              <a:ext uri="{FF2B5EF4-FFF2-40B4-BE49-F238E27FC236}">
                <a16:creationId xmlns:a16="http://schemas.microsoft.com/office/drawing/2014/main" id="{09CC4F2E-1D92-6F7E-41BD-77CBD22E5388}"/>
              </a:ext>
            </a:extLst>
          </p:cNvPr>
          <p:cNvSpPr txBox="1"/>
          <p:nvPr/>
        </p:nvSpPr>
        <p:spPr>
          <a:xfrm>
            <a:off x="221430" y="6423600"/>
            <a:ext cx="7086600" cy="276999"/>
          </a:xfrm>
          <a:prstGeom prst="rect">
            <a:avLst/>
          </a:prstGeom>
          <a:noFill/>
        </p:spPr>
        <p:txBody>
          <a:bodyPr wrap="square">
            <a:spAutoFit/>
          </a:bodyPr>
          <a:lstStyle/>
          <a:p>
            <a:r>
              <a:rPr lang="en-GB" sz="1200" dirty="0"/>
              <a:t>Modified from: </a:t>
            </a:r>
            <a:r>
              <a:rPr lang="en-GB" sz="1200" dirty="0">
                <a:hlinkClick r:id="rId6"/>
              </a:rPr>
              <a:t>https://wrapcymru.org.uk/sites/default/files/2020-09/WRAP-procurement-guidance-2019.pdf</a:t>
            </a:r>
            <a:r>
              <a:rPr lang="en-GB" sz="1200" dirty="0"/>
              <a:t> </a:t>
            </a:r>
          </a:p>
        </p:txBody>
      </p:sp>
      <p:pic>
        <p:nvPicPr>
          <p:cNvPr id="2" name="Picture 1">
            <a:extLst>
              <a:ext uri="{FF2B5EF4-FFF2-40B4-BE49-F238E27FC236}">
                <a16:creationId xmlns:a16="http://schemas.microsoft.com/office/drawing/2014/main" id="{35B4B921-37FA-E20A-4045-8FAB169734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25005" y="1868428"/>
            <a:ext cx="2973970" cy="2096251"/>
          </a:xfrm>
          <a:prstGeom prst="rect">
            <a:avLst/>
          </a:prstGeom>
        </p:spPr>
      </p:pic>
      <p:pic>
        <p:nvPicPr>
          <p:cNvPr id="19" name="Picture 18">
            <a:extLst>
              <a:ext uri="{FF2B5EF4-FFF2-40B4-BE49-F238E27FC236}">
                <a16:creationId xmlns:a16="http://schemas.microsoft.com/office/drawing/2014/main" id="{1F8A6BCA-4154-E9FA-EAF9-0035FFD48DB2}"/>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9178750" y="4286233"/>
            <a:ext cx="2920225" cy="2120166"/>
          </a:xfrm>
          <a:prstGeom prst="rect">
            <a:avLst/>
          </a:prstGeom>
        </p:spPr>
      </p:pic>
      <p:sp>
        <p:nvSpPr>
          <p:cNvPr id="12" name="Rectangle 11">
            <a:extLst>
              <a:ext uri="{FF2B5EF4-FFF2-40B4-BE49-F238E27FC236}">
                <a16:creationId xmlns:a16="http://schemas.microsoft.com/office/drawing/2014/main" id="{24D01371-0BF0-BCF7-643C-21859A039BFB}"/>
              </a:ext>
            </a:extLst>
          </p:cNvPr>
          <p:cNvSpPr/>
          <p:nvPr/>
        </p:nvSpPr>
        <p:spPr>
          <a:xfrm>
            <a:off x="-624954" y="138254"/>
            <a:ext cx="464024" cy="453741"/>
          </a:xfrm>
          <a:prstGeom prst="rect">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58648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B9D51BFB-C644-46C8-B51E-DF20EDFE7DB5}"/>
              </a:ext>
            </a:extLst>
          </p:cNvPr>
          <p:cNvSpPr txBox="1"/>
          <p:nvPr/>
        </p:nvSpPr>
        <p:spPr>
          <a:xfrm>
            <a:off x="1540118" y="2681909"/>
            <a:ext cx="5624958" cy="1569660"/>
          </a:xfrm>
          <a:prstGeom prst="rect">
            <a:avLst/>
          </a:prstGeom>
          <a:noFill/>
        </p:spPr>
        <p:txBody>
          <a:bodyPr wrap="square" rtlCol="0">
            <a:spAutoFit/>
          </a:bodyPr>
          <a:lstStyle/>
          <a:p>
            <a:pPr marL="342900" indent="-342900">
              <a:buFont typeface="Wingdings" panose="05000000000000000000" pitchFamily="2" charset="2"/>
              <a:buChar char="§"/>
            </a:pPr>
            <a:r>
              <a:rPr lang="en-US" sz="2400" dirty="0"/>
              <a:t>Your organisation</a:t>
            </a:r>
          </a:p>
          <a:p>
            <a:pPr marL="342900" indent="-342900">
              <a:buFont typeface="Wingdings" panose="05000000000000000000" pitchFamily="2" charset="2"/>
              <a:buChar char="§"/>
            </a:pPr>
            <a:r>
              <a:rPr lang="en-US" sz="2400" dirty="0"/>
              <a:t>Your role</a:t>
            </a:r>
          </a:p>
          <a:p>
            <a:pPr marL="342900" indent="-342900">
              <a:buFont typeface="Wingdings" panose="05000000000000000000" pitchFamily="2" charset="2"/>
              <a:buChar char="§"/>
            </a:pPr>
            <a:r>
              <a:rPr lang="en-US" sz="2400" dirty="0"/>
              <a:t>What you particularly want to get from </a:t>
            </a:r>
            <a:r>
              <a:rPr lang="en-US" sz="2400"/>
              <a:t>this session</a:t>
            </a:r>
            <a:endParaRPr lang="en-US" sz="2400" dirty="0"/>
          </a:p>
        </p:txBody>
      </p:sp>
      <p:sp>
        <p:nvSpPr>
          <p:cNvPr id="27" name="Flowchart: Connector 26">
            <a:extLst>
              <a:ext uri="{FF2B5EF4-FFF2-40B4-BE49-F238E27FC236}">
                <a16:creationId xmlns:a16="http://schemas.microsoft.com/office/drawing/2014/main" id="{94B0CE43-EBEA-4DDC-BBCF-3F284DB10644}"/>
              </a:ext>
            </a:extLst>
          </p:cNvPr>
          <p:cNvSpPr/>
          <p:nvPr/>
        </p:nvSpPr>
        <p:spPr>
          <a:xfrm>
            <a:off x="877662" y="2930208"/>
            <a:ext cx="564842" cy="498792"/>
          </a:xfrm>
          <a:prstGeom prst="flowChartConnector">
            <a:avLst/>
          </a:prstGeom>
          <a:solidFill>
            <a:schemeClr val="accent6">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 name="object 2"/>
          <p:cNvPicPr>
            <a:picLocks noGrp="1" noRo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rot="10800000">
            <a:off x="-1" y="-51748"/>
            <a:ext cx="12192000" cy="1266825"/>
          </a:xfrm>
          <a:prstGeom prst="rect">
            <a:avLst/>
          </a:prstGeom>
        </p:spPr>
      </p:pic>
      <p:grpSp>
        <p:nvGrpSpPr>
          <p:cNvPr id="9" name="Group 8">
            <a:extLst>
              <a:ext uri="{FF2B5EF4-FFF2-40B4-BE49-F238E27FC236}">
                <a16:creationId xmlns:a16="http://schemas.microsoft.com/office/drawing/2014/main" id="{1CFD8CE9-C14E-423C-99A8-0D299FC65B75}"/>
              </a:ext>
            </a:extLst>
          </p:cNvPr>
          <p:cNvGrpSpPr>
            <a:grpSpLocks noGrp="1" noUngrp="1" noRot="1" noMove="1" noResize="1"/>
          </p:cNvGrpSpPr>
          <p:nvPr/>
        </p:nvGrpSpPr>
        <p:grpSpPr>
          <a:xfrm>
            <a:off x="8739196" y="6185342"/>
            <a:ext cx="3138767" cy="498792"/>
            <a:chOff x="8258905" y="6074505"/>
            <a:chExt cx="3520355" cy="498792"/>
          </a:xfrm>
        </p:grpSpPr>
        <p:pic>
          <p:nvPicPr>
            <p:cNvPr id="10" name="Grafika 17">
              <a:extLst>
                <a:ext uri="{FF2B5EF4-FFF2-40B4-BE49-F238E27FC236}">
                  <a16:creationId xmlns:a16="http://schemas.microsoft.com/office/drawing/2014/main" id="{3F30DF77-ACA1-463E-939A-4822D8897C03}"/>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10583" y="6107827"/>
              <a:ext cx="1968677" cy="432149"/>
            </a:xfrm>
            <a:prstGeom prst="rect">
              <a:avLst/>
            </a:prstGeom>
          </p:spPr>
        </p:pic>
        <p:pic>
          <p:nvPicPr>
            <p:cNvPr id="11" name="Grafika 20">
              <a:extLst>
                <a:ext uri="{FF2B5EF4-FFF2-40B4-BE49-F238E27FC236}">
                  <a16:creationId xmlns:a16="http://schemas.microsoft.com/office/drawing/2014/main" id="{F359C34E-8BDF-4B13-B122-C0B90C078434}"/>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58905" y="6074505"/>
              <a:ext cx="1420803" cy="498792"/>
            </a:xfrm>
            <a:prstGeom prst="rect">
              <a:avLst/>
            </a:prstGeom>
          </p:spPr>
        </p:pic>
      </p:grpSp>
      <p:pic>
        <p:nvPicPr>
          <p:cNvPr id="41" name="Graphic 40" descr="User with solid fill">
            <a:extLst>
              <a:ext uri="{FF2B5EF4-FFF2-40B4-BE49-F238E27FC236}">
                <a16:creationId xmlns:a16="http://schemas.microsoft.com/office/drawing/2014/main" id="{F3A0C635-0AC3-077B-F28B-405707C0C0AE}"/>
              </a:ext>
            </a:extLst>
          </p:cNvPr>
          <p:cNvPicPr>
            <a:picLocks noChangeAspect="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4474" y="2952692"/>
            <a:ext cx="457200" cy="457200"/>
          </a:xfrm>
          <a:prstGeom prst="rect">
            <a:avLst/>
          </a:prstGeom>
        </p:spPr>
      </p:pic>
      <p:grpSp>
        <p:nvGrpSpPr>
          <p:cNvPr id="42" name="Group 41">
            <a:extLst>
              <a:ext uri="{FF2B5EF4-FFF2-40B4-BE49-F238E27FC236}">
                <a16:creationId xmlns:a16="http://schemas.microsoft.com/office/drawing/2014/main" id="{290375B1-E5D4-7F0C-71AD-11BC520B8E30}"/>
              </a:ext>
            </a:extLst>
          </p:cNvPr>
          <p:cNvGrpSpPr/>
          <p:nvPr/>
        </p:nvGrpSpPr>
        <p:grpSpPr>
          <a:xfrm>
            <a:off x="1739654" y="1067433"/>
            <a:ext cx="8266337" cy="654417"/>
            <a:chOff x="877662" y="1138261"/>
            <a:chExt cx="8266337" cy="654417"/>
          </a:xfrm>
        </p:grpSpPr>
        <p:pic>
          <p:nvPicPr>
            <p:cNvPr id="43" name="object 16">
              <a:extLst>
                <a:ext uri="{FF2B5EF4-FFF2-40B4-BE49-F238E27FC236}">
                  <a16:creationId xmlns:a16="http://schemas.microsoft.com/office/drawing/2014/main" id="{19E4CFAA-EC14-E9A2-66C4-885DD9C72EA9}"/>
                </a:ext>
              </a:extLst>
            </p:cNvPr>
            <p:cNvPicPr/>
            <p:nvPr/>
          </p:nvPicPr>
          <p:blipFill>
            <a:blip r:embed="rId10" cstate="email">
              <a:extLst>
                <a:ext uri="{28A0092B-C50C-407E-A947-70E740481C1C}">
                  <a14:useLocalDpi xmlns:a14="http://schemas.microsoft.com/office/drawing/2010/main" val="0"/>
                </a:ext>
              </a:extLst>
            </a:blip>
            <a:stretch>
              <a:fillRect/>
            </a:stretch>
          </p:blipFill>
          <p:spPr>
            <a:xfrm rot="5400000">
              <a:off x="2332025" y="316275"/>
              <a:ext cx="69639" cy="2883168"/>
            </a:xfrm>
            <a:prstGeom prst="rect">
              <a:avLst/>
            </a:prstGeom>
          </p:spPr>
        </p:pic>
        <p:sp>
          <p:nvSpPr>
            <p:cNvPr id="44" name="TextBox 43">
              <a:extLst>
                <a:ext uri="{FF2B5EF4-FFF2-40B4-BE49-F238E27FC236}">
                  <a16:creationId xmlns:a16="http://schemas.microsoft.com/office/drawing/2014/main" id="{A6282B10-3DB0-8136-C9A3-F26EF0C34D24}"/>
                </a:ext>
              </a:extLst>
            </p:cNvPr>
            <p:cNvSpPr txBox="1"/>
            <p:nvPr/>
          </p:nvSpPr>
          <p:spPr>
            <a:xfrm>
              <a:off x="877662" y="1138261"/>
              <a:ext cx="8266337" cy="584775"/>
            </a:xfrm>
            <a:prstGeom prst="rect">
              <a:avLst/>
            </a:prstGeom>
            <a:noFill/>
          </p:spPr>
          <p:txBody>
            <a:bodyPr wrap="square">
              <a:spAutoFit/>
            </a:bodyPr>
            <a:lstStyle/>
            <a:p>
              <a:r>
                <a:rPr lang="en-US" sz="3200" dirty="0">
                  <a:solidFill>
                    <a:schemeClr val="accent5">
                      <a:lumMod val="75000"/>
                    </a:schemeClr>
                  </a:solidFill>
                  <a:latin typeface="Abadi" panose="020B0604020104020204" pitchFamily="34" charset="0"/>
                </a:rPr>
                <a:t>Introductions</a:t>
              </a:r>
            </a:p>
          </p:txBody>
        </p:sp>
      </p:grpSp>
      <p:pic>
        <p:nvPicPr>
          <p:cNvPr id="46" name="Picture 45" descr="A picture containing text, sign, vector graphics&#10;&#10;Description automatically generated">
            <a:extLst>
              <a:ext uri="{FF2B5EF4-FFF2-40B4-BE49-F238E27FC236}">
                <a16:creationId xmlns:a16="http://schemas.microsoft.com/office/drawing/2014/main" id="{B07A8E04-0DDC-2A59-D184-06F541970286}"/>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7978436" y="1715358"/>
            <a:ext cx="3864170" cy="3389067"/>
          </a:xfrm>
          <a:prstGeom prst="rect">
            <a:avLst/>
          </a:prstGeom>
        </p:spPr>
      </p:pic>
      <p:sp>
        <p:nvSpPr>
          <p:cNvPr id="3" name="Rectangle 2">
            <a:extLst>
              <a:ext uri="{FF2B5EF4-FFF2-40B4-BE49-F238E27FC236}">
                <a16:creationId xmlns:a16="http://schemas.microsoft.com/office/drawing/2014/main" id="{F5B0E8AE-0BB0-48DB-346D-2C4C08076629}"/>
              </a:ext>
            </a:extLst>
          </p:cNvPr>
          <p:cNvSpPr/>
          <p:nvPr/>
        </p:nvSpPr>
        <p:spPr>
          <a:xfrm>
            <a:off x="-624954" y="138254"/>
            <a:ext cx="464024" cy="453741"/>
          </a:xfrm>
          <a:prstGeom prst="rect">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0B8EB641-2F7E-7805-8027-E0AB8A5384A2}"/>
              </a:ext>
            </a:extLst>
          </p:cNvPr>
          <p:cNvGrpSpPr/>
          <p:nvPr/>
        </p:nvGrpSpPr>
        <p:grpSpPr>
          <a:xfrm rot="5400000">
            <a:off x="-178202" y="5442710"/>
            <a:ext cx="1949898" cy="1593495"/>
            <a:chOff x="7550504" y="5279570"/>
            <a:chExt cx="1949898" cy="1593495"/>
          </a:xfrm>
        </p:grpSpPr>
        <p:sp>
          <p:nvSpPr>
            <p:cNvPr id="5" name="Diagonale streep 5">
              <a:extLst>
                <a:ext uri="{FF2B5EF4-FFF2-40B4-BE49-F238E27FC236}">
                  <a16:creationId xmlns:a16="http://schemas.microsoft.com/office/drawing/2014/main" id="{CB2BEDD6-9B85-157A-98A6-067A3CEC425C}"/>
                </a:ext>
              </a:extLst>
            </p:cNvPr>
            <p:cNvSpPr/>
            <p:nvPr/>
          </p:nvSpPr>
          <p:spPr>
            <a:xfrm rot="5400000" flipH="1">
              <a:off x="7550504" y="5279570"/>
              <a:ext cx="1593495" cy="1593495"/>
            </a:xfrm>
            <a:prstGeom prst="diagStripe">
              <a:avLst/>
            </a:prstGeom>
            <a:solidFill>
              <a:srgbClr val="002060"/>
            </a:solidFill>
            <a:ln w="25400" cap="flat" cmpd="sng" algn="ctr">
              <a:solidFill>
                <a:srgbClr val="002060"/>
              </a:solidFill>
              <a:prstDash val="solid"/>
            </a:ln>
            <a:effectLst/>
          </p:spPr>
          <p:txBody>
            <a:bodyPr rtlCol="0" anchor="ctr"/>
            <a:lstStyle/>
            <a:p>
              <a:pPr algn="ctr" defTabSz="914400" eaLnBrk="1" fontAlgn="auto" hangingPunct="1">
                <a:spcBef>
                  <a:spcPts val="0"/>
                </a:spcBef>
                <a:spcAft>
                  <a:spcPts val="0"/>
                </a:spcAft>
                <a:defRPr/>
              </a:pPr>
              <a:endParaRPr lang="en-GB" kern="0">
                <a:solidFill>
                  <a:prstClr val="black"/>
                </a:solidFill>
                <a:latin typeface="Verdana"/>
                <a:ea typeface="+mn-ea"/>
              </a:endParaRPr>
            </a:p>
          </p:txBody>
        </p:sp>
        <p:sp>
          <p:nvSpPr>
            <p:cNvPr id="6" name="Rechthoek 16">
              <a:extLst>
                <a:ext uri="{FF2B5EF4-FFF2-40B4-BE49-F238E27FC236}">
                  <a16:creationId xmlns:a16="http://schemas.microsoft.com/office/drawing/2014/main" id="{CD747F08-D0CE-54AF-C5E0-CC174649ED6B}"/>
                </a:ext>
              </a:extLst>
            </p:cNvPr>
            <p:cNvSpPr>
              <a:spLocks noChangeArrowheads="1"/>
            </p:cNvSpPr>
            <p:nvPr/>
          </p:nvSpPr>
          <p:spPr bwMode="auto">
            <a:xfrm rot="18944459">
              <a:off x="7635275" y="5912326"/>
              <a:ext cx="1865127" cy="523220"/>
            </a:xfrm>
            <a:prstGeom prst="rect">
              <a:avLst/>
            </a:prstGeom>
            <a:noFill/>
            <a:ln w="9525">
              <a:noFill/>
              <a:miter lim="800000"/>
              <a:headEnd/>
              <a:tailEnd/>
            </a:ln>
          </p:spPr>
          <p:txBody>
            <a:bodyPr wrap="square">
              <a:spAutoFit/>
            </a:bodyPr>
            <a:lstStyle/>
            <a:p>
              <a:pPr algn="ctr" defTabSz="914103">
                <a:buClr>
                  <a:srgbClr val="000000"/>
                </a:buClr>
                <a:buSzPct val="100000"/>
                <a:defRPr/>
              </a:pPr>
              <a:r>
                <a:rPr lang="nl-NL" sz="2800" b="1" dirty="0">
                  <a:solidFill>
                    <a:prstClr val="white"/>
                  </a:solidFill>
                  <a:latin typeface="Calibri"/>
                  <a:cs typeface="Arial" panose="020B0604020202020204" pitchFamily="34" charset="0"/>
                </a:rPr>
                <a:t>Poll</a:t>
              </a:r>
            </a:p>
          </p:txBody>
        </p:sp>
      </p:grpSp>
    </p:spTree>
    <p:extLst>
      <p:ext uri="{BB962C8B-B14F-4D97-AF65-F5344CB8AC3E}">
        <p14:creationId xmlns:p14="http://schemas.microsoft.com/office/powerpoint/2010/main" val="4319428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a:picLocks noGrp="1" noRo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rot="10800000">
            <a:off x="-1" y="-51748"/>
            <a:ext cx="12192000" cy="1266825"/>
          </a:xfrm>
          <a:prstGeom prst="rect">
            <a:avLst/>
          </a:prstGeom>
        </p:spPr>
      </p:pic>
      <p:pic>
        <p:nvPicPr>
          <p:cNvPr id="17" name="object 16">
            <a:extLst>
              <a:ext uri="{FF2B5EF4-FFF2-40B4-BE49-F238E27FC236}">
                <a16:creationId xmlns:a16="http://schemas.microsoft.com/office/drawing/2014/main" id="{DA375AB6-C29D-44FD-9E0F-04149CBF8970}"/>
              </a:ext>
            </a:extLst>
          </p:cNvPr>
          <p:cNvPicPr/>
          <p:nvPr/>
        </p:nvPicPr>
        <p:blipFill>
          <a:blip r:embed="rId4" cstate="email">
            <a:extLst>
              <a:ext uri="{28A0092B-C50C-407E-A947-70E740481C1C}">
                <a14:useLocalDpi xmlns:a14="http://schemas.microsoft.com/office/drawing/2010/main" val="0"/>
              </a:ext>
            </a:extLst>
          </a:blip>
          <a:stretch>
            <a:fillRect/>
          </a:stretch>
        </p:blipFill>
        <p:spPr>
          <a:xfrm rot="5400000" flipH="1">
            <a:off x="2946957" y="-339137"/>
            <a:ext cx="45719" cy="4070999"/>
          </a:xfrm>
          <a:prstGeom prst="rect">
            <a:avLst/>
          </a:prstGeom>
        </p:spPr>
      </p:pic>
      <p:sp>
        <p:nvSpPr>
          <p:cNvPr id="23" name="TextBox 22">
            <a:extLst>
              <a:ext uri="{FF2B5EF4-FFF2-40B4-BE49-F238E27FC236}">
                <a16:creationId xmlns:a16="http://schemas.microsoft.com/office/drawing/2014/main" id="{88E6BBB5-5B45-45F1-934F-6D12AC00FDEB}"/>
              </a:ext>
            </a:extLst>
          </p:cNvPr>
          <p:cNvSpPr txBox="1"/>
          <p:nvPr/>
        </p:nvSpPr>
        <p:spPr>
          <a:xfrm>
            <a:off x="798927" y="2599805"/>
            <a:ext cx="10122254" cy="892552"/>
          </a:xfrm>
          <a:prstGeom prst="rect">
            <a:avLst/>
          </a:prstGeom>
          <a:noFill/>
        </p:spPr>
        <p:txBody>
          <a:bodyPr wrap="square">
            <a:spAutoFit/>
          </a:bodyPr>
          <a:lstStyle/>
          <a:p>
            <a:pPr marL="742950" lvl="1" indent="-285750">
              <a:spcAft>
                <a:spcPts val="1200"/>
              </a:spcAft>
              <a:buClr>
                <a:srgbClr val="88BC21"/>
              </a:buClr>
              <a:buFontTx/>
              <a:buChar char="-"/>
            </a:pPr>
            <a:endParaRPr lang="en-US" sz="2400" dirty="0"/>
          </a:p>
          <a:p>
            <a:pPr marL="342900" indent="-342900">
              <a:buClr>
                <a:srgbClr val="88BC21"/>
              </a:buClr>
              <a:buFont typeface="Wingdings" panose="05000000000000000000" pitchFamily="2" charset="2"/>
              <a:buChar char="§"/>
            </a:pPr>
            <a:endParaRPr lang="en-US" dirty="0"/>
          </a:p>
        </p:txBody>
      </p:sp>
      <p:sp>
        <p:nvSpPr>
          <p:cNvPr id="3" name="TextBox 2">
            <a:extLst>
              <a:ext uri="{FF2B5EF4-FFF2-40B4-BE49-F238E27FC236}">
                <a16:creationId xmlns:a16="http://schemas.microsoft.com/office/drawing/2014/main" id="{C189D270-BB6F-ADDD-4B24-DEB2465A1246}"/>
              </a:ext>
            </a:extLst>
          </p:cNvPr>
          <p:cNvSpPr txBox="1"/>
          <p:nvPr/>
        </p:nvSpPr>
        <p:spPr>
          <a:xfrm>
            <a:off x="798927" y="1100367"/>
            <a:ext cx="11056742" cy="523220"/>
          </a:xfrm>
          <a:prstGeom prst="rect">
            <a:avLst/>
          </a:prstGeom>
          <a:noFill/>
        </p:spPr>
        <p:txBody>
          <a:bodyPr wrap="square">
            <a:spAutoFit/>
          </a:bodyPr>
          <a:lstStyle/>
          <a:p>
            <a:r>
              <a:rPr lang="en-US" sz="2800" dirty="0">
                <a:solidFill>
                  <a:schemeClr val="accent5">
                    <a:lumMod val="75000"/>
                  </a:schemeClr>
                </a:solidFill>
                <a:latin typeface="Abadi" panose="020B0604020104020204" pitchFamily="34" charset="0"/>
              </a:rPr>
              <a:t>Developing an Action Plan</a:t>
            </a:r>
          </a:p>
        </p:txBody>
      </p:sp>
      <p:graphicFrame>
        <p:nvGraphicFramePr>
          <p:cNvPr id="4" name="Table 4">
            <a:extLst>
              <a:ext uri="{FF2B5EF4-FFF2-40B4-BE49-F238E27FC236}">
                <a16:creationId xmlns:a16="http://schemas.microsoft.com/office/drawing/2014/main" id="{EE29BF70-5801-1517-CA52-F7B5FB87FF2A}"/>
              </a:ext>
            </a:extLst>
          </p:cNvPr>
          <p:cNvGraphicFramePr>
            <a:graphicFrameLocks noGrp="1"/>
          </p:cNvGraphicFramePr>
          <p:nvPr/>
        </p:nvGraphicFramePr>
        <p:xfrm>
          <a:off x="941316" y="2159402"/>
          <a:ext cx="10305804" cy="3510280"/>
        </p:xfrm>
        <a:graphic>
          <a:graphicData uri="http://schemas.openxmlformats.org/drawingml/2006/table">
            <a:tbl>
              <a:tblPr firstRow="1" bandRow="1">
                <a:tableStyleId>{5C22544A-7EE6-4342-B048-85BDC9FD1C3A}</a:tableStyleId>
              </a:tblPr>
              <a:tblGrid>
                <a:gridCol w="2868684">
                  <a:extLst>
                    <a:ext uri="{9D8B030D-6E8A-4147-A177-3AD203B41FA5}">
                      <a16:colId xmlns:a16="http://schemas.microsoft.com/office/drawing/2014/main" val="1111579117"/>
                    </a:ext>
                  </a:extLst>
                </a:gridCol>
                <a:gridCol w="4886960">
                  <a:extLst>
                    <a:ext uri="{9D8B030D-6E8A-4147-A177-3AD203B41FA5}">
                      <a16:colId xmlns:a16="http://schemas.microsoft.com/office/drawing/2014/main" val="2571216016"/>
                    </a:ext>
                  </a:extLst>
                </a:gridCol>
                <a:gridCol w="2550160">
                  <a:extLst>
                    <a:ext uri="{9D8B030D-6E8A-4147-A177-3AD203B41FA5}">
                      <a16:colId xmlns:a16="http://schemas.microsoft.com/office/drawing/2014/main" val="2554643772"/>
                    </a:ext>
                  </a:extLst>
                </a:gridCol>
              </a:tblGrid>
              <a:tr h="370840">
                <a:tc>
                  <a:txBody>
                    <a:bodyPr/>
                    <a:lstStyle/>
                    <a:p>
                      <a:pPr algn="ctr"/>
                      <a:r>
                        <a:rPr lang="en-GB" b="1" dirty="0">
                          <a:solidFill>
                            <a:schemeClr val="tx1"/>
                          </a:solidFill>
                        </a:rPr>
                        <a:t>ACTION</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GB" b="1" dirty="0">
                          <a:solidFill>
                            <a:schemeClr val="tx1"/>
                          </a:solidFill>
                        </a:rPr>
                        <a:t>FOCUS</a:t>
                      </a:r>
                      <a:r>
                        <a:rPr lang="en-GB" b="0" dirty="0">
                          <a:solidFill>
                            <a:schemeClr val="tx1"/>
                          </a:solidFill>
                        </a:rPr>
                        <a:t> e.g. Policy and Buy-in, Capability, Collaboration, Identifying priorities, Tender requirements, Monitoring outcomes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GB" b="1" dirty="0">
                          <a:solidFill>
                            <a:schemeClr val="tx1"/>
                          </a:solidFill>
                        </a:rPr>
                        <a:t>KEY ACTORS</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679761"/>
                  </a:ext>
                </a:extLst>
              </a:tr>
              <a:tr h="370840">
                <a:tc>
                  <a:txBody>
                    <a:bodyPr/>
                    <a:lstStyle/>
                    <a:p>
                      <a:endParaRPr lang="en-GB">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8032024"/>
                  </a:ext>
                </a:extLst>
              </a:tr>
              <a:tr h="370840">
                <a:tc>
                  <a:txBody>
                    <a:bodyPr/>
                    <a:lstStyle/>
                    <a:p>
                      <a:endParaRPr lang="en-GB" dirty="0">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05154763"/>
                  </a:ext>
                </a:extLst>
              </a:tr>
              <a:tr h="370840">
                <a:tc>
                  <a:txBody>
                    <a:bodyPr/>
                    <a:lstStyle/>
                    <a:p>
                      <a:endParaRPr lang="en-GB">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7992979"/>
                  </a:ext>
                </a:extLst>
              </a:tr>
              <a:tr h="370840">
                <a:tc>
                  <a:txBody>
                    <a:bodyPr/>
                    <a:lstStyle/>
                    <a:p>
                      <a:endParaRPr lang="en-GB">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9841442"/>
                  </a:ext>
                </a:extLst>
              </a:tr>
              <a:tr h="370840">
                <a:tc>
                  <a:txBody>
                    <a:bodyPr/>
                    <a:lstStyle/>
                    <a:p>
                      <a:endParaRPr lang="en-GB">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0258081"/>
                  </a:ext>
                </a:extLst>
              </a:tr>
              <a:tr h="370840">
                <a:tc>
                  <a:txBody>
                    <a:bodyPr/>
                    <a:lstStyle/>
                    <a:p>
                      <a:endParaRPr lang="en-GB">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4099022"/>
                  </a:ext>
                </a:extLst>
              </a:tr>
              <a:tr h="370840">
                <a:tc>
                  <a:txBody>
                    <a:bodyPr/>
                    <a:lstStyle/>
                    <a:p>
                      <a:endParaRPr lang="en-GB">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999529595"/>
                  </a:ext>
                </a:extLst>
              </a:tr>
            </a:tbl>
          </a:graphicData>
        </a:graphic>
      </p:graphicFrame>
      <p:grpSp>
        <p:nvGrpSpPr>
          <p:cNvPr id="9" name="Group 8">
            <a:extLst>
              <a:ext uri="{FF2B5EF4-FFF2-40B4-BE49-F238E27FC236}">
                <a16:creationId xmlns:a16="http://schemas.microsoft.com/office/drawing/2014/main" id="{95199933-28C6-1A13-B3B7-0D883D6A935C}"/>
              </a:ext>
            </a:extLst>
          </p:cNvPr>
          <p:cNvGrpSpPr/>
          <p:nvPr/>
        </p:nvGrpSpPr>
        <p:grpSpPr>
          <a:xfrm rot="5400000">
            <a:off x="-107418" y="4601344"/>
            <a:ext cx="2456222" cy="2241397"/>
            <a:chOff x="7016352" y="4888062"/>
            <a:chExt cx="2235371" cy="1985003"/>
          </a:xfrm>
        </p:grpSpPr>
        <p:sp>
          <p:nvSpPr>
            <p:cNvPr id="10" name="Diagonale streep 5">
              <a:extLst>
                <a:ext uri="{FF2B5EF4-FFF2-40B4-BE49-F238E27FC236}">
                  <a16:creationId xmlns:a16="http://schemas.microsoft.com/office/drawing/2014/main" id="{8A3EBB3D-258B-6F69-75EA-FCBBDD7F1E98}"/>
                </a:ext>
              </a:extLst>
            </p:cNvPr>
            <p:cNvSpPr/>
            <p:nvPr/>
          </p:nvSpPr>
          <p:spPr>
            <a:xfrm rot="5400000" flipH="1">
              <a:off x="7087674" y="4816740"/>
              <a:ext cx="1985003" cy="2127647"/>
            </a:xfrm>
            <a:prstGeom prst="diagStripe">
              <a:avLst/>
            </a:prstGeom>
            <a:solidFill>
              <a:srgbClr val="669900"/>
            </a:solidFill>
            <a:ln w="25400" cap="flat" cmpd="sng" algn="ctr">
              <a:solidFill>
                <a:srgbClr val="669900"/>
              </a:solidFill>
              <a:prstDash val="solid"/>
            </a:ln>
            <a:effectLst/>
          </p:spPr>
          <p:txBody>
            <a:bodyPr rtlCol="0" anchor="ctr"/>
            <a:lstStyle/>
            <a:p>
              <a:pPr algn="ctr" defTabSz="914400" eaLnBrk="1" fontAlgn="auto" hangingPunct="1">
                <a:spcBef>
                  <a:spcPts val="0"/>
                </a:spcBef>
                <a:spcAft>
                  <a:spcPts val="0"/>
                </a:spcAft>
                <a:defRPr/>
              </a:pPr>
              <a:endParaRPr lang="en-GB" kern="0">
                <a:solidFill>
                  <a:prstClr val="black"/>
                </a:solidFill>
                <a:latin typeface="Verdana"/>
                <a:ea typeface="+mn-ea"/>
              </a:endParaRPr>
            </a:p>
          </p:txBody>
        </p:sp>
        <p:sp>
          <p:nvSpPr>
            <p:cNvPr id="11" name="Rechthoek 16">
              <a:extLst>
                <a:ext uri="{FF2B5EF4-FFF2-40B4-BE49-F238E27FC236}">
                  <a16:creationId xmlns:a16="http://schemas.microsoft.com/office/drawing/2014/main" id="{E8E16B93-99DC-A8BE-2B59-FA62D8B6777D}"/>
                </a:ext>
              </a:extLst>
            </p:cNvPr>
            <p:cNvSpPr>
              <a:spLocks noChangeArrowheads="1"/>
            </p:cNvSpPr>
            <p:nvPr/>
          </p:nvSpPr>
          <p:spPr bwMode="auto">
            <a:xfrm rot="18944459">
              <a:off x="7386596" y="5692305"/>
              <a:ext cx="1865127" cy="844966"/>
            </a:xfrm>
            <a:prstGeom prst="rect">
              <a:avLst/>
            </a:prstGeom>
            <a:noFill/>
            <a:ln w="9525">
              <a:noFill/>
              <a:miter lim="800000"/>
              <a:headEnd/>
              <a:tailEnd/>
            </a:ln>
          </p:spPr>
          <p:txBody>
            <a:bodyPr wrap="square">
              <a:spAutoFit/>
            </a:bodyPr>
            <a:lstStyle/>
            <a:p>
              <a:pPr algn="ctr" defTabSz="914103">
                <a:buClr>
                  <a:srgbClr val="000000"/>
                </a:buClr>
                <a:buSzPct val="100000"/>
                <a:defRPr/>
              </a:pPr>
              <a:r>
                <a:rPr lang="nl-NL" sz="2800" b="1" dirty="0">
                  <a:solidFill>
                    <a:prstClr val="white"/>
                  </a:solidFill>
                  <a:latin typeface="Calibri"/>
                  <a:cs typeface="Arial" panose="020B0604020202020204" pitchFamily="34" charset="0"/>
                </a:rPr>
                <a:t>Breakout Groups</a:t>
              </a:r>
            </a:p>
          </p:txBody>
        </p:sp>
      </p:grpSp>
      <p:sp>
        <p:nvSpPr>
          <p:cNvPr id="5" name="Rectangle 4">
            <a:extLst>
              <a:ext uri="{FF2B5EF4-FFF2-40B4-BE49-F238E27FC236}">
                <a16:creationId xmlns:a16="http://schemas.microsoft.com/office/drawing/2014/main" id="{BE8961A7-B8D6-7710-BB2A-40AAE4298514}"/>
              </a:ext>
            </a:extLst>
          </p:cNvPr>
          <p:cNvSpPr/>
          <p:nvPr/>
        </p:nvSpPr>
        <p:spPr>
          <a:xfrm>
            <a:off x="-624954" y="138254"/>
            <a:ext cx="464024" cy="453741"/>
          </a:xfrm>
          <a:prstGeom prst="rect">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59F7D2F-531D-2C16-590C-0969B3027E05}"/>
              </a:ext>
            </a:extLst>
          </p:cNvPr>
          <p:cNvSpPr txBox="1"/>
          <p:nvPr/>
        </p:nvSpPr>
        <p:spPr>
          <a:xfrm>
            <a:off x="-1628917" y="956698"/>
            <a:ext cx="1548452" cy="923330"/>
          </a:xfrm>
          <a:prstGeom prst="rect">
            <a:avLst/>
          </a:prstGeom>
          <a:solidFill>
            <a:schemeClr val="accent6">
              <a:lumMod val="40000"/>
              <a:lumOff val="60000"/>
            </a:schemeClr>
          </a:solidFill>
        </p:spPr>
        <p:txBody>
          <a:bodyPr wrap="square">
            <a:spAutoFit/>
          </a:bodyPr>
          <a:lstStyle/>
          <a:p>
            <a:r>
              <a:rPr lang="en-GB" sz="1800" dirty="0">
                <a:latin typeface="+mn-lt"/>
              </a:rPr>
              <a:t>Suggest 15 -20 minutes for this exercise </a:t>
            </a:r>
            <a:endParaRPr lang="en-GB" dirty="0"/>
          </a:p>
        </p:txBody>
      </p:sp>
    </p:spTree>
    <p:extLst>
      <p:ext uri="{BB962C8B-B14F-4D97-AF65-F5344CB8AC3E}">
        <p14:creationId xmlns:p14="http://schemas.microsoft.com/office/powerpoint/2010/main" val="19603155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a:picLocks noGrp="1" noRo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rot="10800000">
            <a:off x="-1" y="-51748"/>
            <a:ext cx="12192000" cy="1266825"/>
          </a:xfrm>
          <a:prstGeom prst="rect">
            <a:avLst/>
          </a:prstGeom>
        </p:spPr>
      </p:pic>
      <p:pic>
        <p:nvPicPr>
          <p:cNvPr id="17" name="object 16">
            <a:extLst>
              <a:ext uri="{FF2B5EF4-FFF2-40B4-BE49-F238E27FC236}">
                <a16:creationId xmlns:a16="http://schemas.microsoft.com/office/drawing/2014/main" id="{DA375AB6-C29D-44FD-9E0F-04149CBF8970}"/>
              </a:ext>
            </a:extLst>
          </p:cNvPr>
          <p:cNvPicPr/>
          <p:nvPr/>
        </p:nvPicPr>
        <p:blipFill>
          <a:blip r:embed="rId4" cstate="email">
            <a:extLst>
              <a:ext uri="{28A0092B-C50C-407E-A947-70E740481C1C}">
                <a14:useLocalDpi xmlns:a14="http://schemas.microsoft.com/office/drawing/2010/main" val="0"/>
              </a:ext>
            </a:extLst>
          </a:blip>
          <a:stretch>
            <a:fillRect/>
          </a:stretch>
        </p:blipFill>
        <p:spPr>
          <a:xfrm rot="5400000">
            <a:off x="6263471" y="-3567320"/>
            <a:ext cx="45719" cy="10780070"/>
          </a:xfrm>
          <a:prstGeom prst="rect">
            <a:avLst/>
          </a:prstGeom>
        </p:spPr>
      </p:pic>
      <p:sp>
        <p:nvSpPr>
          <p:cNvPr id="23" name="TextBox 22">
            <a:extLst>
              <a:ext uri="{FF2B5EF4-FFF2-40B4-BE49-F238E27FC236}">
                <a16:creationId xmlns:a16="http://schemas.microsoft.com/office/drawing/2014/main" id="{88E6BBB5-5B45-45F1-934F-6D12AC00FDEB}"/>
              </a:ext>
            </a:extLst>
          </p:cNvPr>
          <p:cNvSpPr txBox="1"/>
          <p:nvPr/>
        </p:nvSpPr>
        <p:spPr>
          <a:xfrm>
            <a:off x="798927" y="2599805"/>
            <a:ext cx="10122254" cy="892552"/>
          </a:xfrm>
          <a:prstGeom prst="rect">
            <a:avLst/>
          </a:prstGeom>
          <a:noFill/>
        </p:spPr>
        <p:txBody>
          <a:bodyPr wrap="square">
            <a:spAutoFit/>
          </a:bodyPr>
          <a:lstStyle/>
          <a:p>
            <a:pPr marL="742950" lvl="1" indent="-285750">
              <a:spcAft>
                <a:spcPts val="1200"/>
              </a:spcAft>
              <a:buClr>
                <a:srgbClr val="88BC21"/>
              </a:buClr>
              <a:buFontTx/>
              <a:buChar char="-"/>
            </a:pPr>
            <a:endParaRPr lang="en-US" sz="2400" dirty="0"/>
          </a:p>
          <a:p>
            <a:pPr marL="342900" indent="-342900">
              <a:buClr>
                <a:srgbClr val="88BC21"/>
              </a:buClr>
              <a:buFont typeface="Wingdings" panose="05000000000000000000" pitchFamily="2" charset="2"/>
              <a:buChar char="§"/>
            </a:pPr>
            <a:endParaRPr lang="en-US" dirty="0"/>
          </a:p>
        </p:txBody>
      </p:sp>
      <p:sp>
        <p:nvSpPr>
          <p:cNvPr id="3" name="TextBox 2">
            <a:extLst>
              <a:ext uri="{FF2B5EF4-FFF2-40B4-BE49-F238E27FC236}">
                <a16:creationId xmlns:a16="http://schemas.microsoft.com/office/drawing/2014/main" id="{C189D270-BB6F-ADDD-4B24-DEB2465A1246}"/>
              </a:ext>
            </a:extLst>
          </p:cNvPr>
          <p:cNvSpPr txBox="1"/>
          <p:nvPr/>
        </p:nvSpPr>
        <p:spPr>
          <a:xfrm>
            <a:off x="807002" y="1197902"/>
            <a:ext cx="11099424" cy="523220"/>
          </a:xfrm>
          <a:prstGeom prst="rect">
            <a:avLst/>
          </a:prstGeom>
          <a:noFill/>
        </p:spPr>
        <p:txBody>
          <a:bodyPr wrap="square">
            <a:spAutoFit/>
          </a:bodyPr>
          <a:lstStyle/>
          <a:p>
            <a:r>
              <a:rPr lang="en-US" sz="2800" dirty="0">
                <a:solidFill>
                  <a:schemeClr val="accent5">
                    <a:lumMod val="75000"/>
                  </a:schemeClr>
                </a:solidFill>
                <a:latin typeface="Abadi" panose="020B0604020104020204" pitchFamily="34" charset="0"/>
              </a:rPr>
              <a:t>SESSION 1 LEARNING CHECKLIST – Key takeaways</a:t>
            </a:r>
            <a:endParaRPr lang="en-US" sz="3200" dirty="0">
              <a:solidFill>
                <a:schemeClr val="accent5">
                  <a:lumMod val="75000"/>
                </a:schemeClr>
              </a:solidFill>
              <a:latin typeface="Abadi" panose="020B0604020104020204" pitchFamily="34" charset="0"/>
            </a:endParaRPr>
          </a:p>
        </p:txBody>
      </p:sp>
      <p:graphicFrame>
        <p:nvGraphicFramePr>
          <p:cNvPr id="5" name="Table 4">
            <a:extLst>
              <a:ext uri="{FF2B5EF4-FFF2-40B4-BE49-F238E27FC236}">
                <a16:creationId xmlns:a16="http://schemas.microsoft.com/office/drawing/2014/main" id="{8653FA63-F20D-0142-A288-2EBDC91AE664}"/>
              </a:ext>
            </a:extLst>
          </p:cNvPr>
          <p:cNvGraphicFramePr>
            <a:graphicFrameLocks noGrp="1"/>
          </p:cNvGraphicFramePr>
          <p:nvPr/>
        </p:nvGraphicFramePr>
        <p:xfrm>
          <a:off x="917561" y="2307559"/>
          <a:ext cx="10322868" cy="687070"/>
        </p:xfrm>
        <a:graphic>
          <a:graphicData uri="http://schemas.openxmlformats.org/drawingml/2006/table">
            <a:tbl>
              <a:tblPr firstRow="1" firstCol="1" bandRow="1">
                <a:tableStyleId>{5FD0F851-EC5A-4D38-B0AD-8093EC10F338}</a:tableStyleId>
              </a:tblPr>
              <a:tblGrid>
                <a:gridCol w="10322868">
                  <a:extLst>
                    <a:ext uri="{9D8B030D-6E8A-4147-A177-3AD203B41FA5}">
                      <a16:colId xmlns:a16="http://schemas.microsoft.com/office/drawing/2014/main" val="2993748207"/>
                    </a:ext>
                  </a:extLst>
                </a:gridCol>
              </a:tblGrid>
              <a:tr h="0">
                <a:tc>
                  <a:txBody>
                    <a:bodyPr/>
                    <a:lstStyle/>
                    <a:p>
                      <a:pPr marR="909955" algn="ctr">
                        <a:lnSpc>
                          <a:spcPct val="100000"/>
                        </a:lnSpc>
                        <a:spcBef>
                          <a:spcPts val="0"/>
                        </a:spcBef>
                        <a:spcAft>
                          <a:spcPts val="600"/>
                        </a:spcAft>
                        <a:tabLst>
                          <a:tab pos="2444750" algn="ctr"/>
                          <a:tab pos="3414395" algn="l"/>
                        </a:tabLst>
                      </a:pPr>
                      <a:endParaRPr lang="en-GB" sz="2000" dirty="0">
                        <a:effectLst/>
                        <a:highlight>
                          <a:srgbClr val="FFFF00"/>
                        </a:highlight>
                        <a:latin typeface="Andes"/>
                        <a:ea typeface="Calibri" panose="020F0502020204030204" pitchFamily="34"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8540390"/>
                  </a:ext>
                </a:extLst>
              </a:tr>
              <a:tr h="382270">
                <a:tc>
                  <a:txBody>
                    <a:bodyPr/>
                    <a:lstStyle/>
                    <a:p>
                      <a:pPr marL="285750" marR="909955" lvl="0" indent="-285750" algn="just">
                        <a:lnSpc>
                          <a:spcPct val="100000"/>
                        </a:lnSpc>
                        <a:spcBef>
                          <a:spcPts val="0"/>
                        </a:spcBef>
                        <a:spcAft>
                          <a:spcPts val="600"/>
                        </a:spcAft>
                        <a:buFont typeface="Wingdings" panose="05000000000000000000" pitchFamily="2" charset="2"/>
                        <a:buChar char="§"/>
                      </a:pPr>
                      <a:endParaRPr lang="en-GB" sz="2000" b="0" dirty="0">
                        <a:effectLst/>
                        <a:highlight>
                          <a:srgbClr val="FFFF00"/>
                        </a:highlight>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9282196"/>
                  </a:ext>
                </a:extLst>
              </a:tr>
            </a:tbl>
          </a:graphicData>
        </a:graphic>
      </p:graphicFrame>
      <p:graphicFrame>
        <p:nvGraphicFramePr>
          <p:cNvPr id="4" name="Table 6">
            <a:extLst>
              <a:ext uri="{FF2B5EF4-FFF2-40B4-BE49-F238E27FC236}">
                <a16:creationId xmlns:a16="http://schemas.microsoft.com/office/drawing/2014/main" id="{7AB3B18E-8C53-069E-D54D-613B7218E8A0}"/>
              </a:ext>
            </a:extLst>
          </p:cNvPr>
          <p:cNvGraphicFramePr>
            <a:graphicFrameLocks noGrp="1"/>
          </p:cNvGraphicFramePr>
          <p:nvPr/>
        </p:nvGraphicFramePr>
        <p:xfrm>
          <a:off x="4731488" y="2535626"/>
          <a:ext cx="6966144" cy="4143829"/>
        </p:xfrm>
        <a:graphic>
          <a:graphicData uri="http://schemas.openxmlformats.org/drawingml/2006/table">
            <a:tbl>
              <a:tblPr firstRow="1" bandRow="1">
                <a:tableStyleId>{5C22544A-7EE6-4342-B048-85BDC9FD1C3A}</a:tableStyleId>
              </a:tblPr>
              <a:tblGrid>
                <a:gridCol w="6366153">
                  <a:extLst>
                    <a:ext uri="{9D8B030D-6E8A-4147-A177-3AD203B41FA5}">
                      <a16:colId xmlns:a16="http://schemas.microsoft.com/office/drawing/2014/main" val="3103534633"/>
                    </a:ext>
                  </a:extLst>
                </a:gridCol>
                <a:gridCol w="599991">
                  <a:extLst>
                    <a:ext uri="{9D8B030D-6E8A-4147-A177-3AD203B41FA5}">
                      <a16:colId xmlns:a16="http://schemas.microsoft.com/office/drawing/2014/main" val="2257702772"/>
                    </a:ext>
                  </a:extLst>
                </a:gridCol>
              </a:tblGrid>
              <a:tr h="387582">
                <a:tc>
                  <a:txBody>
                    <a:bodyPr/>
                    <a:lstStyle/>
                    <a:p>
                      <a:r>
                        <a:rPr lang="en-GB" sz="1800" b="0" dirty="0">
                          <a:solidFill>
                            <a:schemeClr val="tx1"/>
                          </a:solidFill>
                          <a:latin typeface="+mn-lt"/>
                        </a:rPr>
                        <a:t>I understand:</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9081393"/>
                  </a:ext>
                </a:extLst>
              </a:tr>
              <a:tr h="725047">
                <a:tc>
                  <a:txBody>
                    <a:bodyPr/>
                    <a:lstStyle/>
                    <a:p>
                      <a:pPr marL="0" marR="909955"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…the important role that procurement plays in addressing the climate emergency and supporting a circular economy and benefits arising.</a:t>
                      </a:r>
                    </a:p>
                  </a:txBody>
                  <a:tcPr marL="144000" marR="0" marT="36000" marB="3600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0735716"/>
                  </a:ext>
                </a:extLst>
              </a:tr>
              <a:tr h="409809">
                <a:tc>
                  <a:txBody>
                    <a:bodyPr/>
                    <a:lstStyle/>
                    <a:p>
                      <a:pPr marL="0" marR="909955"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…where and how plastics waste arises and the nature of the problem.</a:t>
                      </a:r>
                    </a:p>
                  </a:txBody>
                  <a:tcPr marL="144000" marR="0" marT="36000" marB="3600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2445393"/>
                  </a:ext>
                </a:extLst>
              </a:tr>
              <a:tr h="725047">
                <a:tc>
                  <a:txBody>
                    <a:bodyPr/>
                    <a:lstStyle/>
                    <a:p>
                      <a:pPr marL="0" marR="909955"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…procurement success factors of setting clear ambition, asking ‘Why’ to consider alternatives, collaborating internally, with markets and peers – early in the process.</a:t>
                      </a:r>
                    </a:p>
                  </a:txBody>
                  <a:tcPr marL="144000" marR="0" marT="36000" marB="3600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4022759"/>
                  </a:ext>
                </a:extLst>
              </a:tr>
              <a:tr h="614562">
                <a:tc>
                  <a:txBody>
                    <a:bodyPr/>
                    <a:lstStyle/>
                    <a:p>
                      <a:pPr marL="0" marR="909955"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…challenges to reducing plastics waste through procurement and actual or potential solutions.</a:t>
                      </a:r>
                    </a:p>
                  </a:txBody>
                  <a:tcPr marL="144000" marR="0" marT="36000" marB="3600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1422787"/>
                  </a:ext>
                </a:extLst>
              </a:tr>
              <a:tr h="725047">
                <a:tc>
                  <a:txBody>
                    <a:bodyPr/>
                    <a:lstStyle/>
                    <a:p>
                      <a:pPr marL="0" marR="909955"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…key questions to ask and where to focus effort to start to address plastics waste through procurement.</a:t>
                      </a:r>
                      <a:endParaRPr kumimoji="0" lang="en-GB" sz="1800" b="0" i="0" u="none" strike="noStrike" kern="1200" cap="none" spc="0" normalizeH="0" baseline="0" noProof="0" dirty="0">
                        <a:ln>
                          <a:noFill/>
                        </a:ln>
                        <a:solidFill>
                          <a:prstClr val="black"/>
                        </a:solidFill>
                        <a:effectLst/>
                        <a:uLnTx/>
                        <a:uFillTx/>
                        <a:latin typeface="+mn-lt"/>
                        <a:ea typeface="+mn-ea"/>
                        <a:cs typeface="+mn-cs"/>
                      </a:endParaRPr>
                    </a:p>
                  </a:txBody>
                  <a:tcPr marL="144000" marR="0" marT="36000" marB="3600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endParaRPr lang="en-GB"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20475381"/>
                  </a:ext>
                </a:extLst>
              </a:tr>
            </a:tbl>
          </a:graphicData>
        </a:graphic>
      </p:graphicFrame>
      <p:grpSp>
        <p:nvGrpSpPr>
          <p:cNvPr id="6" name="Group 5">
            <a:extLst>
              <a:ext uri="{FF2B5EF4-FFF2-40B4-BE49-F238E27FC236}">
                <a16:creationId xmlns:a16="http://schemas.microsoft.com/office/drawing/2014/main" id="{9380839A-8A17-2F89-1A8C-5E5F191F1826}"/>
              </a:ext>
            </a:extLst>
          </p:cNvPr>
          <p:cNvGrpSpPr/>
          <p:nvPr/>
        </p:nvGrpSpPr>
        <p:grpSpPr>
          <a:xfrm>
            <a:off x="798927" y="2116107"/>
            <a:ext cx="5963380" cy="4210265"/>
            <a:chOff x="1036357" y="2799213"/>
            <a:chExt cx="5963380" cy="4210265"/>
          </a:xfrm>
        </p:grpSpPr>
        <p:sp>
          <p:nvSpPr>
            <p:cNvPr id="12" name="TextBox 11">
              <a:extLst>
                <a:ext uri="{FF2B5EF4-FFF2-40B4-BE49-F238E27FC236}">
                  <a16:creationId xmlns:a16="http://schemas.microsoft.com/office/drawing/2014/main" id="{45112B6D-49E9-BDD1-3574-86838A84E28C}"/>
                </a:ext>
              </a:extLst>
            </p:cNvPr>
            <p:cNvSpPr txBox="1"/>
            <p:nvPr/>
          </p:nvSpPr>
          <p:spPr>
            <a:xfrm>
              <a:off x="1092502" y="3335999"/>
              <a:ext cx="3589337" cy="3673479"/>
            </a:xfrm>
            <a:prstGeom prst="rect">
              <a:avLst/>
            </a:prstGeom>
            <a:solidFill>
              <a:schemeClr val="accent6">
                <a:lumMod val="20000"/>
                <a:lumOff val="80000"/>
                <a:alpha val="61000"/>
              </a:schemeClr>
            </a:solidFill>
          </p:spPr>
          <p:txBody>
            <a:bodyPr wrap="square" rtlCol="0">
              <a:noAutofit/>
            </a:bodyPr>
            <a:lstStyle/>
            <a:p>
              <a:pPr>
                <a:spcAft>
                  <a:spcPts val="600"/>
                </a:spcAft>
              </a:pPr>
              <a:r>
                <a:rPr lang="en-US" b="1" dirty="0"/>
                <a:t>Aim:</a:t>
              </a:r>
            </a:p>
            <a:p>
              <a:pPr>
                <a:spcAft>
                  <a:spcPts val="600"/>
                </a:spcAft>
              </a:pPr>
              <a:r>
                <a:rPr lang="en-US" dirty="0"/>
                <a:t>Create a common understanding of the benefits and key principles of circular procurement relating to plastics waste.</a:t>
              </a:r>
            </a:p>
            <a:p>
              <a:pPr>
                <a:spcAft>
                  <a:spcPts val="600"/>
                </a:spcAft>
              </a:pPr>
              <a:r>
                <a:rPr lang="en-US" dirty="0"/>
                <a:t>How it supports priority economic, environmental and social outcomes at Federal, Provincial or Municipal level.</a:t>
              </a:r>
            </a:p>
            <a:p>
              <a:pPr>
                <a:spcAft>
                  <a:spcPts val="600"/>
                </a:spcAft>
              </a:pPr>
              <a:r>
                <a:rPr lang="en-US" dirty="0"/>
                <a:t>Identify key actions/ next steps at policy/ strategy/ process/ capability or other level.</a:t>
              </a:r>
            </a:p>
          </p:txBody>
        </p:sp>
        <p:sp>
          <p:nvSpPr>
            <p:cNvPr id="7" name="TextBox 6">
              <a:extLst>
                <a:ext uri="{FF2B5EF4-FFF2-40B4-BE49-F238E27FC236}">
                  <a16:creationId xmlns:a16="http://schemas.microsoft.com/office/drawing/2014/main" id="{40417BCB-F6F6-C48F-0B92-67746FC62776}"/>
                </a:ext>
              </a:extLst>
            </p:cNvPr>
            <p:cNvSpPr txBox="1"/>
            <p:nvPr/>
          </p:nvSpPr>
          <p:spPr>
            <a:xfrm>
              <a:off x="1617350" y="2849400"/>
              <a:ext cx="5382387" cy="400110"/>
            </a:xfrm>
            <a:prstGeom prst="rect">
              <a:avLst/>
            </a:prstGeom>
            <a:noFill/>
          </p:spPr>
          <p:txBody>
            <a:bodyPr wrap="square" rtlCol="0">
              <a:spAutoFit/>
            </a:bodyPr>
            <a:lstStyle/>
            <a:p>
              <a:r>
                <a:rPr lang="en-US" dirty="0"/>
                <a:t>1. </a:t>
              </a:r>
              <a:r>
                <a:rPr lang="en-US" sz="2000" b="1" dirty="0"/>
                <a:t>Circular economy, procurement and plastics</a:t>
              </a:r>
              <a:endParaRPr lang="en-US" sz="2200" b="1" dirty="0"/>
            </a:p>
          </p:txBody>
        </p:sp>
        <p:sp>
          <p:nvSpPr>
            <p:cNvPr id="13" name="Flowchart: Connector 12">
              <a:extLst>
                <a:ext uri="{FF2B5EF4-FFF2-40B4-BE49-F238E27FC236}">
                  <a16:creationId xmlns:a16="http://schemas.microsoft.com/office/drawing/2014/main" id="{272CDDBE-EC1F-A8D3-6456-84835829E6E6}"/>
                </a:ext>
              </a:extLst>
            </p:cNvPr>
            <p:cNvSpPr/>
            <p:nvPr/>
          </p:nvSpPr>
          <p:spPr>
            <a:xfrm>
              <a:off x="1036357" y="2799213"/>
              <a:ext cx="564842" cy="498792"/>
            </a:xfrm>
            <a:prstGeom prst="flowChartConnector">
              <a:avLst/>
            </a:prstGeom>
            <a:solidFill>
              <a:schemeClr val="accent6">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pic>
        <p:nvPicPr>
          <p:cNvPr id="14" name="Graphic 13" descr="Circular flowchart with solid fill">
            <a:extLst>
              <a:ext uri="{FF2B5EF4-FFF2-40B4-BE49-F238E27FC236}">
                <a16:creationId xmlns:a16="http://schemas.microsoft.com/office/drawing/2014/main" id="{350155DE-05F6-D5A5-63F5-D104F9F0A9D3}"/>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7002" y="2068539"/>
            <a:ext cx="564843" cy="564843"/>
          </a:xfrm>
          <a:prstGeom prst="rect">
            <a:avLst/>
          </a:prstGeom>
        </p:spPr>
      </p:pic>
      <p:grpSp>
        <p:nvGrpSpPr>
          <p:cNvPr id="8" name="Group 7">
            <a:extLst>
              <a:ext uri="{FF2B5EF4-FFF2-40B4-BE49-F238E27FC236}">
                <a16:creationId xmlns:a16="http://schemas.microsoft.com/office/drawing/2014/main" id="{6C69EA6C-2C81-8523-E3C0-EE3786D6806F}"/>
              </a:ext>
            </a:extLst>
          </p:cNvPr>
          <p:cNvGrpSpPr/>
          <p:nvPr/>
        </p:nvGrpSpPr>
        <p:grpSpPr>
          <a:xfrm rot="5400000">
            <a:off x="-178202" y="5442710"/>
            <a:ext cx="1949898" cy="1593495"/>
            <a:chOff x="7550504" y="5279570"/>
            <a:chExt cx="1949898" cy="1593495"/>
          </a:xfrm>
        </p:grpSpPr>
        <p:sp>
          <p:nvSpPr>
            <p:cNvPr id="9" name="Diagonale streep 5">
              <a:extLst>
                <a:ext uri="{FF2B5EF4-FFF2-40B4-BE49-F238E27FC236}">
                  <a16:creationId xmlns:a16="http://schemas.microsoft.com/office/drawing/2014/main" id="{9196A19A-FE56-E73C-5EB3-5F3F550B847B}"/>
                </a:ext>
              </a:extLst>
            </p:cNvPr>
            <p:cNvSpPr/>
            <p:nvPr/>
          </p:nvSpPr>
          <p:spPr>
            <a:xfrm rot="5400000" flipH="1">
              <a:off x="7550504" y="5279570"/>
              <a:ext cx="1593495" cy="1593495"/>
            </a:xfrm>
            <a:prstGeom prst="diagStripe">
              <a:avLst/>
            </a:prstGeom>
            <a:solidFill>
              <a:srgbClr val="669900"/>
            </a:solidFill>
            <a:ln w="25400" cap="flat" cmpd="sng" algn="ctr">
              <a:solidFill>
                <a:srgbClr val="669900"/>
              </a:solidFill>
              <a:prstDash val="solid"/>
            </a:ln>
            <a:effectLst/>
          </p:spPr>
          <p:txBody>
            <a:bodyPr rtlCol="0" anchor="ctr"/>
            <a:lstStyle/>
            <a:p>
              <a:pPr algn="ctr" defTabSz="914400" eaLnBrk="1" fontAlgn="auto" hangingPunct="1">
                <a:spcBef>
                  <a:spcPts val="0"/>
                </a:spcBef>
                <a:spcAft>
                  <a:spcPts val="0"/>
                </a:spcAft>
                <a:defRPr/>
              </a:pPr>
              <a:endParaRPr lang="en-GB" kern="0">
                <a:solidFill>
                  <a:prstClr val="black"/>
                </a:solidFill>
                <a:latin typeface="Verdana"/>
                <a:ea typeface="+mn-ea"/>
              </a:endParaRPr>
            </a:p>
          </p:txBody>
        </p:sp>
        <p:sp>
          <p:nvSpPr>
            <p:cNvPr id="10" name="Rechthoek 16">
              <a:extLst>
                <a:ext uri="{FF2B5EF4-FFF2-40B4-BE49-F238E27FC236}">
                  <a16:creationId xmlns:a16="http://schemas.microsoft.com/office/drawing/2014/main" id="{70F6393C-697F-E4DA-4F47-8D411620711A}"/>
                </a:ext>
              </a:extLst>
            </p:cNvPr>
            <p:cNvSpPr>
              <a:spLocks noChangeArrowheads="1"/>
            </p:cNvSpPr>
            <p:nvPr/>
          </p:nvSpPr>
          <p:spPr bwMode="auto">
            <a:xfrm rot="18944459">
              <a:off x="7635275" y="5912326"/>
              <a:ext cx="1865127" cy="523220"/>
            </a:xfrm>
            <a:prstGeom prst="rect">
              <a:avLst/>
            </a:prstGeom>
            <a:noFill/>
            <a:ln w="9525">
              <a:noFill/>
              <a:miter lim="800000"/>
              <a:headEnd/>
              <a:tailEnd/>
            </a:ln>
          </p:spPr>
          <p:txBody>
            <a:bodyPr wrap="square">
              <a:spAutoFit/>
            </a:bodyPr>
            <a:lstStyle/>
            <a:p>
              <a:pPr defTabSz="914103">
                <a:buClr>
                  <a:srgbClr val="000000"/>
                </a:buClr>
                <a:buSzPct val="100000"/>
                <a:defRPr/>
              </a:pPr>
              <a:r>
                <a:rPr lang="nl-NL" sz="2800" b="1" dirty="0">
                  <a:solidFill>
                    <a:prstClr val="white"/>
                  </a:solidFill>
                  <a:latin typeface="Calibri"/>
                  <a:cs typeface="Arial" panose="020B0604020202020204" pitchFamily="34" charset="0"/>
                </a:rPr>
                <a:t>Discussion</a:t>
              </a:r>
            </a:p>
          </p:txBody>
        </p:sp>
      </p:grpSp>
      <p:pic>
        <p:nvPicPr>
          <p:cNvPr id="11" name="Graphic 10" descr="Checkmark with solid fill">
            <a:extLst>
              <a:ext uri="{FF2B5EF4-FFF2-40B4-BE49-F238E27FC236}">
                <a16:creationId xmlns:a16="http://schemas.microsoft.com/office/drawing/2014/main" id="{1B0958E9-8A29-F247-A339-3465AFE17A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31637" y="2319841"/>
            <a:ext cx="674788" cy="674788"/>
          </a:xfrm>
          <a:prstGeom prst="rect">
            <a:avLst/>
          </a:prstGeom>
        </p:spPr>
      </p:pic>
      <p:sp>
        <p:nvSpPr>
          <p:cNvPr id="15" name="Rectangle 14">
            <a:extLst>
              <a:ext uri="{FF2B5EF4-FFF2-40B4-BE49-F238E27FC236}">
                <a16:creationId xmlns:a16="http://schemas.microsoft.com/office/drawing/2014/main" id="{02A20C24-EC98-7FCB-AA7E-1743B4BCA3DE}"/>
              </a:ext>
            </a:extLst>
          </p:cNvPr>
          <p:cNvSpPr/>
          <p:nvPr/>
        </p:nvSpPr>
        <p:spPr>
          <a:xfrm>
            <a:off x="-624954" y="138254"/>
            <a:ext cx="464024" cy="453741"/>
          </a:xfrm>
          <a:prstGeom prst="rect">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3941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2DC14C-A342-4406-B01E-EAFCE10F8FD5}"/>
              </a:ext>
            </a:extLst>
          </p:cNvPr>
          <p:cNvSpPr>
            <a:spLocks noGrp="1"/>
          </p:cNvSpPr>
          <p:nvPr>
            <p:ph type="title"/>
          </p:nvPr>
        </p:nvSpPr>
        <p:spPr>
          <a:xfrm>
            <a:off x="886030" y="1049921"/>
            <a:ext cx="10723767" cy="631668"/>
          </a:xfrm>
        </p:spPr>
        <p:txBody>
          <a:bodyPr>
            <a:noAutofit/>
          </a:bodyPr>
          <a:lstStyle/>
          <a:p>
            <a:r>
              <a:rPr lang="en-GB" sz="2800" b="0" dirty="0">
                <a:solidFill>
                  <a:schemeClr val="accent5">
                    <a:lumMod val="75000"/>
                  </a:schemeClr>
                </a:solidFill>
                <a:latin typeface="Abadi" panose="020B0604020104020204" pitchFamily="34" charset="0"/>
                <a:ea typeface="+mn-ea"/>
                <a:cs typeface="+mn-cs"/>
              </a:rPr>
              <a:t>Next session….specifying requirements - asking the right questions</a:t>
            </a:r>
          </a:p>
        </p:txBody>
      </p:sp>
      <p:pic>
        <p:nvPicPr>
          <p:cNvPr id="6" name="object 2">
            <a:extLst>
              <a:ext uri="{FF2B5EF4-FFF2-40B4-BE49-F238E27FC236}">
                <a16:creationId xmlns:a16="http://schemas.microsoft.com/office/drawing/2014/main" id="{EF277A85-0DE4-7CCF-8236-1FA581E971B5}"/>
              </a:ext>
            </a:extLst>
          </p:cNvPr>
          <p:cNvPicPr/>
          <p:nvPr/>
        </p:nvPicPr>
        <p:blipFill>
          <a:blip r:embed="rId3" cstate="print">
            <a:extLst>
              <a:ext uri="{28A0092B-C50C-407E-A947-70E740481C1C}">
                <a14:useLocalDpi xmlns:a14="http://schemas.microsoft.com/office/drawing/2010/main" val="0"/>
              </a:ext>
            </a:extLst>
          </a:blip>
          <a:stretch>
            <a:fillRect/>
          </a:stretch>
        </p:blipFill>
        <p:spPr>
          <a:xfrm rot="10800000">
            <a:off x="-1" y="-51748"/>
            <a:ext cx="12192000" cy="1266825"/>
          </a:xfrm>
          <a:prstGeom prst="rect">
            <a:avLst/>
          </a:prstGeom>
        </p:spPr>
      </p:pic>
      <p:pic>
        <p:nvPicPr>
          <p:cNvPr id="7" name="object 16">
            <a:extLst>
              <a:ext uri="{FF2B5EF4-FFF2-40B4-BE49-F238E27FC236}">
                <a16:creationId xmlns:a16="http://schemas.microsoft.com/office/drawing/2014/main" id="{7EFF16DD-C03F-FB6B-0D9B-6A11BBDE2D29}"/>
              </a:ext>
            </a:extLst>
          </p:cNvPr>
          <p:cNvPicPr/>
          <p:nvPr/>
        </p:nvPicPr>
        <p:blipFill>
          <a:blip r:embed="rId4" cstate="email">
            <a:extLst>
              <a:ext uri="{28A0092B-C50C-407E-A947-70E740481C1C}">
                <a14:useLocalDpi xmlns:a14="http://schemas.microsoft.com/office/drawing/2010/main" val="0"/>
              </a:ext>
            </a:extLst>
          </a:blip>
          <a:stretch>
            <a:fillRect/>
          </a:stretch>
        </p:blipFill>
        <p:spPr>
          <a:xfrm rot="5400000">
            <a:off x="6169234" y="-3556918"/>
            <a:ext cx="65603" cy="10568949"/>
          </a:xfrm>
          <a:prstGeom prst="rect">
            <a:avLst/>
          </a:prstGeom>
        </p:spPr>
      </p:pic>
      <p:sp>
        <p:nvSpPr>
          <p:cNvPr id="8" name="Flowchart: Connector 7">
            <a:extLst>
              <a:ext uri="{FF2B5EF4-FFF2-40B4-BE49-F238E27FC236}">
                <a16:creationId xmlns:a16="http://schemas.microsoft.com/office/drawing/2014/main" id="{B7A35070-4C29-DE34-42EC-6E223E1E3937}"/>
              </a:ext>
            </a:extLst>
          </p:cNvPr>
          <p:cNvSpPr/>
          <p:nvPr/>
        </p:nvSpPr>
        <p:spPr>
          <a:xfrm>
            <a:off x="886030" y="2093818"/>
            <a:ext cx="564842" cy="488823"/>
          </a:xfrm>
          <a:prstGeom prst="flowChartConnector">
            <a:avLst/>
          </a:prstGeom>
          <a:solidFill>
            <a:schemeClr val="accent6">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5D65188-3F08-BF6B-51CB-98A787E5252B}"/>
              </a:ext>
            </a:extLst>
          </p:cNvPr>
          <p:cNvSpPr txBox="1"/>
          <p:nvPr/>
        </p:nvSpPr>
        <p:spPr>
          <a:xfrm>
            <a:off x="1473487" y="2181686"/>
            <a:ext cx="6965433" cy="400110"/>
          </a:xfrm>
          <a:prstGeom prst="rect">
            <a:avLst/>
          </a:prstGeom>
          <a:noFill/>
        </p:spPr>
        <p:txBody>
          <a:bodyPr wrap="square" rtlCol="0">
            <a:spAutoFit/>
          </a:bodyPr>
          <a:lstStyle/>
          <a:p>
            <a:r>
              <a:rPr lang="en-US" sz="2000" dirty="0"/>
              <a:t>2. </a:t>
            </a:r>
            <a:r>
              <a:rPr lang="en-US" sz="2000" b="1" dirty="0"/>
              <a:t>Specifying circular outcomes – the procurement toolbox</a:t>
            </a:r>
          </a:p>
        </p:txBody>
      </p:sp>
      <p:sp>
        <p:nvSpPr>
          <p:cNvPr id="10" name="TextBox 9">
            <a:extLst>
              <a:ext uri="{FF2B5EF4-FFF2-40B4-BE49-F238E27FC236}">
                <a16:creationId xmlns:a16="http://schemas.microsoft.com/office/drawing/2014/main" id="{C5BF6523-5BA5-A9C1-C27A-13D2100D3D5C}"/>
              </a:ext>
            </a:extLst>
          </p:cNvPr>
          <p:cNvSpPr txBox="1"/>
          <p:nvPr/>
        </p:nvSpPr>
        <p:spPr>
          <a:xfrm>
            <a:off x="886030" y="3072214"/>
            <a:ext cx="10568949" cy="1833395"/>
          </a:xfrm>
          <a:prstGeom prst="rect">
            <a:avLst/>
          </a:prstGeom>
          <a:solidFill>
            <a:schemeClr val="accent6">
              <a:lumMod val="20000"/>
              <a:lumOff val="80000"/>
              <a:alpha val="61000"/>
            </a:schemeClr>
          </a:solidFill>
        </p:spPr>
        <p:txBody>
          <a:bodyPr wrap="square" rtlCol="0">
            <a:noAutofit/>
          </a:bodyPr>
          <a:lstStyle/>
          <a:p>
            <a:pPr>
              <a:spcAft>
                <a:spcPts val="600"/>
              </a:spcAft>
            </a:pPr>
            <a:r>
              <a:rPr lang="en-US" b="1" dirty="0"/>
              <a:t>Aims:</a:t>
            </a:r>
          </a:p>
          <a:p>
            <a:pPr marL="342900" indent="-342900">
              <a:spcAft>
                <a:spcPts val="600"/>
              </a:spcAft>
              <a:buFont typeface="Wingdings" panose="05000000000000000000" pitchFamily="2" charset="2"/>
              <a:buChar char="§"/>
            </a:pPr>
            <a:r>
              <a:rPr lang="en-US" dirty="0"/>
              <a:t>Build confidence in practically using procurement to reduce plastic waste.</a:t>
            </a:r>
          </a:p>
          <a:p>
            <a:pPr marL="342900" indent="-342900">
              <a:spcAft>
                <a:spcPts val="600"/>
              </a:spcAft>
              <a:buFont typeface="Wingdings" panose="05000000000000000000" pitchFamily="2" charset="2"/>
              <a:buChar char="§"/>
            </a:pPr>
            <a:r>
              <a:rPr lang="en-US" dirty="0"/>
              <a:t>Apply through stages of the procurement process and the life cycle of the relevant product/ service or works.</a:t>
            </a:r>
          </a:p>
          <a:p>
            <a:pPr marL="342900" indent="-342900">
              <a:spcAft>
                <a:spcPts val="600"/>
              </a:spcAft>
              <a:buFont typeface="Wingdings" panose="05000000000000000000" pitchFamily="2" charset="2"/>
              <a:buChar char="§"/>
            </a:pPr>
            <a:r>
              <a:rPr lang="en-US" dirty="0"/>
              <a:t>Identify key actions/ next steps for procurement project/ policy/ strategy/ process/ capability or other level. </a:t>
            </a:r>
          </a:p>
        </p:txBody>
      </p:sp>
      <p:pic>
        <p:nvPicPr>
          <p:cNvPr id="11" name="Graphic 10" descr="Meeting with solid fill">
            <a:extLst>
              <a:ext uri="{FF2B5EF4-FFF2-40B4-BE49-F238E27FC236}">
                <a16:creationId xmlns:a16="http://schemas.microsoft.com/office/drawing/2014/main" id="{86D43CF5-D3C7-E590-97A8-F4232242F502}"/>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1813" y="2093818"/>
            <a:ext cx="457200" cy="457200"/>
          </a:xfrm>
          <a:prstGeom prst="rect">
            <a:avLst/>
          </a:prstGeom>
        </p:spPr>
      </p:pic>
      <p:sp>
        <p:nvSpPr>
          <p:cNvPr id="2" name="Rectangle 1">
            <a:extLst>
              <a:ext uri="{FF2B5EF4-FFF2-40B4-BE49-F238E27FC236}">
                <a16:creationId xmlns:a16="http://schemas.microsoft.com/office/drawing/2014/main" id="{922BB9FF-2BB7-D834-0A36-35F06B9005FE}"/>
              </a:ext>
            </a:extLst>
          </p:cNvPr>
          <p:cNvSpPr/>
          <p:nvPr/>
        </p:nvSpPr>
        <p:spPr>
          <a:xfrm>
            <a:off x="886030" y="5091927"/>
            <a:ext cx="10568949" cy="977464"/>
          </a:xfrm>
          <a:prstGeom prst="rect">
            <a:avLst/>
          </a:prstGeom>
          <a:noFill/>
          <a:ln w="28575">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dirty="0">
                <a:solidFill>
                  <a:schemeClr val="tx1"/>
                </a:solidFill>
              </a:rPr>
              <a:t>Before the next session consider:</a:t>
            </a:r>
          </a:p>
          <a:p>
            <a:pPr marL="285750" indent="-285750">
              <a:spcAft>
                <a:spcPts val="600"/>
              </a:spcAft>
              <a:buFont typeface="Wingdings" panose="05000000000000000000" pitchFamily="2" charset="2"/>
              <a:buChar char="§"/>
            </a:pPr>
            <a:r>
              <a:rPr lang="en-GB" dirty="0">
                <a:solidFill>
                  <a:schemeClr val="tx1"/>
                </a:solidFill>
              </a:rPr>
              <a:t>Planned procurements, where plastics is used/ plastics waste is an issue of concern </a:t>
            </a:r>
          </a:p>
        </p:txBody>
      </p:sp>
      <p:sp>
        <p:nvSpPr>
          <p:cNvPr id="4" name="Rectangle 3">
            <a:extLst>
              <a:ext uri="{FF2B5EF4-FFF2-40B4-BE49-F238E27FC236}">
                <a16:creationId xmlns:a16="http://schemas.microsoft.com/office/drawing/2014/main" id="{9E8D450E-5B0F-1498-46D6-E5A9E74947DD}"/>
              </a:ext>
            </a:extLst>
          </p:cNvPr>
          <p:cNvSpPr/>
          <p:nvPr/>
        </p:nvSpPr>
        <p:spPr>
          <a:xfrm>
            <a:off x="-624954" y="138254"/>
            <a:ext cx="464024" cy="453741"/>
          </a:xfrm>
          <a:prstGeom prst="rect">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 name="Title 2">
            <a:extLst>
              <a:ext uri="{FF2B5EF4-FFF2-40B4-BE49-F238E27FC236}">
                <a16:creationId xmlns:a16="http://schemas.microsoft.com/office/drawing/2014/main" id="{33D8B9A8-0299-7DA4-C03B-284B9FD57DD5}"/>
              </a:ext>
            </a:extLst>
          </p:cNvPr>
          <p:cNvSpPr txBox="1">
            <a:spLocks/>
          </p:cNvSpPr>
          <p:nvPr/>
        </p:nvSpPr>
        <p:spPr>
          <a:xfrm>
            <a:off x="886030" y="1055636"/>
            <a:ext cx="10723767" cy="6316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100" b="1" kern="1200">
                <a:solidFill>
                  <a:schemeClr val="bg1">
                    <a:lumMod val="50000"/>
                  </a:schemeClr>
                </a:solidFill>
                <a:latin typeface="+mj-lt"/>
                <a:ea typeface="+mj-ea"/>
                <a:cs typeface="+mj-cs"/>
              </a:defRPr>
            </a:lvl1pPr>
          </a:lstStyle>
          <a:p>
            <a:r>
              <a:rPr lang="en-GB" sz="2800" b="0">
                <a:solidFill>
                  <a:schemeClr val="accent5">
                    <a:lumMod val="75000"/>
                  </a:schemeClr>
                </a:solidFill>
                <a:latin typeface="Abadi" panose="020B0604020104020204" pitchFamily="34" charset="0"/>
                <a:ea typeface="+mn-ea"/>
                <a:cs typeface="+mn-cs"/>
              </a:rPr>
              <a:t>Next session….specifying requirements - asking the right questions</a:t>
            </a:r>
            <a:endParaRPr lang="en-GB" sz="2800" b="0" dirty="0">
              <a:solidFill>
                <a:schemeClr val="accent5">
                  <a:lumMod val="75000"/>
                </a:schemeClr>
              </a:solidFill>
              <a:latin typeface="Abadi" panose="020B0604020104020204" pitchFamily="34" charset="0"/>
              <a:ea typeface="+mn-ea"/>
              <a:cs typeface="+mn-cs"/>
            </a:endParaRPr>
          </a:p>
        </p:txBody>
      </p:sp>
      <p:pic>
        <p:nvPicPr>
          <p:cNvPr id="12" name="object 16">
            <a:extLst>
              <a:ext uri="{FF2B5EF4-FFF2-40B4-BE49-F238E27FC236}">
                <a16:creationId xmlns:a16="http://schemas.microsoft.com/office/drawing/2014/main" id="{05EF6E49-D42D-3B7C-38FA-26F5FD9F34A0}"/>
              </a:ext>
            </a:extLst>
          </p:cNvPr>
          <p:cNvPicPr/>
          <p:nvPr/>
        </p:nvPicPr>
        <p:blipFill>
          <a:blip r:embed="rId4" cstate="email">
            <a:extLst>
              <a:ext uri="{28A0092B-C50C-407E-A947-70E740481C1C}">
                <a14:useLocalDpi xmlns:a14="http://schemas.microsoft.com/office/drawing/2010/main" val="0"/>
              </a:ext>
            </a:extLst>
          </a:blip>
          <a:stretch>
            <a:fillRect/>
          </a:stretch>
        </p:blipFill>
        <p:spPr>
          <a:xfrm rot="5400000">
            <a:off x="6169234" y="-3551203"/>
            <a:ext cx="65603" cy="10568949"/>
          </a:xfrm>
          <a:prstGeom prst="rect">
            <a:avLst/>
          </a:prstGeom>
        </p:spPr>
      </p:pic>
    </p:spTree>
    <p:extLst>
      <p:ext uri="{BB962C8B-B14F-4D97-AF65-F5344CB8AC3E}">
        <p14:creationId xmlns:p14="http://schemas.microsoft.com/office/powerpoint/2010/main" val="33070274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DE3B1A47-103B-213B-DDE4-E11D04804C55}"/>
              </a:ext>
            </a:extLst>
          </p:cNvPr>
          <p:cNvPicPr>
            <a:picLocks noChangeAspect="1"/>
          </p:cNvPicPr>
          <p:nvPr/>
        </p:nvPicPr>
        <p:blipFill rotWithShape="1">
          <a:blip r:embed="rId3">
            <a:extLst>
              <a:ext uri="{28A0092B-C50C-407E-A947-70E740481C1C}">
                <a14:useLocalDpi xmlns:a14="http://schemas.microsoft.com/office/drawing/2010/main" val="0"/>
              </a:ext>
            </a:extLst>
          </a:blip>
          <a:srcRect b="12028"/>
          <a:stretch/>
        </p:blipFill>
        <p:spPr>
          <a:xfrm>
            <a:off x="0" y="0"/>
            <a:ext cx="12192002" cy="6921790"/>
          </a:xfrm>
          <a:prstGeom prst="rect">
            <a:avLst/>
          </a:prstGeom>
        </p:spPr>
      </p:pic>
      <p:pic>
        <p:nvPicPr>
          <p:cNvPr id="4" name="object 2">
            <a:extLst>
              <a:ext uri="{FF2B5EF4-FFF2-40B4-BE49-F238E27FC236}">
                <a16:creationId xmlns:a16="http://schemas.microsoft.com/office/drawing/2014/main" id="{7517040A-89CE-8F54-DF30-085E916C37D5}"/>
              </a:ext>
            </a:extLst>
          </p:cNvPr>
          <p:cNvPicPr/>
          <p:nvPr/>
        </p:nvPicPr>
        <p:blipFill>
          <a:blip r:embed="rId4" cstate="print">
            <a:extLst>
              <a:ext uri="{28A0092B-C50C-407E-A947-70E740481C1C}">
                <a14:useLocalDpi xmlns:a14="http://schemas.microsoft.com/office/drawing/2010/main" val="0"/>
              </a:ext>
            </a:extLst>
          </a:blip>
          <a:stretch>
            <a:fillRect/>
          </a:stretch>
        </p:blipFill>
        <p:spPr>
          <a:xfrm rot="10800000">
            <a:off x="0" y="0"/>
            <a:ext cx="12192000" cy="1266825"/>
          </a:xfrm>
          <a:prstGeom prst="rect">
            <a:avLst/>
          </a:prstGeom>
        </p:spPr>
      </p:pic>
      <p:sp>
        <p:nvSpPr>
          <p:cNvPr id="5" name="Oval 4">
            <a:extLst>
              <a:ext uri="{FF2B5EF4-FFF2-40B4-BE49-F238E27FC236}">
                <a16:creationId xmlns:a16="http://schemas.microsoft.com/office/drawing/2014/main" id="{21704CCD-6C94-CD81-D5E2-3DBF5A592016}"/>
              </a:ext>
            </a:extLst>
          </p:cNvPr>
          <p:cNvSpPr/>
          <p:nvPr/>
        </p:nvSpPr>
        <p:spPr>
          <a:xfrm>
            <a:off x="-624954" y="138254"/>
            <a:ext cx="464024" cy="453741"/>
          </a:xfrm>
          <a:prstGeom prst="ellipse">
            <a:avLst/>
          </a:prstGeom>
          <a:solidFill>
            <a:schemeClr val="accent5"/>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92BE20F2-6323-5450-B056-7F29960282FF}"/>
              </a:ext>
            </a:extLst>
          </p:cNvPr>
          <p:cNvGrpSpPr/>
          <p:nvPr/>
        </p:nvGrpSpPr>
        <p:grpSpPr>
          <a:xfrm rot="5400000">
            <a:off x="-178202" y="5442710"/>
            <a:ext cx="1949898" cy="1593495"/>
            <a:chOff x="7550504" y="5279570"/>
            <a:chExt cx="1949898" cy="1593495"/>
          </a:xfrm>
        </p:grpSpPr>
        <p:sp>
          <p:nvSpPr>
            <p:cNvPr id="7" name="Diagonale streep 5">
              <a:extLst>
                <a:ext uri="{FF2B5EF4-FFF2-40B4-BE49-F238E27FC236}">
                  <a16:creationId xmlns:a16="http://schemas.microsoft.com/office/drawing/2014/main" id="{12D6EF05-C3EA-CD03-856B-91C716E8338D}"/>
                </a:ext>
              </a:extLst>
            </p:cNvPr>
            <p:cNvSpPr/>
            <p:nvPr/>
          </p:nvSpPr>
          <p:spPr>
            <a:xfrm rot="5400000" flipH="1">
              <a:off x="7550504" y="5279570"/>
              <a:ext cx="1593495" cy="1593495"/>
            </a:xfrm>
            <a:prstGeom prst="diagStripe">
              <a:avLst/>
            </a:prstGeom>
            <a:solidFill>
              <a:srgbClr val="002060"/>
            </a:solidFill>
            <a:ln w="25400" cap="flat" cmpd="sng" algn="ctr">
              <a:solidFill>
                <a:srgbClr val="002060"/>
              </a:solidFill>
              <a:prstDash val="solid"/>
            </a:ln>
            <a:effectLst/>
          </p:spPr>
          <p:txBody>
            <a:bodyPr rtlCol="0" anchor="ctr"/>
            <a:lstStyle/>
            <a:p>
              <a:pPr algn="ctr" defTabSz="914400" eaLnBrk="1" fontAlgn="auto" hangingPunct="1">
                <a:spcBef>
                  <a:spcPts val="0"/>
                </a:spcBef>
                <a:spcAft>
                  <a:spcPts val="0"/>
                </a:spcAft>
                <a:defRPr/>
              </a:pPr>
              <a:endParaRPr lang="en-GB" kern="0">
                <a:solidFill>
                  <a:prstClr val="black"/>
                </a:solidFill>
                <a:latin typeface="Verdana"/>
                <a:ea typeface="+mn-ea"/>
              </a:endParaRPr>
            </a:p>
          </p:txBody>
        </p:sp>
        <p:sp>
          <p:nvSpPr>
            <p:cNvPr id="8" name="Rechthoek 16">
              <a:extLst>
                <a:ext uri="{FF2B5EF4-FFF2-40B4-BE49-F238E27FC236}">
                  <a16:creationId xmlns:a16="http://schemas.microsoft.com/office/drawing/2014/main" id="{66034644-493D-7C7E-EED4-E0452E67B3DD}"/>
                </a:ext>
              </a:extLst>
            </p:cNvPr>
            <p:cNvSpPr>
              <a:spLocks noChangeArrowheads="1"/>
            </p:cNvSpPr>
            <p:nvPr/>
          </p:nvSpPr>
          <p:spPr bwMode="auto">
            <a:xfrm rot="18944459">
              <a:off x="7635275" y="5912326"/>
              <a:ext cx="1865127" cy="523220"/>
            </a:xfrm>
            <a:prstGeom prst="rect">
              <a:avLst/>
            </a:prstGeom>
            <a:noFill/>
            <a:ln w="9525">
              <a:noFill/>
              <a:miter lim="800000"/>
              <a:headEnd/>
              <a:tailEnd/>
            </a:ln>
          </p:spPr>
          <p:txBody>
            <a:bodyPr wrap="square">
              <a:spAutoFit/>
            </a:bodyPr>
            <a:lstStyle/>
            <a:p>
              <a:pPr algn="ctr" defTabSz="914103">
                <a:buClr>
                  <a:srgbClr val="000000"/>
                </a:buClr>
                <a:buSzPct val="100000"/>
                <a:defRPr/>
              </a:pPr>
              <a:r>
                <a:rPr lang="nl-NL" sz="2800" b="1" dirty="0">
                  <a:solidFill>
                    <a:prstClr val="white"/>
                  </a:solidFill>
                  <a:latin typeface="Calibri"/>
                  <a:cs typeface="Arial" panose="020B0604020202020204" pitchFamily="34" charset="0"/>
                </a:rPr>
                <a:t>Poll</a:t>
              </a:r>
            </a:p>
          </p:txBody>
        </p:sp>
      </p:grpSp>
      <p:sp>
        <p:nvSpPr>
          <p:cNvPr id="11" name="Title 2">
            <a:extLst>
              <a:ext uri="{FF2B5EF4-FFF2-40B4-BE49-F238E27FC236}">
                <a16:creationId xmlns:a16="http://schemas.microsoft.com/office/drawing/2014/main" id="{CAA18E84-692D-BE35-9CE7-CE78B40E7FD4}"/>
              </a:ext>
            </a:extLst>
          </p:cNvPr>
          <p:cNvSpPr txBox="1">
            <a:spLocks/>
          </p:cNvSpPr>
          <p:nvPr/>
        </p:nvSpPr>
        <p:spPr>
          <a:xfrm>
            <a:off x="193011" y="1117852"/>
            <a:ext cx="6015283" cy="6316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100" b="1" kern="1200">
                <a:solidFill>
                  <a:schemeClr val="bg1">
                    <a:lumMod val="50000"/>
                  </a:schemeClr>
                </a:solidFill>
                <a:latin typeface="+mj-lt"/>
                <a:ea typeface="+mj-ea"/>
                <a:cs typeface="+mj-cs"/>
              </a:defRPr>
            </a:lvl1pPr>
          </a:lstStyle>
          <a:p>
            <a:r>
              <a:rPr lang="en-GB" sz="3600" b="0" dirty="0">
                <a:solidFill>
                  <a:schemeClr val="bg1"/>
                </a:solidFill>
                <a:latin typeface="Abadi" panose="020B0604020104020204" pitchFamily="34" charset="0"/>
                <a:ea typeface="+mn-ea"/>
                <a:cs typeface="+mn-cs"/>
              </a:rPr>
              <a:t>Give us some feedback…….</a:t>
            </a:r>
          </a:p>
        </p:txBody>
      </p:sp>
      <p:pic>
        <p:nvPicPr>
          <p:cNvPr id="12" name="object 16">
            <a:extLst>
              <a:ext uri="{FF2B5EF4-FFF2-40B4-BE49-F238E27FC236}">
                <a16:creationId xmlns:a16="http://schemas.microsoft.com/office/drawing/2014/main" id="{4BC6A601-2ED1-B868-1C77-E114AE949FBB}"/>
              </a:ext>
            </a:extLst>
          </p:cNvPr>
          <p:cNvPicPr/>
          <p:nvPr/>
        </p:nvPicPr>
        <p:blipFill>
          <a:blip r:embed="rId5" cstate="email">
            <a:extLst>
              <a:ext uri="{28A0092B-C50C-407E-A947-70E740481C1C}">
                <a14:useLocalDpi xmlns:a14="http://schemas.microsoft.com/office/drawing/2010/main" val="0"/>
              </a:ext>
            </a:extLst>
          </a:blip>
          <a:stretch>
            <a:fillRect/>
          </a:stretch>
        </p:blipFill>
        <p:spPr>
          <a:xfrm rot="5400000">
            <a:off x="3005865" y="-1089556"/>
            <a:ext cx="45719" cy="5608373"/>
          </a:xfrm>
          <a:prstGeom prst="rect">
            <a:avLst/>
          </a:prstGeom>
        </p:spPr>
      </p:pic>
      <p:sp>
        <p:nvSpPr>
          <p:cNvPr id="14" name="Title 2">
            <a:extLst>
              <a:ext uri="{FF2B5EF4-FFF2-40B4-BE49-F238E27FC236}">
                <a16:creationId xmlns:a16="http://schemas.microsoft.com/office/drawing/2014/main" id="{BF6113F6-578A-E1A3-6BD3-22D7BCA7719B}"/>
              </a:ext>
            </a:extLst>
          </p:cNvPr>
          <p:cNvSpPr txBox="1">
            <a:spLocks/>
          </p:cNvSpPr>
          <p:nvPr/>
        </p:nvSpPr>
        <p:spPr>
          <a:xfrm>
            <a:off x="6096000" y="6226332"/>
            <a:ext cx="4361342" cy="6316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100" b="1" kern="1200">
                <a:solidFill>
                  <a:schemeClr val="bg1">
                    <a:lumMod val="50000"/>
                  </a:schemeClr>
                </a:solidFill>
                <a:latin typeface="+mj-lt"/>
                <a:ea typeface="+mj-ea"/>
                <a:cs typeface="+mj-cs"/>
              </a:defRPr>
            </a:lvl1pPr>
          </a:lstStyle>
          <a:p>
            <a:pPr algn="ctr"/>
            <a:r>
              <a:rPr lang="en-GB" sz="3600" b="0" dirty="0">
                <a:solidFill>
                  <a:schemeClr val="bg1"/>
                </a:solidFill>
                <a:latin typeface="Abadi" panose="020B0604020104020204" pitchFamily="34" charset="0"/>
                <a:ea typeface="+mn-ea"/>
                <a:cs typeface="+mn-cs"/>
              </a:rPr>
              <a:t>Thank you!</a:t>
            </a:r>
          </a:p>
        </p:txBody>
      </p:sp>
    </p:spTree>
    <p:extLst>
      <p:ext uri="{BB962C8B-B14F-4D97-AF65-F5344CB8AC3E}">
        <p14:creationId xmlns:p14="http://schemas.microsoft.com/office/powerpoint/2010/main" val="27818714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987034-379A-7106-4392-7B8F509D52BA}"/>
              </a:ext>
            </a:extLst>
          </p:cNvPr>
          <p:cNvSpPr>
            <a:spLocks noGrp="1"/>
          </p:cNvSpPr>
          <p:nvPr>
            <p:ph type="title"/>
          </p:nvPr>
        </p:nvSpPr>
        <p:spPr>
          <a:solidFill>
            <a:srgbClr val="6697FA">
              <a:alpha val="57647"/>
            </a:srgbClr>
          </a:solidFill>
        </p:spPr>
        <p:txBody>
          <a:bodyPr/>
          <a:lstStyle/>
          <a:p>
            <a:r>
              <a:rPr lang="en-GB" dirty="0">
                <a:solidFill>
                  <a:schemeClr val="bg1"/>
                </a:solidFill>
              </a:rPr>
              <a:t>Trainer tips</a:t>
            </a:r>
          </a:p>
        </p:txBody>
      </p:sp>
      <p:sp>
        <p:nvSpPr>
          <p:cNvPr id="6" name="Content Placeholder 5">
            <a:extLst>
              <a:ext uri="{FF2B5EF4-FFF2-40B4-BE49-F238E27FC236}">
                <a16:creationId xmlns:a16="http://schemas.microsoft.com/office/drawing/2014/main" id="{2647B894-5964-9E53-2338-6AC5A0841196}"/>
              </a:ext>
            </a:extLst>
          </p:cNvPr>
          <p:cNvSpPr>
            <a:spLocks noGrp="1"/>
          </p:cNvSpPr>
          <p:nvPr>
            <p:ph idx="1"/>
          </p:nvPr>
        </p:nvSpPr>
        <p:spPr/>
        <p:txBody>
          <a:bodyPr/>
          <a:lstStyle/>
          <a:p>
            <a:r>
              <a:rPr lang="en-GB" dirty="0">
                <a:latin typeface="+mn-lt"/>
              </a:rPr>
              <a:t>Timings may be pressed at the end of Module but ensure that the Action Plan Breakout group is given adequate time (minimum of 15 minutes recommended).</a:t>
            </a:r>
          </a:p>
          <a:p>
            <a:r>
              <a:rPr kumimoji="0" lang="en-GB" sz="2800" b="0" i="0" u="none" strike="noStrike" kern="1200" cap="none" spc="0" normalizeH="0" baseline="0" noProof="0" dirty="0">
                <a:ln>
                  <a:noFill/>
                </a:ln>
                <a:solidFill>
                  <a:prstClr val="black"/>
                </a:solidFill>
                <a:effectLst/>
                <a:uLnTx/>
                <a:uFillTx/>
                <a:latin typeface="+mn-lt"/>
                <a:ea typeface="Tahoma" panose="020B0604030504040204" pitchFamily="34" charset="0"/>
                <a:cs typeface="Tahoma" panose="020B0604030504040204" pitchFamily="34" charset="0"/>
              </a:rPr>
              <a:t>Timings – </a:t>
            </a:r>
            <a:r>
              <a:rPr kumimoji="0" lang="en-GB" sz="2800" b="1" i="0" u="none" strike="noStrike" kern="1200" cap="none" spc="0" normalizeH="0" baseline="0" noProof="0" dirty="0">
                <a:ln>
                  <a:noFill/>
                </a:ln>
                <a:solidFill>
                  <a:prstClr val="black"/>
                </a:solidFill>
                <a:effectLst/>
                <a:uLnTx/>
                <a:uFillTx/>
                <a:latin typeface="+mn-lt"/>
                <a:ea typeface="Tahoma" panose="020B0604030504040204" pitchFamily="34" charset="0"/>
                <a:cs typeface="Tahoma" panose="020B0604030504040204" pitchFamily="34" charset="0"/>
              </a:rPr>
              <a:t>this section should take around 25 minutes</a:t>
            </a:r>
            <a:r>
              <a:rPr kumimoji="0" lang="en-GB" sz="2800" i="0" u="none" strike="noStrike" kern="1200" cap="none" spc="0" normalizeH="0" baseline="0" noProof="0" dirty="0">
                <a:ln>
                  <a:noFill/>
                </a:ln>
                <a:solidFill>
                  <a:prstClr val="black"/>
                </a:solidFill>
                <a:effectLst/>
                <a:uLnTx/>
                <a:uFillTx/>
                <a:latin typeface="+mn-lt"/>
                <a:ea typeface="Tahoma" panose="020B0604030504040204" pitchFamily="34" charset="0"/>
                <a:cs typeface="Tahoma" panose="020B0604030504040204" pitchFamily="34" charset="0"/>
              </a:rPr>
              <a:t> including Action Plan and Module closure</a:t>
            </a:r>
          </a:p>
          <a:p>
            <a:endParaRPr lang="en-GB" dirty="0">
              <a:solidFill>
                <a:prstClr val="black"/>
              </a:solidFill>
              <a:latin typeface="+mn-lt"/>
            </a:endParaRPr>
          </a:p>
          <a:p>
            <a:r>
              <a:rPr lang="en-GB" dirty="0">
                <a:solidFill>
                  <a:prstClr val="black"/>
                </a:solidFill>
                <a:latin typeface="+mn-lt"/>
              </a:rPr>
              <a:t>Total Module including 30 minute lunch break is 3 hours.</a:t>
            </a:r>
            <a:endParaRPr lang="en-GB" dirty="0">
              <a:latin typeface="+mn-lt"/>
            </a:endParaRPr>
          </a:p>
        </p:txBody>
      </p:sp>
      <p:sp>
        <p:nvSpPr>
          <p:cNvPr id="2" name="Rectangle 1">
            <a:extLst>
              <a:ext uri="{FF2B5EF4-FFF2-40B4-BE49-F238E27FC236}">
                <a16:creationId xmlns:a16="http://schemas.microsoft.com/office/drawing/2014/main" id="{22CBAD6C-91F7-C984-B3F9-551220966049}"/>
              </a:ext>
            </a:extLst>
          </p:cNvPr>
          <p:cNvSpPr/>
          <p:nvPr/>
        </p:nvSpPr>
        <p:spPr>
          <a:xfrm>
            <a:off x="-624954" y="138254"/>
            <a:ext cx="464024" cy="453741"/>
          </a:xfrm>
          <a:prstGeom prst="rect">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52FE6FB-C5AC-3806-0971-73CB11BE4B58}"/>
              </a:ext>
            </a:extLst>
          </p:cNvPr>
          <p:cNvSpPr txBox="1"/>
          <p:nvPr/>
        </p:nvSpPr>
        <p:spPr>
          <a:xfrm>
            <a:off x="-2428165" y="1072845"/>
            <a:ext cx="2428165" cy="1937966"/>
          </a:xfrm>
          <a:prstGeom prst="rect">
            <a:avLst/>
          </a:prstGeom>
          <a:solidFill>
            <a:schemeClr val="accent6">
              <a:lumMod val="40000"/>
              <a:lumOff val="60000"/>
            </a:schemeClr>
          </a:solid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Narrow" panose="020B0606020202030204" pitchFamily="34" charset="0"/>
                <a:ea typeface="Tahoma" panose="020B0604030504040204" pitchFamily="34" charset="0"/>
                <a:cs typeface="Tahoma" panose="020B0604030504040204" pitchFamily="34" charset="0"/>
              </a:rPr>
              <a:t>Feedback on:</a:t>
            </a:r>
          </a:p>
          <a:p>
            <a:pPr marL="3556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Narrow" panose="020B0606020202030204" pitchFamily="34" charset="0"/>
                <a:ea typeface="Tahoma" panose="020B0604030504040204" pitchFamily="34" charset="0"/>
                <a:cs typeface="Tahoma" panose="020B0604030504040204" pitchFamily="34" charset="0"/>
              </a:rPr>
              <a:t>Level of content (too detailed/ not enough detail)</a:t>
            </a:r>
          </a:p>
          <a:p>
            <a:pPr marL="3556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Narrow" panose="020B0606020202030204" pitchFamily="34" charset="0"/>
                <a:ea typeface="Tahoma" panose="020B0604030504040204" pitchFamily="34" charset="0"/>
                <a:cs typeface="Tahoma" panose="020B0604030504040204" pitchFamily="34" charset="0"/>
              </a:rPr>
              <a:t>Pace </a:t>
            </a:r>
            <a:endParaRPr kumimoji="0" lang="en-GB" sz="2400" b="1" i="0" u="none" strike="noStrike" kern="1200" cap="none" spc="0" normalizeH="0" baseline="0" noProof="0" dirty="0">
              <a:ln>
                <a:noFill/>
              </a:ln>
              <a:solidFill>
                <a:prstClr val="black"/>
              </a:solidFill>
              <a:effectLst/>
              <a:uLnTx/>
              <a:uFillTx/>
              <a:latin typeface="Arial Narrow" panose="020B0606020202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938825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225BFF41-827B-418D-A283-CF9CA46C591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object 3">
            <a:extLst>
              <a:ext uri="{FF2B5EF4-FFF2-40B4-BE49-F238E27FC236}">
                <a16:creationId xmlns:a16="http://schemas.microsoft.com/office/drawing/2014/main" id="{DFB1D72E-9FD2-4F02-AFD3-18A7436424F2}"/>
              </a:ext>
            </a:extLst>
          </p:cNvPr>
          <p:cNvGrpSpPr/>
          <p:nvPr/>
        </p:nvGrpSpPr>
        <p:grpSpPr>
          <a:xfrm>
            <a:off x="0" y="0"/>
            <a:ext cx="7796463" cy="2197768"/>
            <a:chOff x="0" y="0"/>
            <a:chExt cx="11106339" cy="2876739"/>
          </a:xfrm>
        </p:grpSpPr>
        <p:pic>
          <p:nvPicPr>
            <p:cNvPr id="4" name="object 4">
              <a:extLst>
                <a:ext uri="{FF2B5EF4-FFF2-40B4-BE49-F238E27FC236}">
                  <a16:creationId xmlns:a16="http://schemas.microsoft.com/office/drawing/2014/main" id="{67051146-B15E-4953-AC04-AC2CC7A2752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0" y="0"/>
              <a:ext cx="11106339" cy="2876739"/>
            </a:xfrm>
            <a:prstGeom prst="rect">
              <a:avLst/>
            </a:prstGeom>
          </p:spPr>
        </p:pic>
        <p:sp>
          <p:nvSpPr>
            <p:cNvPr id="5" name="object 5">
              <a:extLst>
                <a:ext uri="{FF2B5EF4-FFF2-40B4-BE49-F238E27FC236}">
                  <a16:creationId xmlns:a16="http://schemas.microsoft.com/office/drawing/2014/main" id="{D56ACAF6-ABF0-4C92-9D68-7F48F3B18C3A}"/>
                </a:ext>
              </a:extLst>
            </p:cNvPr>
            <p:cNvSpPr/>
            <p:nvPr/>
          </p:nvSpPr>
          <p:spPr>
            <a:xfrm>
              <a:off x="0" y="0"/>
              <a:ext cx="10795635" cy="2580640"/>
            </a:xfrm>
            <a:custGeom>
              <a:avLst/>
              <a:gdLst/>
              <a:ahLst/>
              <a:cxnLst/>
              <a:rect l="l" t="t" r="r" b="b"/>
              <a:pathLst>
                <a:path w="10795635" h="2580640">
                  <a:moveTo>
                    <a:pt x="10795330" y="0"/>
                  </a:moveTo>
                  <a:lnTo>
                    <a:pt x="0" y="0"/>
                  </a:lnTo>
                  <a:lnTo>
                    <a:pt x="0" y="1619431"/>
                  </a:lnTo>
                  <a:lnTo>
                    <a:pt x="49187" y="1641135"/>
                  </a:lnTo>
                  <a:lnTo>
                    <a:pt x="152747" y="1685614"/>
                  </a:lnTo>
                  <a:lnTo>
                    <a:pt x="257781" y="1729128"/>
                  </a:lnTo>
                  <a:lnTo>
                    <a:pt x="364245" y="1771668"/>
                  </a:lnTo>
                  <a:lnTo>
                    <a:pt x="472098" y="1813226"/>
                  </a:lnTo>
                  <a:lnTo>
                    <a:pt x="581296" y="1853791"/>
                  </a:lnTo>
                  <a:lnTo>
                    <a:pt x="747525" y="1912762"/>
                  </a:lnTo>
                  <a:lnTo>
                    <a:pt x="916543" y="1969452"/>
                  </a:lnTo>
                  <a:lnTo>
                    <a:pt x="1088209" y="2023831"/>
                  </a:lnTo>
                  <a:lnTo>
                    <a:pt x="1262379" y="2075870"/>
                  </a:lnTo>
                  <a:lnTo>
                    <a:pt x="1438911" y="2125538"/>
                  </a:lnTo>
                  <a:lnTo>
                    <a:pt x="1617662" y="2172806"/>
                  </a:lnTo>
                  <a:lnTo>
                    <a:pt x="1798488" y="2217644"/>
                  </a:lnTo>
                  <a:lnTo>
                    <a:pt x="1981247" y="2260023"/>
                  </a:lnTo>
                  <a:lnTo>
                    <a:pt x="2165797" y="2299911"/>
                  </a:lnTo>
                  <a:lnTo>
                    <a:pt x="2351994" y="2337280"/>
                  </a:lnTo>
                  <a:lnTo>
                    <a:pt x="2539695" y="2372099"/>
                  </a:lnTo>
                  <a:lnTo>
                    <a:pt x="2792057" y="2414506"/>
                  </a:lnTo>
                  <a:lnTo>
                    <a:pt x="3046501" y="2452258"/>
                  </a:lnTo>
                  <a:lnTo>
                    <a:pt x="3302689" y="2485282"/>
                  </a:lnTo>
                  <a:lnTo>
                    <a:pt x="3560281" y="2513508"/>
                  </a:lnTo>
                  <a:lnTo>
                    <a:pt x="3818940" y="2536864"/>
                  </a:lnTo>
                  <a:lnTo>
                    <a:pt x="4078326" y="2555282"/>
                  </a:lnTo>
                  <a:lnTo>
                    <a:pt x="4338101" y="2568688"/>
                  </a:lnTo>
                  <a:lnTo>
                    <a:pt x="4597927" y="2577013"/>
                  </a:lnTo>
                  <a:lnTo>
                    <a:pt x="4857464" y="2580186"/>
                  </a:lnTo>
                  <a:lnTo>
                    <a:pt x="5051724" y="2579142"/>
                  </a:lnTo>
                  <a:lnTo>
                    <a:pt x="5245489" y="2575130"/>
                  </a:lnTo>
                  <a:lnTo>
                    <a:pt x="5438615" y="2568121"/>
                  </a:lnTo>
                  <a:lnTo>
                    <a:pt x="5630960" y="2558084"/>
                  </a:lnTo>
                  <a:lnTo>
                    <a:pt x="5822382" y="2544989"/>
                  </a:lnTo>
                  <a:lnTo>
                    <a:pt x="6012736" y="2528807"/>
                  </a:lnTo>
                  <a:lnTo>
                    <a:pt x="6201881" y="2509508"/>
                  </a:lnTo>
                  <a:lnTo>
                    <a:pt x="6389673" y="2487062"/>
                  </a:lnTo>
                  <a:lnTo>
                    <a:pt x="6575970" y="2461439"/>
                  </a:lnTo>
                  <a:lnTo>
                    <a:pt x="6760628" y="2432609"/>
                  </a:lnTo>
                  <a:lnTo>
                    <a:pt x="6943506" y="2400543"/>
                  </a:lnTo>
                  <a:lnTo>
                    <a:pt x="7064364" y="2377352"/>
                  </a:lnTo>
                  <a:lnTo>
                    <a:pt x="7184325" y="2352701"/>
                  </a:lnTo>
                  <a:lnTo>
                    <a:pt x="7303346" y="2326580"/>
                  </a:lnTo>
                  <a:lnTo>
                    <a:pt x="7421385" y="2298981"/>
                  </a:lnTo>
                  <a:lnTo>
                    <a:pt x="7538400" y="2269894"/>
                  </a:lnTo>
                  <a:lnTo>
                    <a:pt x="7654348" y="2239312"/>
                  </a:lnTo>
                  <a:lnTo>
                    <a:pt x="7769187" y="2207225"/>
                  </a:lnTo>
                  <a:lnTo>
                    <a:pt x="7882874" y="2173623"/>
                  </a:lnTo>
                  <a:lnTo>
                    <a:pt x="7995368" y="2138500"/>
                  </a:lnTo>
                  <a:lnTo>
                    <a:pt x="8106626" y="2101844"/>
                  </a:lnTo>
                  <a:lnTo>
                    <a:pt x="8216605" y="2063649"/>
                  </a:lnTo>
                  <a:lnTo>
                    <a:pt x="8325264" y="2023904"/>
                  </a:lnTo>
                  <a:lnTo>
                    <a:pt x="8432560" y="1982601"/>
                  </a:lnTo>
                  <a:lnTo>
                    <a:pt x="8485683" y="1961363"/>
                  </a:lnTo>
                  <a:lnTo>
                    <a:pt x="8538450" y="1939732"/>
                  </a:lnTo>
                  <a:lnTo>
                    <a:pt x="8590855" y="1917706"/>
                  </a:lnTo>
                  <a:lnTo>
                    <a:pt x="8642893" y="1895286"/>
                  </a:lnTo>
                  <a:lnTo>
                    <a:pt x="8694558" y="1872470"/>
                  </a:lnTo>
                  <a:lnTo>
                    <a:pt x="8745846" y="1849256"/>
                  </a:lnTo>
                  <a:lnTo>
                    <a:pt x="8796750" y="1825644"/>
                  </a:lnTo>
                  <a:lnTo>
                    <a:pt x="8847266" y="1801633"/>
                  </a:lnTo>
                  <a:lnTo>
                    <a:pt x="8897389" y="1777221"/>
                  </a:lnTo>
                  <a:lnTo>
                    <a:pt x="8947112" y="1752407"/>
                  </a:lnTo>
                  <a:lnTo>
                    <a:pt x="8996431" y="1727191"/>
                  </a:lnTo>
                  <a:lnTo>
                    <a:pt x="9045341" y="1701570"/>
                  </a:lnTo>
                  <a:lnTo>
                    <a:pt x="9093836" y="1675545"/>
                  </a:lnTo>
                  <a:lnTo>
                    <a:pt x="9141911" y="1649113"/>
                  </a:lnTo>
                  <a:lnTo>
                    <a:pt x="9189560" y="1622275"/>
                  </a:lnTo>
                  <a:lnTo>
                    <a:pt x="9236779" y="1595028"/>
                  </a:lnTo>
                  <a:lnTo>
                    <a:pt x="9283561" y="1567371"/>
                  </a:lnTo>
                  <a:lnTo>
                    <a:pt x="9329903" y="1539304"/>
                  </a:lnTo>
                  <a:lnTo>
                    <a:pt x="9375797" y="1510826"/>
                  </a:lnTo>
                  <a:lnTo>
                    <a:pt x="9421240" y="1481934"/>
                  </a:lnTo>
                  <a:lnTo>
                    <a:pt x="9466226" y="1452629"/>
                  </a:lnTo>
                  <a:lnTo>
                    <a:pt x="9510750" y="1422909"/>
                  </a:lnTo>
                  <a:lnTo>
                    <a:pt x="9554805" y="1392773"/>
                  </a:lnTo>
                  <a:lnTo>
                    <a:pt x="9598388" y="1362220"/>
                  </a:lnTo>
                  <a:lnTo>
                    <a:pt x="9641492" y="1331248"/>
                  </a:lnTo>
                  <a:lnTo>
                    <a:pt x="9684113" y="1299857"/>
                  </a:lnTo>
                  <a:lnTo>
                    <a:pt x="9726245" y="1268045"/>
                  </a:lnTo>
                  <a:lnTo>
                    <a:pt x="9767882" y="1235812"/>
                  </a:lnTo>
                  <a:lnTo>
                    <a:pt x="9809021" y="1203156"/>
                  </a:lnTo>
                  <a:lnTo>
                    <a:pt x="9849654" y="1170077"/>
                  </a:lnTo>
                  <a:lnTo>
                    <a:pt x="9889777" y="1136572"/>
                  </a:lnTo>
                  <a:lnTo>
                    <a:pt x="9929385" y="1102642"/>
                  </a:lnTo>
                  <a:lnTo>
                    <a:pt x="9968473" y="1068284"/>
                  </a:lnTo>
                  <a:lnTo>
                    <a:pt x="10007034" y="1033498"/>
                  </a:lnTo>
                  <a:lnTo>
                    <a:pt x="10045064" y="998283"/>
                  </a:lnTo>
                  <a:lnTo>
                    <a:pt x="10082558" y="962637"/>
                  </a:lnTo>
                  <a:lnTo>
                    <a:pt x="10119510" y="926560"/>
                  </a:lnTo>
                  <a:lnTo>
                    <a:pt x="10155915" y="890050"/>
                  </a:lnTo>
                  <a:lnTo>
                    <a:pt x="10191767" y="853106"/>
                  </a:lnTo>
                  <a:lnTo>
                    <a:pt x="10227062" y="815728"/>
                  </a:lnTo>
                  <a:lnTo>
                    <a:pt x="10261794" y="777913"/>
                  </a:lnTo>
                  <a:lnTo>
                    <a:pt x="10295957" y="739662"/>
                  </a:lnTo>
                  <a:lnTo>
                    <a:pt x="10329547" y="700972"/>
                  </a:lnTo>
                  <a:lnTo>
                    <a:pt x="10362559" y="661843"/>
                  </a:lnTo>
                  <a:lnTo>
                    <a:pt x="10394986" y="622273"/>
                  </a:lnTo>
                  <a:lnTo>
                    <a:pt x="10426823" y="582262"/>
                  </a:lnTo>
                  <a:lnTo>
                    <a:pt x="10458066" y="541808"/>
                  </a:lnTo>
                  <a:lnTo>
                    <a:pt x="10488709" y="500911"/>
                  </a:lnTo>
                  <a:lnTo>
                    <a:pt x="10518747" y="459569"/>
                  </a:lnTo>
                  <a:lnTo>
                    <a:pt x="10548174" y="417781"/>
                  </a:lnTo>
                  <a:lnTo>
                    <a:pt x="10576985" y="375546"/>
                  </a:lnTo>
                  <a:lnTo>
                    <a:pt x="10605175" y="332862"/>
                  </a:lnTo>
                  <a:lnTo>
                    <a:pt x="10632738" y="289730"/>
                  </a:lnTo>
                  <a:lnTo>
                    <a:pt x="10659670" y="246147"/>
                  </a:lnTo>
                  <a:lnTo>
                    <a:pt x="10685965" y="202112"/>
                  </a:lnTo>
                  <a:lnTo>
                    <a:pt x="10711617" y="157625"/>
                  </a:lnTo>
                  <a:lnTo>
                    <a:pt x="10736622" y="112685"/>
                  </a:lnTo>
                  <a:lnTo>
                    <a:pt x="10760974" y="67289"/>
                  </a:lnTo>
                  <a:lnTo>
                    <a:pt x="10784668" y="21438"/>
                  </a:lnTo>
                  <a:lnTo>
                    <a:pt x="10795330" y="0"/>
                  </a:lnTo>
                  <a:close/>
                </a:path>
              </a:pathLst>
            </a:custGeom>
            <a:solidFill>
              <a:srgbClr val="FFFFFF"/>
            </a:solidFill>
          </p:spPr>
          <p:txBody>
            <a:bodyPr wrap="square" lIns="0" tIns="0" rIns="0" bIns="0" rtlCol="0"/>
            <a:lstStyle/>
            <a:p>
              <a:endParaRPr sz="1350"/>
            </a:p>
          </p:txBody>
        </p:sp>
      </p:grpSp>
      <p:grpSp>
        <p:nvGrpSpPr>
          <p:cNvPr id="8" name="Group 7">
            <a:extLst>
              <a:ext uri="{FF2B5EF4-FFF2-40B4-BE49-F238E27FC236}">
                <a16:creationId xmlns:a16="http://schemas.microsoft.com/office/drawing/2014/main" id="{C0DB602C-3065-4B28-A370-056D0CC69AE5}"/>
              </a:ext>
            </a:extLst>
          </p:cNvPr>
          <p:cNvGrpSpPr/>
          <p:nvPr/>
        </p:nvGrpSpPr>
        <p:grpSpPr>
          <a:xfrm>
            <a:off x="343448" y="258428"/>
            <a:ext cx="6047600" cy="638175"/>
            <a:chOff x="343448" y="258428"/>
            <a:chExt cx="6047600" cy="638175"/>
          </a:xfrm>
        </p:grpSpPr>
        <p:pic>
          <p:nvPicPr>
            <p:cNvPr id="6" name="Grafika 5">
              <a:extLst>
                <a:ext uri="{FF2B5EF4-FFF2-40B4-BE49-F238E27FC236}">
                  <a16:creationId xmlns:a16="http://schemas.microsoft.com/office/drawing/2014/main" id="{01DE3BB4-A387-469E-BA16-F742879F14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83806" y="258428"/>
              <a:ext cx="2907242" cy="638175"/>
            </a:xfrm>
            <a:prstGeom prst="rect">
              <a:avLst/>
            </a:prstGeom>
          </p:spPr>
        </p:pic>
        <p:pic>
          <p:nvPicPr>
            <p:cNvPr id="7" name="Grafika 6">
              <a:extLst>
                <a:ext uri="{FF2B5EF4-FFF2-40B4-BE49-F238E27FC236}">
                  <a16:creationId xmlns:a16="http://schemas.microsoft.com/office/drawing/2014/main" id="{9E2C1867-CCBB-47BA-81A5-5DA6D1A604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3448" y="258428"/>
              <a:ext cx="1817832" cy="638175"/>
            </a:xfrm>
            <a:prstGeom prst="rect">
              <a:avLst/>
            </a:prstGeom>
          </p:spPr>
        </p:pic>
      </p:grpSp>
      <p:sp>
        <p:nvSpPr>
          <p:cNvPr id="9" name="TextBox 8">
            <a:extLst>
              <a:ext uri="{FF2B5EF4-FFF2-40B4-BE49-F238E27FC236}">
                <a16:creationId xmlns:a16="http://schemas.microsoft.com/office/drawing/2014/main" id="{D6E7C882-D1DA-4BEC-9D3E-F3D016FA8BB5}"/>
              </a:ext>
            </a:extLst>
          </p:cNvPr>
          <p:cNvSpPr txBox="1"/>
          <p:nvPr/>
        </p:nvSpPr>
        <p:spPr>
          <a:xfrm>
            <a:off x="3898231" y="2170305"/>
            <a:ext cx="7422319" cy="2446824"/>
          </a:xfrm>
          <a:prstGeom prst="rect">
            <a:avLst/>
          </a:prstGeom>
          <a:noFill/>
        </p:spPr>
        <p:txBody>
          <a:bodyPr wrap="square" rtlCol="0">
            <a:spAutoFit/>
          </a:bodyPr>
          <a:lstStyle/>
          <a:p>
            <a:pPr>
              <a:lnSpc>
                <a:spcPct val="125000"/>
              </a:lnSpc>
            </a:pPr>
            <a:r>
              <a:rPr lang="en-US" sz="3200" dirty="0">
                <a:solidFill>
                  <a:schemeClr val="bg1"/>
                </a:solidFill>
              </a:rPr>
              <a:t>CONTACTS:  </a:t>
            </a:r>
            <a:r>
              <a:rPr lang="en-US" sz="2200" dirty="0">
                <a:solidFill>
                  <a:schemeClr val="bg1"/>
                </a:solidFill>
              </a:rPr>
              <a:t>		</a:t>
            </a:r>
          </a:p>
          <a:p>
            <a:pPr>
              <a:lnSpc>
                <a:spcPct val="125000"/>
              </a:lnSpc>
            </a:pPr>
            <a:r>
              <a:rPr lang="en-US" sz="2400" dirty="0">
                <a:solidFill>
                  <a:schemeClr val="bg1"/>
                </a:solidFill>
              </a:rPr>
              <a:t>Jo-Anne St. Godard, Circular Innovation Council</a:t>
            </a:r>
          </a:p>
          <a:p>
            <a:pPr>
              <a:lnSpc>
                <a:spcPct val="125000"/>
              </a:lnSpc>
            </a:pPr>
            <a:r>
              <a:rPr lang="en-US" sz="2400">
                <a:solidFill>
                  <a:schemeClr val="bg1"/>
                </a:solidFill>
                <a:hlinkClick r:id="rId9"/>
              </a:rPr>
              <a:t>joanne@circularinnovation.ca</a:t>
            </a:r>
            <a:r>
              <a:rPr lang="en-US" sz="2400">
                <a:solidFill>
                  <a:schemeClr val="bg1"/>
                </a:solidFill>
              </a:rPr>
              <a:t> </a:t>
            </a:r>
          </a:p>
          <a:p>
            <a:pPr>
              <a:spcAft>
                <a:spcPts val="600"/>
              </a:spcAft>
            </a:pPr>
            <a:r>
              <a:rPr lang="en-US" sz="2400">
                <a:solidFill>
                  <a:schemeClr val="bg1"/>
                </a:solidFill>
              </a:rPr>
              <a:t>Mervyn </a:t>
            </a:r>
            <a:r>
              <a:rPr lang="en-US" sz="2400" dirty="0">
                <a:solidFill>
                  <a:schemeClr val="bg1"/>
                </a:solidFill>
              </a:rPr>
              <a:t>Jones, Sustainable Global Resources</a:t>
            </a:r>
          </a:p>
          <a:p>
            <a:pPr>
              <a:spcAft>
                <a:spcPts val="600"/>
              </a:spcAft>
            </a:pPr>
            <a:r>
              <a:rPr lang="en-US" sz="2400" dirty="0">
                <a:hlinkClick r:id="rId10"/>
              </a:rPr>
              <a:t>mervyn@sustainableglobalresources.co.uk</a:t>
            </a:r>
            <a:r>
              <a:rPr lang="en-US" sz="2400" dirty="0">
                <a:solidFill>
                  <a:schemeClr val="bg1"/>
                </a:solidFill>
              </a:rPr>
              <a:t> </a:t>
            </a:r>
            <a:endParaRPr lang="en-US" sz="2400" dirty="0"/>
          </a:p>
        </p:txBody>
      </p:sp>
      <p:sp>
        <p:nvSpPr>
          <p:cNvPr id="13" name="TextBox 12">
            <a:extLst>
              <a:ext uri="{FF2B5EF4-FFF2-40B4-BE49-F238E27FC236}">
                <a16:creationId xmlns:a16="http://schemas.microsoft.com/office/drawing/2014/main" id="{CCDD8167-71D2-882C-2087-DA87BD80223D}"/>
              </a:ext>
            </a:extLst>
          </p:cNvPr>
          <p:cNvSpPr txBox="1"/>
          <p:nvPr/>
        </p:nvSpPr>
        <p:spPr>
          <a:xfrm>
            <a:off x="1493518" y="6211669"/>
            <a:ext cx="8963112" cy="646331"/>
          </a:xfrm>
          <a:prstGeom prst="rect">
            <a:avLst/>
          </a:prstGeom>
          <a:noFill/>
        </p:spPr>
        <p:txBody>
          <a:bodyPr wrap="square">
            <a:spAutoFit/>
          </a:bodyPr>
          <a:lstStyle/>
          <a:p>
            <a:pPr algn="ctr">
              <a:spcAft>
                <a:spcPts val="600"/>
              </a:spcAft>
            </a:pPr>
            <a:r>
              <a:rPr lang="en-US" sz="1800" dirty="0">
                <a:solidFill>
                  <a:schemeClr val="bg1"/>
                </a:solidFill>
                <a:latin typeface="Century Gothic" panose="020B0502020202020204" pitchFamily="34" charset="0"/>
              </a:rPr>
              <a:t>Training materials developed by Sustainable Procurement Limited www.sustainableprocurement.eu.com</a:t>
            </a:r>
          </a:p>
        </p:txBody>
      </p:sp>
      <p:sp>
        <p:nvSpPr>
          <p:cNvPr id="10" name="TextBox 9">
            <a:extLst>
              <a:ext uri="{FF2B5EF4-FFF2-40B4-BE49-F238E27FC236}">
                <a16:creationId xmlns:a16="http://schemas.microsoft.com/office/drawing/2014/main" id="{F172F7A3-807A-0762-9881-B53F64F9B5A3}"/>
              </a:ext>
            </a:extLst>
          </p:cNvPr>
          <p:cNvSpPr txBox="1"/>
          <p:nvPr/>
        </p:nvSpPr>
        <p:spPr>
          <a:xfrm>
            <a:off x="237623" y="5394397"/>
            <a:ext cx="11474901" cy="591059"/>
          </a:xfrm>
          <a:prstGeom prst="rect">
            <a:avLst/>
          </a:prstGeom>
          <a:noFill/>
        </p:spPr>
        <p:txBody>
          <a:bodyPr wrap="square" rtlCol="0">
            <a:spAutoFit/>
          </a:bodyPr>
          <a:lstStyle/>
          <a:p>
            <a:pPr algn="ctr">
              <a:lnSpc>
                <a:spcPct val="125000"/>
              </a:lnSpc>
            </a:pPr>
            <a:r>
              <a:rPr lang="en-US" sz="2800" dirty="0">
                <a:solidFill>
                  <a:schemeClr val="bg1"/>
                </a:solidFill>
              </a:rPr>
              <a:t>SESSION 2 - </a:t>
            </a:r>
            <a:r>
              <a:rPr lang="en-US" sz="2000" dirty="0">
                <a:solidFill>
                  <a:schemeClr val="bg1"/>
                </a:solidFill>
              </a:rPr>
              <a:t>Specifying circular outcomes – the procurement toolbox is on 2 December 2022 </a:t>
            </a:r>
          </a:p>
        </p:txBody>
      </p:sp>
      <p:sp>
        <p:nvSpPr>
          <p:cNvPr id="12" name="TextBox 11">
            <a:extLst>
              <a:ext uri="{FF2B5EF4-FFF2-40B4-BE49-F238E27FC236}">
                <a16:creationId xmlns:a16="http://schemas.microsoft.com/office/drawing/2014/main" id="{3A5E43B7-5ECF-B625-31DF-359B89895B1D}"/>
              </a:ext>
            </a:extLst>
          </p:cNvPr>
          <p:cNvSpPr txBox="1"/>
          <p:nvPr/>
        </p:nvSpPr>
        <p:spPr>
          <a:xfrm>
            <a:off x="2063594" y="4911959"/>
            <a:ext cx="7668679" cy="369332"/>
          </a:xfrm>
          <a:prstGeom prst="rect">
            <a:avLst/>
          </a:prstGeom>
          <a:noFill/>
        </p:spPr>
        <p:txBody>
          <a:bodyPr wrap="square">
            <a:spAutoFit/>
          </a:bodyPr>
          <a:lstStyle/>
          <a:p>
            <a:pPr algn="ctr"/>
            <a:r>
              <a:rPr lang="en-GB" dirty="0">
                <a:solidFill>
                  <a:schemeClr val="bg1"/>
                </a:solidFill>
              </a:rPr>
              <a:t>TRAINING WEBSITE: </a:t>
            </a:r>
            <a:r>
              <a:rPr lang="en-GB" dirty="0">
                <a:hlinkClick r:id="rId11"/>
              </a:rPr>
              <a:t>https://circularplastics.eu/green_procurement</a:t>
            </a:r>
            <a:r>
              <a:rPr lang="en-GB" dirty="0"/>
              <a:t> </a:t>
            </a:r>
          </a:p>
        </p:txBody>
      </p:sp>
      <p:sp>
        <p:nvSpPr>
          <p:cNvPr id="14" name="Oval 13">
            <a:extLst>
              <a:ext uri="{FF2B5EF4-FFF2-40B4-BE49-F238E27FC236}">
                <a16:creationId xmlns:a16="http://schemas.microsoft.com/office/drawing/2014/main" id="{15B5C553-0AC2-3218-ABC3-3D93AB114B57}"/>
              </a:ext>
            </a:extLst>
          </p:cNvPr>
          <p:cNvSpPr/>
          <p:nvPr/>
        </p:nvSpPr>
        <p:spPr>
          <a:xfrm>
            <a:off x="-624954" y="138254"/>
            <a:ext cx="464024" cy="453741"/>
          </a:xfrm>
          <a:prstGeom prst="ellipse">
            <a:avLst/>
          </a:prstGeom>
          <a:solidFill>
            <a:schemeClr val="accent5"/>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009005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CBF0C2-FB5F-CFB5-673C-5D4B47F66365}"/>
              </a:ext>
            </a:extLst>
          </p:cNvPr>
          <p:cNvPicPr>
            <a:picLocks noChangeAspect="1"/>
          </p:cNvPicPr>
          <p:nvPr/>
        </p:nvPicPr>
        <p:blipFill rotWithShape="1">
          <a:blip r:embed="rId2"/>
          <a:srcRect l="79839" t="18279" r="3467" b="10323"/>
          <a:stretch/>
        </p:blipFill>
        <p:spPr>
          <a:xfrm>
            <a:off x="383457" y="221225"/>
            <a:ext cx="2669459" cy="6422172"/>
          </a:xfrm>
          <a:prstGeom prst="rect">
            <a:avLst/>
          </a:prstGeom>
        </p:spPr>
      </p:pic>
      <p:pic>
        <p:nvPicPr>
          <p:cNvPr id="5" name="Picture 4">
            <a:extLst>
              <a:ext uri="{FF2B5EF4-FFF2-40B4-BE49-F238E27FC236}">
                <a16:creationId xmlns:a16="http://schemas.microsoft.com/office/drawing/2014/main" id="{0AFEF1BF-0C5B-46AB-AE84-69EAD29DD342}"/>
              </a:ext>
            </a:extLst>
          </p:cNvPr>
          <p:cNvPicPr>
            <a:picLocks noChangeAspect="1"/>
          </p:cNvPicPr>
          <p:nvPr/>
        </p:nvPicPr>
        <p:blipFill rotWithShape="1">
          <a:blip r:embed="rId3"/>
          <a:srcRect l="80202" t="13763" r="3145" b="6451"/>
          <a:stretch/>
        </p:blipFill>
        <p:spPr>
          <a:xfrm>
            <a:off x="3819831" y="221225"/>
            <a:ext cx="2276169" cy="6134078"/>
          </a:xfrm>
          <a:prstGeom prst="rect">
            <a:avLst/>
          </a:prstGeom>
        </p:spPr>
      </p:pic>
    </p:spTree>
    <p:extLst>
      <p:ext uri="{BB962C8B-B14F-4D97-AF65-F5344CB8AC3E}">
        <p14:creationId xmlns:p14="http://schemas.microsoft.com/office/powerpoint/2010/main" val="2677837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987034-379A-7106-4392-7B8F509D52BA}"/>
              </a:ext>
            </a:extLst>
          </p:cNvPr>
          <p:cNvSpPr>
            <a:spLocks noGrp="1"/>
          </p:cNvSpPr>
          <p:nvPr>
            <p:ph type="title"/>
          </p:nvPr>
        </p:nvSpPr>
        <p:spPr>
          <a:solidFill>
            <a:srgbClr val="6697FA">
              <a:alpha val="57647"/>
            </a:srgbClr>
          </a:solidFill>
        </p:spPr>
        <p:txBody>
          <a:bodyPr/>
          <a:lstStyle/>
          <a:p>
            <a:r>
              <a:rPr lang="en-GB" dirty="0">
                <a:solidFill>
                  <a:schemeClr val="bg1"/>
                </a:solidFill>
              </a:rPr>
              <a:t>Trainer tips</a:t>
            </a:r>
          </a:p>
        </p:txBody>
      </p:sp>
      <p:sp>
        <p:nvSpPr>
          <p:cNvPr id="6" name="Content Placeholder 5">
            <a:extLst>
              <a:ext uri="{FF2B5EF4-FFF2-40B4-BE49-F238E27FC236}">
                <a16:creationId xmlns:a16="http://schemas.microsoft.com/office/drawing/2014/main" id="{2647B894-5964-9E53-2338-6AC5A0841196}"/>
              </a:ext>
            </a:extLst>
          </p:cNvPr>
          <p:cNvSpPr>
            <a:spLocks noGrp="1"/>
          </p:cNvSpPr>
          <p:nvPr>
            <p:ph idx="1"/>
          </p:nvPr>
        </p:nvSpPr>
        <p:spPr/>
        <p:txBody>
          <a:bodyPr/>
          <a:lstStyle/>
          <a:p>
            <a:r>
              <a:rPr lang="en-GB" dirty="0">
                <a:latin typeface="Calibri" panose="020F0502020204030204" pitchFamily="34" charset="0"/>
                <a:cs typeface="Calibri" panose="020F0502020204030204" pitchFamily="34" charset="0"/>
              </a:rPr>
              <a:t>Tip: Introductions – give everyone the opportunity to introduce themselves and their role briefly. Ask what they want from the session and record so that you can check back at end whether expectations have been met. </a:t>
            </a:r>
          </a:p>
          <a:p>
            <a:pPr marL="177800" indent="0">
              <a:buNone/>
            </a:pPr>
            <a:r>
              <a:rPr lang="en-GB" dirty="0">
                <a:latin typeface="Calibri" panose="020F0502020204030204" pitchFamily="34" charset="0"/>
                <a:cs typeface="Calibri" panose="020F0502020204030204" pitchFamily="34" charset="0"/>
              </a:rPr>
              <a:t>(allocate up to 10 minutes)</a:t>
            </a: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Timings – </a:t>
            </a:r>
            <a:r>
              <a:rPr lang="en-GB" b="1" dirty="0">
                <a:latin typeface="Calibri" panose="020F0502020204030204" pitchFamily="34" charset="0"/>
                <a:cs typeface="Calibri" panose="020F0502020204030204" pitchFamily="34" charset="0"/>
              </a:rPr>
              <a:t>this section should take around 20 minutes</a:t>
            </a:r>
          </a:p>
          <a:p>
            <a:pPr marL="0" indent="0">
              <a:buNone/>
            </a:pPr>
            <a:endParaRPr lang="en-GB" dirty="0">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897D9E77-F5D8-3413-1C0F-6AF62E830F9E}"/>
              </a:ext>
            </a:extLst>
          </p:cNvPr>
          <p:cNvSpPr/>
          <p:nvPr/>
        </p:nvSpPr>
        <p:spPr>
          <a:xfrm>
            <a:off x="-624954" y="138254"/>
            <a:ext cx="464024" cy="453741"/>
          </a:xfrm>
          <a:prstGeom prst="rect">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930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wimming, sport, water sport, blue&#10;&#10;Description automatically generated">
            <a:extLst>
              <a:ext uri="{FF2B5EF4-FFF2-40B4-BE49-F238E27FC236}">
                <a16:creationId xmlns:a16="http://schemas.microsoft.com/office/drawing/2014/main" id="{837A30AD-7757-4BDE-5C93-8AC42386C7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1999" cy="6858001"/>
          </a:xfrm>
          <a:prstGeom prst="rect">
            <a:avLst/>
          </a:prstGeom>
        </p:spPr>
      </p:pic>
      <p:pic>
        <p:nvPicPr>
          <p:cNvPr id="3" name="object 2">
            <a:extLst>
              <a:ext uri="{FF2B5EF4-FFF2-40B4-BE49-F238E27FC236}">
                <a16:creationId xmlns:a16="http://schemas.microsoft.com/office/drawing/2014/main" id="{5AC93BCF-228B-F35D-A969-7363875158AB}"/>
              </a:ext>
            </a:extLst>
          </p:cNvPr>
          <p:cNvPicPr/>
          <p:nvPr/>
        </p:nvPicPr>
        <p:blipFill>
          <a:blip r:embed="rId4" cstate="print">
            <a:extLst>
              <a:ext uri="{28A0092B-C50C-407E-A947-70E740481C1C}">
                <a14:useLocalDpi xmlns:a14="http://schemas.microsoft.com/office/drawing/2010/main" val="0"/>
              </a:ext>
            </a:extLst>
          </a:blip>
          <a:stretch>
            <a:fillRect/>
          </a:stretch>
        </p:blipFill>
        <p:spPr>
          <a:xfrm rot="10800000">
            <a:off x="-1" y="0"/>
            <a:ext cx="12192000" cy="1266825"/>
          </a:xfrm>
          <a:prstGeom prst="rect">
            <a:avLst/>
          </a:prstGeom>
        </p:spPr>
      </p:pic>
      <p:sp>
        <p:nvSpPr>
          <p:cNvPr id="5" name="TextBox 4">
            <a:extLst>
              <a:ext uri="{FF2B5EF4-FFF2-40B4-BE49-F238E27FC236}">
                <a16:creationId xmlns:a16="http://schemas.microsoft.com/office/drawing/2014/main" id="{0B111A1A-BB4E-A13D-160C-59D523B648AB}"/>
              </a:ext>
            </a:extLst>
          </p:cNvPr>
          <p:cNvSpPr txBox="1"/>
          <p:nvPr/>
        </p:nvSpPr>
        <p:spPr>
          <a:xfrm>
            <a:off x="-1" y="3667991"/>
            <a:ext cx="12192000" cy="3195258"/>
          </a:xfrm>
          <a:prstGeom prst="rect">
            <a:avLst/>
          </a:prstGeom>
          <a:solidFill>
            <a:schemeClr val="bg1">
              <a:alpha val="78000"/>
            </a:schemeClr>
          </a:solidFill>
        </p:spPr>
        <p:txBody>
          <a:bodyPr wrap="square" rtlCol="0">
            <a:noAutofit/>
          </a:bodyPr>
          <a:lstStyle/>
          <a:p>
            <a:pPr algn="ctr"/>
            <a:endParaRPr lang="en-US" sz="3200" dirty="0">
              <a:solidFill>
                <a:schemeClr val="accent5">
                  <a:lumMod val="75000"/>
                </a:schemeClr>
              </a:solidFill>
              <a:latin typeface="Abadi" panose="020B0604020104020204" pitchFamily="34" charset="0"/>
            </a:endParaRPr>
          </a:p>
        </p:txBody>
      </p:sp>
      <p:grpSp>
        <p:nvGrpSpPr>
          <p:cNvPr id="2" name="Group 1">
            <a:extLst>
              <a:ext uri="{FF2B5EF4-FFF2-40B4-BE49-F238E27FC236}">
                <a16:creationId xmlns:a16="http://schemas.microsoft.com/office/drawing/2014/main" id="{B4314294-7E47-BA8C-1900-51E59635EA9E}"/>
              </a:ext>
            </a:extLst>
          </p:cNvPr>
          <p:cNvGrpSpPr/>
          <p:nvPr/>
        </p:nvGrpSpPr>
        <p:grpSpPr>
          <a:xfrm>
            <a:off x="716592" y="3830365"/>
            <a:ext cx="565509" cy="564843"/>
            <a:chOff x="-694220" y="1820675"/>
            <a:chExt cx="565509" cy="564843"/>
          </a:xfrm>
          <a:solidFill>
            <a:srgbClr val="CC0099"/>
          </a:solidFill>
        </p:grpSpPr>
        <p:sp>
          <p:nvSpPr>
            <p:cNvPr id="4" name="Flowchart: Connector 3">
              <a:extLst>
                <a:ext uri="{FF2B5EF4-FFF2-40B4-BE49-F238E27FC236}">
                  <a16:creationId xmlns:a16="http://schemas.microsoft.com/office/drawing/2014/main" id="{047C2BF2-D22B-B1E4-2E69-25FEA22BB820}"/>
                </a:ext>
              </a:extLst>
            </p:cNvPr>
            <p:cNvSpPr/>
            <p:nvPr/>
          </p:nvSpPr>
          <p:spPr>
            <a:xfrm>
              <a:off x="-693553" y="1854623"/>
              <a:ext cx="564842" cy="498792"/>
            </a:xfrm>
            <a:prstGeom prst="flowChartConnector">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6" name="Graphic 5" descr="Circular flowchart with solid fill">
              <a:extLst>
                <a:ext uri="{FF2B5EF4-FFF2-40B4-BE49-F238E27FC236}">
                  <a16:creationId xmlns:a16="http://schemas.microsoft.com/office/drawing/2014/main" id="{E4D56337-E503-9D38-923D-21B83689AB51}"/>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4220" y="1820675"/>
              <a:ext cx="564843" cy="564843"/>
            </a:xfrm>
            <a:prstGeom prst="rect">
              <a:avLst/>
            </a:prstGeom>
          </p:spPr>
        </p:pic>
      </p:grpSp>
      <p:grpSp>
        <p:nvGrpSpPr>
          <p:cNvPr id="7" name="Group 6">
            <a:extLst>
              <a:ext uri="{FF2B5EF4-FFF2-40B4-BE49-F238E27FC236}">
                <a16:creationId xmlns:a16="http://schemas.microsoft.com/office/drawing/2014/main" id="{4B77C978-0BF1-3617-8205-42E29AD17348}"/>
              </a:ext>
            </a:extLst>
          </p:cNvPr>
          <p:cNvGrpSpPr/>
          <p:nvPr/>
        </p:nvGrpSpPr>
        <p:grpSpPr>
          <a:xfrm>
            <a:off x="728409" y="5375451"/>
            <a:ext cx="564842" cy="498792"/>
            <a:chOff x="899007" y="4134057"/>
            <a:chExt cx="564842" cy="498792"/>
          </a:xfrm>
        </p:grpSpPr>
        <p:sp>
          <p:nvSpPr>
            <p:cNvPr id="8" name="Flowchart: Connector 7">
              <a:extLst>
                <a:ext uri="{FF2B5EF4-FFF2-40B4-BE49-F238E27FC236}">
                  <a16:creationId xmlns:a16="http://schemas.microsoft.com/office/drawing/2014/main" id="{6450D53E-E455-95DA-80E1-7703083CBBC0}"/>
                </a:ext>
              </a:extLst>
            </p:cNvPr>
            <p:cNvSpPr/>
            <p:nvPr/>
          </p:nvSpPr>
          <p:spPr>
            <a:xfrm>
              <a:off x="899007" y="4134057"/>
              <a:ext cx="564842" cy="498792"/>
            </a:xfrm>
            <a:prstGeom prst="flowChartConnector">
              <a:avLst/>
            </a:prstGeom>
            <a:solidFill>
              <a:schemeClr val="accent6">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9" name="Graphic 8" descr="Construction Barricade with solid fill">
              <a:extLst>
                <a:ext uri="{FF2B5EF4-FFF2-40B4-BE49-F238E27FC236}">
                  <a16:creationId xmlns:a16="http://schemas.microsoft.com/office/drawing/2014/main" id="{E07B1CA6-9441-FFAA-51D6-78274DC56BB8}"/>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2828" y="4154853"/>
              <a:ext cx="457199" cy="457199"/>
            </a:xfrm>
            <a:prstGeom prst="rect">
              <a:avLst/>
            </a:prstGeom>
          </p:spPr>
        </p:pic>
      </p:grpSp>
      <p:grpSp>
        <p:nvGrpSpPr>
          <p:cNvPr id="10" name="Group 9">
            <a:extLst>
              <a:ext uri="{FF2B5EF4-FFF2-40B4-BE49-F238E27FC236}">
                <a16:creationId xmlns:a16="http://schemas.microsoft.com/office/drawing/2014/main" id="{6247277C-369F-5B84-12B9-65A9ABACFF26}"/>
              </a:ext>
            </a:extLst>
          </p:cNvPr>
          <p:cNvGrpSpPr/>
          <p:nvPr/>
        </p:nvGrpSpPr>
        <p:grpSpPr>
          <a:xfrm>
            <a:off x="728409" y="6099556"/>
            <a:ext cx="564842" cy="498792"/>
            <a:chOff x="903471" y="4801806"/>
            <a:chExt cx="564842" cy="498792"/>
          </a:xfrm>
        </p:grpSpPr>
        <p:sp>
          <p:nvSpPr>
            <p:cNvPr id="12" name="Flowchart: Connector 11">
              <a:extLst>
                <a:ext uri="{FF2B5EF4-FFF2-40B4-BE49-F238E27FC236}">
                  <a16:creationId xmlns:a16="http://schemas.microsoft.com/office/drawing/2014/main" id="{8C71EF71-88B1-77E3-1900-98542CB456C3}"/>
                </a:ext>
              </a:extLst>
            </p:cNvPr>
            <p:cNvSpPr/>
            <p:nvPr/>
          </p:nvSpPr>
          <p:spPr>
            <a:xfrm>
              <a:off x="903471" y="4801806"/>
              <a:ext cx="564842" cy="498792"/>
            </a:xfrm>
            <a:prstGeom prst="flowChartConnector">
              <a:avLst/>
            </a:prstGeom>
            <a:solidFill>
              <a:schemeClr val="accent6">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14" name="Graphic 13" descr="List with solid fill">
              <a:extLst>
                <a:ext uri="{FF2B5EF4-FFF2-40B4-BE49-F238E27FC236}">
                  <a16:creationId xmlns:a16="http://schemas.microsoft.com/office/drawing/2014/main" id="{6886ED39-28E5-605C-6BB5-10BF5BA25FC4}"/>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4425" y="4840065"/>
              <a:ext cx="425602" cy="425602"/>
            </a:xfrm>
            <a:prstGeom prst="rect">
              <a:avLst/>
            </a:prstGeom>
          </p:spPr>
        </p:pic>
      </p:grpSp>
      <p:grpSp>
        <p:nvGrpSpPr>
          <p:cNvPr id="15" name="Group 14">
            <a:extLst>
              <a:ext uri="{FF2B5EF4-FFF2-40B4-BE49-F238E27FC236}">
                <a16:creationId xmlns:a16="http://schemas.microsoft.com/office/drawing/2014/main" id="{4E16FDBA-ADFA-9DF0-5491-B3A94D8A8957}"/>
              </a:ext>
            </a:extLst>
          </p:cNvPr>
          <p:cNvGrpSpPr/>
          <p:nvPr/>
        </p:nvGrpSpPr>
        <p:grpSpPr>
          <a:xfrm>
            <a:off x="718961" y="4617308"/>
            <a:ext cx="564842" cy="488823"/>
            <a:chOff x="899312" y="2806275"/>
            <a:chExt cx="564842" cy="488823"/>
          </a:xfrm>
        </p:grpSpPr>
        <p:sp>
          <p:nvSpPr>
            <p:cNvPr id="16" name="Flowchart: Connector 15">
              <a:extLst>
                <a:ext uri="{FF2B5EF4-FFF2-40B4-BE49-F238E27FC236}">
                  <a16:creationId xmlns:a16="http://schemas.microsoft.com/office/drawing/2014/main" id="{BD8585A3-F036-CE1E-7639-EF9625DDBB89}"/>
                </a:ext>
              </a:extLst>
            </p:cNvPr>
            <p:cNvSpPr/>
            <p:nvPr/>
          </p:nvSpPr>
          <p:spPr>
            <a:xfrm>
              <a:off x="899312" y="2806275"/>
              <a:ext cx="564842" cy="488823"/>
            </a:xfrm>
            <a:prstGeom prst="flowChartConnector">
              <a:avLst/>
            </a:prstGeom>
            <a:solidFill>
              <a:schemeClr val="accent6">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18" name="Graphic 17" descr="Shopping cart with solid fill">
              <a:extLst>
                <a:ext uri="{FF2B5EF4-FFF2-40B4-BE49-F238E27FC236}">
                  <a16:creationId xmlns:a16="http://schemas.microsoft.com/office/drawing/2014/main" id="{58EA63A3-7F49-5317-0F8D-C6B929EFD79B}"/>
                </a:ext>
              </a:extLst>
            </p:cNvPr>
            <p:cNvPicPr>
              <a:picLocks noChangeAspect="1"/>
            </p:cNvPicPr>
            <p:nvPr/>
          </p:nvPicPr>
          <p:blipFill>
            <a:blip r:embed="rId11" cstate="email">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84425" y="2848038"/>
              <a:ext cx="425602" cy="425602"/>
            </a:xfrm>
            <a:prstGeom prst="rect">
              <a:avLst/>
            </a:prstGeom>
          </p:spPr>
        </p:pic>
      </p:grpSp>
      <p:cxnSp>
        <p:nvCxnSpPr>
          <p:cNvPr id="22" name="Straight Arrow Connector 21">
            <a:extLst>
              <a:ext uri="{FF2B5EF4-FFF2-40B4-BE49-F238E27FC236}">
                <a16:creationId xmlns:a16="http://schemas.microsoft.com/office/drawing/2014/main" id="{ED7A502A-FD22-35DB-4FA3-D4F49608154A}"/>
              </a:ext>
            </a:extLst>
          </p:cNvPr>
          <p:cNvCxnSpPr>
            <a:cxnSpLocks/>
            <a:stCxn id="6" idx="2"/>
            <a:endCxn id="16" idx="0"/>
          </p:cNvCxnSpPr>
          <p:nvPr/>
        </p:nvCxnSpPr>
        <p:spPr>
          <a:xfrm>
            <a:off x="999014" y="4395208"/>
            <a:ext cx="2368" cy="22210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6722699-3156-B6DC-9125-37CAC988F3A6}"/>
              </a:ext>
            </a:extLst>
          </p:cNvPr>
          <p:cNvCxnSpPr>
            <a:cxnSpLocks/>
            <a:stCxn id="18" idx="2"/>
            <a:endCxn id="9" idx="0"/>
          </p:cNvCxnSpPr>
          <p:nvPr/>
        </p:nvCxnSpPr>
        <p:spPr>
          <a:xfrm flipH="1">
            <a:off x="1010830" y="5084673"/>
            <a:ext cx="6045" cy="311574"/>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27C5019-E354-174D-8336-379B3A214E91}"/>
              </a:ext>
            </a:extLst>
          </p:cNvPr>
          <p:cNvCxnSpPr>
            <a:cxnSpLocks/>
            <a:stCxn id="9" idx="2"/>
            <a:endCxn id="12" idx="0"/>
          </p:cNvCxnSpPr>
          <p:nvPr/>
        </p:nvCxnSpPr>
        <p:spPr>
          <a:xfrm>
            <a:off x="1010830" y="5853446"/>
            <a:ext cx="0" cy="24611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D5B9354-BEA4-00D1-6806-DC57029CA3EF}"/>
              </a:ext>
            </a:extLst>
          </p:cNvPr>
          <p:cNvSpPr txBox="1"/>
          <p:nvPr/>
        </p:nvSpPr>
        <p:spPr>
          <a:xfrm>
            <a:off x="1293251" y="3893560"/>
            <a:ext cx="9869120" cy="523220"/>
          </a:xfrm>
          <a:prstGeom prst="rect">
            <a:avLst/>
          </a:prstGeom>
          <a:noFill/>
        </p:spPr>
        <p:txBody>
          <a:bodyPr wrap="square">
            <a:spAutoFit/>
          </a:bodyPr>
          <a:lstStyle/>
          <a:p>
            <a:r>
              <a:rPr lang="en-US" sz="2800" dirty="0">
                <a:solidFill>
                  <a:schemeClr val="accent5">
                    <a:lumMod val="75000"/>
                  </a:schemeClr>
                </a:solidFill>
                <a:latin typeface="Abadi" panose="020B0604020104020204" pitchFamily="34" charset="0"/>
              </a:rPr>
              <a:t>A. The Circular economy and plastics</a:t>
            </a:r>
          </a:p>
        </p:txBody>
      </p:sp>
      <p:sp>
        <p:nvSpPr>
          <p:cNvPr id="27" name="TextBox 26">
            <a:extLst>
              <a:ext uri="{FF2B5EF4-FFF2-40B4-BE49-F238E27FC236}">
                <a16:creationId xmlns:a16="http://schemas.microsoft.com/office/drawing/2014/main" id="{0C20C4D3-EA5E-6636-7A00-4E3682D60DF4}"/>
              </a:ext>
            </a:extLst>
          </p:cNvPr>
          <p:cNvSpPr txBox="1"/>
          <p:nvPr/>
        </p:nvSpPr>
        <p:spPr>
          <a:xfrm>
            <a:off x="1293251" y="4676432"/>
            <a:ext cx="4199136" cy="369332"/>
          </a:xfrm>
          <a:prstGeom prst="rect">
            <a:avLst/>
          </a:prstGeom>
          <a:noFill/>
        </p:spPr>
        <p:txBody>
          <a:bodyPr wrap="square">
            <a:spAutoFit/>
          </a:bodyPr>
          <a:lstStyle/>
          <a:p>
            <a:r>
              <a:rPr lang="en-US" dirty="0"/>
              <a:t>B. Circular procurement and plastics</a:t>
            </a:r>
            <a:endParaRPr lang="en-GB" dirty="0"/>
          </a:p>
        </p:txBody>
      </p:sp>
      <p:sp>
        <p:nvSpPr>
          <p:cNvPr id="29" name="TextBox 28">
            <a:extLst>
              <a:ext uri="{FF2B5EF4-FFF2-40B4-BE49-F238E27FC236}">
                <a16:creationId xmlns:a16="http://schemas.microsoft.com/office/drawing/2014/main" id="{4D8B2FB0-7F9C-B3B6-49D8-AF8DCB0ADF50}"/>
              </a:ext>
            </a:extLst>
          </p:cNvPr>
          <p:cNvSpPr txBox="1"/>
          <p:nvPr/>
        </p:nvSpPr>
        <p:spPr>
          <a:xfrm>
            <a:off x="1282101" y="5421295"/>
            <a:ext cx="4059919" cy="369332"/>
          </a:xfrm>
          <a:prstGeom prst="rect">
            <a:avLst/>
          </a:prstGeom>
          <a:noFill/>
        </p:spPr>
        <p:txBody>
          <a:bodyPr wrap="square" rtlCol="0">
            <a:spAutoFit/>
          </a:bodyPr>
          <a:lstStyle/>
          <a:p>
            <a:r>
              <a:rPr lang="en-US" dirty="0"/>
              <a:t>C. Addressing the plastics challenge</a:t>
            </a:r>
          </a:p>
        </p:txBody>
      </p:sp>
      <p:sp>
        <p:nvSpPr>
          <p:cNvPr id="30" name="TextBox 29">
            <a:extLst>
              <a:ext uri="{FF2B5EF4-FFF2-40B4-BE49-F238E27FC236}">
                <a16:creationId xmlns:a16="http://schemas.microsoft.com/office/drawing/2014/main" id="{12F31967-5B79-6088-9483-F864BEEA2F47}"/>
              </a:ext>
            </a:extLst>
          </p:cNvPr>
          <p:cNvSpPr txBox="1"/>
          <p:nvPr/>
        </p:nvSpPr>
        <p:spPr>
          <a:xfrm>
            <a:off x="1293251" y="6164286"/>
            <a:ext cx="3301051" cy="369332"/>
          </a:xfrm>
          <a:prstGeom prst="rect">
            <a:avLst/>
          </a:prstGeom>
          <a:noFill/>
        </p:spPr>
        <p:txBody>
          <a:bodyPr wrap="square" rtlCol="0">
            <a:spAutoFit/>
          </a:bodyPr>
          <a:lstStyle/>
          <a:p>
            <a:r>
              <a:rPr lang="en-US" dirty="0"/>
              <a:t>D. Defining actions</a:t>
            </a:r>
          </a:p>
        </p:txBody>
      </p:sp>
      <p:sp>
        <p:nvSpPr>
          <p:cNvPr id="13" name="Oval 12">
            <a:extLst>
              <a:ext uri="{FF2B5EF4-FFF2-40B4-BE49-F238E27FC236}">
                <a16:creationId xmlns:a16="http://schemas.microsoft.com/office/drawing/2014/main" id="{535D9A5B-1C28-785D-1652-0ED4A74EB2F4}"/>
              </a:ext>
            </a:extLst>
          </p:cNvPr>
          <p:cNvSpPr/>
          <p:nvPr/>
        </p:nvSpPr>
        <p:spPr>
          <a:xfrm>
            <a:off x="-624954" y="138254"/>
            <a:ext cx="464024" cy="45374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09903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0D1C6B60-0B98-D0C0-864E-8C49E9300B6A}"/>
              </a:ext>
            </a:extLst>
          </p:cNvPr>
          <p:cNvSpPr txBox="1"/>
          <p:nvPr/>
        </p:nvSpPr>
        <p:spPr>
          <a:xfrm>
            <a:off x="8396664" y="1761160"/>
            <a:ext cx="3678324" cy="4594572"/>
          </a:xfrm>
          <a:prstGeom prst="rect">
            <a:avLst/>
          </a:prstGeom>
          <a:solidFill>
            <a:schemeClr val="bg1"/>
          </a:solidFill>
          <a:ln w="28575">
            <a:solidFill>
              <a:srgbClr val="669900"/>
            </a:solidFill>
          </a:ln>
        </p:spPr>
        <p:txBody>
          <a:bodyPr wrap="square" rtlCol="0">
            <a:noAutofit/>
          </a:bodyPr>
          <a:lstStyle/>
          <a:p>
            <a:pPr algn="ctr"/>
            <a:r>
              <a:rPr lang="en-US" sz="2000" b="1" dirty="0"/>
              <a:t>OUTCOMES</a:t>
            </a:r>
          </a:p>
          <a:p>
            <a:r>
              <a:rPr lang="en-US" sz="1600" b="1" dirty="0"/>
              <a:t>Socio-Economic</a:t>
            </a:r>
          </a:p>
          <a:p>
            <a:pPr marL="342900" indent="-342900">
              <a:buFont typeface="Wingdings" panose="05000000000000000000" pitchFamily="2" charset="2"/>
              <a:buChar char="§"/>
            </a:pPr>
            <a:r>
              <a:rPr lang="en-US" sz="1600" dirty="0"/>
              <a:t>Jobs and skills</a:t>
            </a:r>
          </a:p>
          <a:p>
            <a:pPr marL="342900" indent="-342900">
              <a:buFont typeface="Wingdings" panose="05000000000000000000" pitchFamily="2" charset="2"/>
              <a:buChar char="§"/>
            </a:pPr>
            <a:r>
              <a:rPr lang="en-US" sz="1600" dirty="0"/>
              <a:t>Reduced costs</a:t>
            </a:r>
          </a:p>
          <a:p>
            <a:pPr marL="342900" indent="-342900">
              <a:buFont typeface="Wingdings" panose="05000000000000000000" pitchFamily="2" charset="2"/>
              <a:buChar char="§"/>
            </a:pPr>
            <a:r>
              <a:rPr lang="en-US" sz="1600" dirty="0"/>
              <a:t>Keeps resources in the economy</a:t>
            </a:r>
          </a:p>
          <a:p>
            <a:pPr marL="342900" indent="-342900">
              <a:buFont typeface="Wingdings" panose="05000000000000000000" pitchFamily="2" charset="2"/>
              <a:buChar char="§"/>
            </a:pPr>
            <a:r>
              <a:rPr lang="en-US" sz="1600" dirty="0" err="1"/>
              <a:t>Localised</a:t>
            </a:r>
            <a:r>
              <a:rPr lang="en-US" sz="1600" dirty="0"/>
              <a:t> supply chains and improved resilience</a:t>
            </a:r>
          </a:p>
          <a:p>
            <a:pPr marL="342900" indent="-342900">
              <a:buFont typeface="Wingdings" panose="05000000000000000000" pitchFamily="2" charset="2"/>
              <a:buChar char="§"/>
            </a:pPr>
            <a:r>
              <a:rPr lang="en-GB" sz="1600" dirty="0">
                <a:cs typeface="Arial" panose="020B0604020202020204" pitchFamily="34" charset="0"/>
              </a:rPr>
              <a:t>Innovation &amp; new revenue streams</a:t>
            </a:r>
          </a:p>
          <a:p>
            <a:pPr marL="342900" indent="-342900">
              <a:buFont typeface="Wingdings" panose="05000000000000000000" pitchFamily="2" charset="2"/>
              <a:buChar char="§"/>
            </a:pPr>
            <a:r>
              <a:rPr lang="en-GB" sz="1600" dirty="0"/>
              <a:t>Encourages public /private partnerships and private sector collaboration</a:t>
            </a:r>
            <a:endParaRPr lang="en-US" sz="1600" dirty="0"/>
          </a:p>
          <a:p>
            <a:r>
              <a:rPr lang="en-US" sz="1600" b="1" dirty="0"/>
              <a:t>Environmental</a:t>
            </a:r>
          </a:p>
          <a:p>
            <a:pPr marL="342900" indent="-342900">
              <a:buFont typeface="Wingdings" panose="05000000000000000000" pitchFamily="2" charset="2"/>
              <a:buChar char="§"/>
            </a:pPr>
            <a:r>
              <a:rPr lang="en-US" sz="1600" dirty="0"/>
              <a:t>Reduced waste &amp; pollution</a:t>
            </a:r>
          </a:p>
          <a:p>
            <a:pPr marL="342900" indent="-342900">
              <a:buFont typeface="Wingdings" panose="05000000000000000000" pitchFamily="2" charset="2"/>
              <a:buChar char="§"/>
            </a:pPr>
            <a:r>
              <a:rPr lang="en-US" sz="1600" dirty="0"/>
              <a:t>Reduced reliance on virgin materials</a:t>
            </a:r>
          </a:p>
          <a:p>
            <a:pPr marL="342900" indent="-342900">
              <a:buFont typeface="Wingdings" panose="05000000000000000000" pitchFamily="2" charset="2"/>
              <a:buChar char="§"/>
            </a:pPr>
            <a:r>
              <a:rPr lang="en-US" sz="1600" dirty="0"/>
              <a:t>Reduced climate change emissions</a:t>
            </a:r>
          </a:p>
          <a:p>
            <a:pPr marL="342900" indent="-342900">
              <a:buFont typeface="Wingdings" panose="05000000000000000000" pitchFamily="2" charset="2"/>
              <a:buChar char="§"/>
            </a:pPr>
            <a:r>
              <a:rPr lang="en-US" sz="1600" dirty="0"/>
              <a:t>Enhanced natural environment</a:t>
            </a:r>
          </a:p>
          <a:p>
            <a:pPr marL="342900" indent="-342900">
              <a:buFont typeface="Wingdings" panose="05000000000000000000" pitchFamily="2" charset="2"/>
              <a:buChar char="§"/>
            </a:pPr>
            <a:r>
              <a:rPr lang="en-GB" sz="1600" dirty="0"/>
              <a:t>Increased market demand for recycled materials and content</a:t>
            </a:r>
            <a:endParaRPr lang="en-US" sz="1600" dirty="0"/>
          </a:p>
        </p:txBody>
      </p:sp>
      <p:pic>
        <p:nvPicPr>
          <p:cNvPr id="3" name="object 2">
            <a:extLst>
              <a:ext uri="{FF2B5EF4-FFF2-40B4-BE49-F238E27FC236}">
                <a16:creationId xmlns:a16="http://schemas.microsoft.com/office/drawing/2014/main" id="{F67E603B-7CF9-A4F8-BEE4-BB8392F39028}"/>
              </a:ext>
            </a:extLst>
          </p:cNvPr>
          <p:cNvPicPr/>
          <p:nvPr/>
        </p:nvPicPr>
        <p:blipFill>
          <a:blip r:embed="rId3" cstate="print">
            <a:extLst>
              <a:ext uri="{28A0092B-C50C-407E-A947-70E740481C1C}">
                <a14:useLocalDpi xmlns:a14="http://schemas.microsoft.com/office/drawing/2010/main" val="0"/>
              </a:ext>
            </a:extLst>
          </a:blip>
          <a:stretch>
            <a:fillRect/>
          </a:stretch>
        </p:blipFill>
        <p:spPr>
          <a:xfrm rot="10800000">
            <a:off x="0" y="-14286"/>
            <a:ext cx="12192000" cy="1266825"/>
          </a:xfrm>
          <a:prstGeom prst="rect">
            <a:avLst/>
          </a:prstGeom>
        </p:spPr>
      </p:pic>
      <p:grpSp>
        <p:nvGrpSpPr>
          <p:cNvPr id="27" name="Group 26">
            <a:extLst>
              <a:ext uri="{FF2B5EF4-FFF2-40B4-BE49-F238E27FC236}">
                <a16:creationId xmlns:a16="http://schemas.microsoft.com/office/drawing/2014/main" id="{4BCDDB9A-05BC-719E-70DE-73932DB53F3D}"/>
              </a:ext>
            </a:extLst>
          </p:cNvPr>
          <p:cNvGrpSpPr/>
          <p:nvPr/>
        </p:nvGrpSpPr>
        <p:grpSpPr>
          <a:xfrm>
            <a:off x="825240" y="1108418"/>
            <a:ext cx="10977118" cy="579662"/>
            <a:chOff x="877662" y="1213016"/>
            <a:chExt cx="10977118" cy="579662"/>
          </a:xfrm>
        </p:grpSpPr>
        <p:pic>
          <p:nvPicPr>
            <p:cNvPr id="28" name="object 16">
              <a:extLst>
                <a:ext uri="{FF2B5EF4-FFF2-40B4-BE49-F238E27FC236}">
                  <a16:creationId xmlns:a16="http://schemas.microsoft.com/office/drawing/2014/main" id="{F5662B90-2DE0-9879-5A11-BCDA7A64636E}"/>
                </a:ext>
              </a:extLst>
            </p:cNvPr>
            <p:cNvPicPr/>
            <p:nvPr/>
          </p:nvPicPr>
          <p:blipFill>
            <a:blip r:embed="rId4" cstate="email">
              <a:extLst>
                <a:ext uri="{28A0092B-C50C-407E-A947-70E740481C1C}">
                  <a14:useLocalDpi xmlns:a14="http://schemas.microsoft.com/office/drawing/2010/main" val="0"/>
                </a:ext>
              </a:extLst>
            </a:blip>
            <a:stretch>
              <a:fillRect/>
            </a:stretch>
          </p:blipFill>
          <p:spPr>
            <a:xfrm rot="5400000">
              <a:off x="6271630" y="-3609503"/>
              <a:ext cx="55812" cy="10748549"/>
            </a:xfrm>
            <a:prstGeom prst="rect">
              <a:avLst/>
            </a:prstGeom>
          </p:spPr>
        </p:pic>
        <p:sp>
          <p:nvSpPr>
            <p:cNvPr id="29" name="TextBox 28">
              <a:extLst>
                <a:ext uri="{FF2B5EF4-FFF2-40B4-BE49-F238E27FC236}">
                  <a16:creationId xmlns:a16="http://schemas.microsoft.com/office/drawing/2014/main" id="{DB92F81F-73D5-23C3-DB92-6B73571E59A0}"/>
                </a:ext>
              </a:extLst>
            </p:cNvPr>
            <p:cNvSpPr txBox="1"/>
            <p:nvPr/>
          </p:nvSpPr>
          <p:spPr>
            <a:xfrm>
              <a:off x="877662" y="1213016"/>
              <a:ext cx="10977118" cy="461665"/>
            </a:xfrm>
            <a:prstGeom prst="rect">
              <a:avLst/>
            </a:prstGeom>
            <a:noFill/>
          </p:spPr>
          <p:txBody>
            <a:bodyPr wrap="square">
              <a:spAutoFit/>
            </a:bodyPr>
            <a:lstStyle/>
            <a:p>
              <a:r>
                <a:rPr lang="en-US" sz="2400" dirty="0">
                  <a:solidFill>
                    <a:schemeClr val="accent5">
                      <a:lumMod val="75000"/>
                    </a:schemeClr>
                  </a:solidFill>
                  <a:latin typeface="Abadi" panose="020B0604020104020204" pitchFamily="34" charset="0"/>
                </a:rPr>
                <a:t>Addressing</a:t>
              </a:r>
              <a:r>
                <a:rPr lang="en-US" dirty="0">
                  <a:solidFill>
                    <a:schemeClr val="bg1"/>
                  </a:solidFill>
                  <a:latin typeface="Abadi" panose="020B0604020104020204" pitchFamily="34" charset="0"/>
                </a:rPr>
                <a:t> </a:t>
              </a:r>
              <a:r>
                <a:rPr lang="en-US" sz="2400" dirty="0">
                  <a:solidFill>
                    <a:schemeClr val="accent5">
                      <a:lumMod val="75000"/>
                    </a:schemeClr>
                  </a:solidFill>
                  <a:latin typeface="Abadi" panose="020B0604020104020204" pitchFamily="34" charset="0"/>
                </a:rPr>
                <a:t>challenges - delivering environmental, social and economic outcomes</a:t>
              </a:r>
            </a:p>
          </p:txBody>
        </p:sp>
      </p:grpSp>
      <p:sp>
        <p:nvSpPr>
          <p:cNvPr id="51" name="TextBox 50">
            <a:extLst>
              <a:ext uri="{FF2B5EF4-FFF2-40B4-BE49-F238E27FC236}">
                <a16:creationId xmlns:a16="http://schemas.microsoft.com/office/drawing/2014/main" id="{998C3888-3F3E-2A0B-2A94-4463EE3BDBEE}"/>
              </a:ext>
            </a:extLst>
          </p:cNvPr>
          <p:cNvSpPr txBox="1"/>
          <p:nvPr/>
        </p:nvSpPr>
        <p:spPr>
          <a:xfrm>
            <a:off x="1366726" y="6303524"/>
            <a:ext cx="8781827" cy="523220"/>
          </a:xfrm>
          <a:prstGeom prst="rect">
            <a:avLst/>
          </a:prstGeom>
          <a:noFill/>
        </p:spPr>
        <p:txBody>
          <a:bodyPr wrap="square">
            <a:spAutoFit/>
          </a:bodyPr>
          <a:lstStyle/>
          <a:p>
            <a:r>
              <a:rPr lang="en-US" sz="1400" b="1" dirty="0"/>
              <a:t>*Source: </a:t>
            </a:r>
            <a:r>
              <a:rPr lang="en-US" sz="1400" dirty="0">
                <a:hlinkClick r:id="rId5">
                  <a:extLst>
                    <a:ext uri="{A12FA001-AC4F-418D-AE19-62706E023703}">
                      <ahyp:hlinkClr xmlns:ahyp="http://schemas.microsoft.com/office/drawing/2018/hyperlinkcolor" val="tx"/>
                    </a:ext>
                  </a:extLst>
                </a:hlinkClick>
              </a:rPr>
              <a:t>https://www.weforum.org/agenda/2022/01/5-circular-economy-business-models-competitive-advantage/</a:t>
            </a:r>
            <a:endParaRPr lang="en-US" sz="1400" dirty="0"/>
          </a:p>
          <a:p>
            <a:r>
              <a:rPr lang="en-GB" sz="1400" dirty="0"/>
              <a:t>** </a:t>
            </a:r>
            <a:r>
              <a:rPr lang="en-GB" sz="1400" dirty="0">
                <a:hlinkClick r:id="rId6">
                  <a:extLst>
                    <a:ext uri="{A12FA001-AC4F-418D-AE19-62706E023703}">
                      <ahyp:hlinkClr xmlns:ahyp="http://schemas.microsoft.com/office/drawing/2018/hyperlinkcolor" val="tx"/>
                    </a:ext>
                  </a:extLst>
                </a:hlinkClick>
              </a:rPr>
              <a:t>https://institute.smartprosperity.ca/sites/default/files/Plastics_Best%20Practices.pdf</a:t>
            </a:r>
            <a:r>
              <a:rPr lang="en-GB" sz="1400" dirty="0"/>
              <a:t>  </a:t>
            </a:r>
          </a:p>
        </p:txBody>
      </p:sp>
      <p:sp>
        <p:nvSpPr>
          <p:cNvPr id="54" name="Rectangle 53">
            <a:extLst>
              <a:ext uri="{FF2B5EF4-FFF2-40B4-BE49-F238E27FC236}">
                <a16:creationId xmlns:a16="http://schemas.microsoft.com/office/drawing/2014/main" id="{ED965102-4409-C22A-09BB-20FBDBEC9A37}"/>
              </a:ext>
            </a:extLst>
          </p:cNvPr>
          <p:cNvSpPr/>
          <p:nvPr/>
        </p:nvSpPr>
        <p:spPr>
          <a:xfrm>
            <a:off x="1108911" y="3301729"/>
            <a:ext cx="3678324" cy="1514871"/>
          </a:xfrm>
          <a:prstGeom prst="rect">
            <a:avLst/>
          </a:prstGeom>
          <a:solidFill>
            <a:schemeClr val="bg1"/>
          </a:solidFill>
          <a:ln w="285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1"/>
                </a:solidFill>
              </a:rPr>
              <a:t>DRIVEN BY DESIGN:</a:t>
            </a:r>
          </a:p>
          <a:p>
            <a:pPr marL="285750" indent="-285750">
              <a:buFont typeface="Wingdings" panose="05000000000000000000" pitchFamily="2" charset="2"/>
              <a:buChar char="§"/>
            </a:pPr>
            <a:r>
              <a:rPr lang="en-GB" sz="1600" dirty="0">
                <a:solidFill>
                  <a:schemeClr val="tx1"/>
                </a:solidFill>
              </a:rPr>
              <a:t>Circulate products and materials (at their highest value)</a:t>
            </a:r>
          </a:p>
          <a:p>
            <a:pPr marL="285750" indent="-285750">
              <a:buFont typeface="Wingdings" panose="05000000000000000000" pitchFamily="2" charset="2"/>
              <a:buChar char="§"/>
            </a:pPr>
            <a:r>
              <a:rPr lang="en-GB" sz="1600" dirty="0">
                <a:solidFill>
                  <a:schemeClr val="tx1"/>
                </a:solidFill>
              </a:rPr>
              <a:t>Eliminate waste and pollution</a:t>
            </a:r>
          </a:p>
          <a:p>
            <a:pPr marL="285750" indent="-285750">
              <a:buFont typeface="Wingdings" panose="05000000000000000000" pitchFamily="2" charset="2"/>
              <a:buChar char="§"/>
            </a:pPr>
            <a:r>
              <a:rPr lang="en-GB" sz="1600" dirty="0">
                <a:solidFill>
                  <a:schemeClr val="tx1"/>
                </a:solidFill>
              </a:rPr>
              <a:t>Regenerate nature</a:t>
            </a:r>
          </a:p>
        </p:txBody>
      </p:sp>
      <p:pic>
        <p:nvPicPr>
          <p:cNvPr id="2" name="Picture 1">
            <a:extLst>
              <a:ext uri="{FF2B5EF4-FFF2-40B4-BE49-F238E27FC236}">
                <a16:creationId xmlns:a16="http://schemas.microsoft.com/office/drawing/2014/main" id="{68DAEA69-805A-F445-1832-9B26F9B03FAA}"/>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872839" y="1770630"/>
            <a:ext cx="1944789" cy="4496190"/>
          </a:xfrm>
          <a:prstGeom prst="rect">
            <a:avLst/>
          </a:prstGeom>
        </p:spPr>
      </p:pic>
      <p:grpSp>
        <p:nvGrpSpPr>
          <p:cNvPr id="4" name="Group 3">
            <a:extLst>
              <a:ext uri="{FF2B5EF4-FFF2-40B4-BE49-F238E27FC236}">
                <a16:creationId xmlns:a16="http://schemas.microsoft.com/office/drawing/2014/main" id="{78E4988B-1F31-33A9-8411-C864BED0B118}"/>
              </a:ext>
            </a:extLst>
          </p:cNvPr>
          <p:cNvGrpSpPr/>
          <p:nvPr/>
        </p:nvGrpSpPr>
        <p:grpSpPr>
          <a:xfrm rot="5400000">
            <a:off x="-172520" y="5442711"/>
            <a:ext cx="1949897" cy="1593495"/>
            <a:chOff x="7550505" y="5290079"/>
            <a:chExt cx="1949897" cy="1593495"/>
          </a:xfrm>
        </p:grpSpPr>
        <p:sp>
          <p:nvSpPr>
            <p:cNvPr id="5" name="Diagonale streep 5">
              <a:extLst>
                <a:ext uri="{FF2B5EF4-FFF2-40B4-BE49-F238E27FC236}">
                  <a16:creationId xmlns:a16="http://schemas.microsoft.com/office/drawing/2014/main" id="{699174EF-D489-6B24-17B9-01A9D4D715E0}"/>
                </a:ext>
              </a:extLst>
            </p:cNvPr>
            <p:cNvSpPr/>
            <p:nvPr/>
          </p:nvSpPr>
          <p:spPr>
            <a:xfrm rot="5400000" flipH="1">
              <a:off x="7550505" y="5290079"/>
              <a:ext cx="1593495" cy="1593495"/>
            </a:xfrm>
            <a:prstGeom prst="diagStripe">
              <a:avLst/>
            </a:prstGeom>
            <a:solidFill>
              <a:srgbClr val="669900"/>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prstClr val="black"/>
                </a:solidFill>
                <a:latin typeface="Verdana"/>
                <a:ea typeface="+mn-ea"/>
              </a:endParaRPr>
            </a:p>
          </p:txBody>
        </p:sp>
        <p:sp>
          <p:nvSpPr>
            <p:cNvPr id="6" name="Rechthoek 16">
              <a:extLst>
                <a:ext uri="{FF2B5EF4-FFF2-40B4-BE49-F238E27FC236}">
                  <a16:creationId xmlns:a16="http://schemas.microsoft.com/office/drawing/2014/main" id="{907B2A1A-4E37-D9D3-6D52-966AF86E2534}"/>
                </a:ext>
              </a:extLst>
            </p:cNvPr>
            <p:cNvSpPr>
              <a:spLocks noChangeArrowheads="1"/>
            </p:cNvSpPr>
            <p:nvPr/>
          </p:nvSpPr>
          <p:spPr bwMode="auto">
            <a:xfrm rot="18944459">
              <a:off x="7635275" y="5922836"/>
              <a:ext cx="1865127" cy="523220"/>
            </a:xfrm>
            <a:prstGeom prst="rect">
              <a:avLst/>
            </a:prstGeom>
            <a:noFill/>
            <a:ln w="9525">
              <a:noFill/>
              <a:miter lim="800000"/>
              <a:headEnd/>
              <a:tailEnd/>
            </a:ln>
          </p:spPr>
          <p:txBody>
            <a:bodyPr wrap="square">
              <a:spAutoFit/>
            </a:bodyPr>
            <a:lstStyle/>
            <a:p>
              <a:pPr defTabSz="914103">
                <a:buClr>
                  <a:srgbClr val="000000"/>
                </a:buClr>
                <a:buSzPct val="100000"/>
                <a:defRPr/>
              </a:pPr>
              <a:r>
                <a:rPr lang="nl-NL" sz="2800" b="1" dirty="0">
                  <a:solidFill>
                    <a:prstClr val="white"/>
                  </a:solidFill>
                  <a:latin typeface="Calibri"/>
                  <a:cs typeface="Arial" panose="020B0604020202020204" pitchFamily="34" charset="0"/>
                </a:rPr>
                <a:t>Discussion</a:t>
              </a:r>
            </a:p>
          </p:txBody>
        </p:sp>
      </p:grpSp>
      <p:sp>
        <p:nvSpPr>
          <p:cNvPr id="49" name="TextBox 48">
            <a:extLst>
              <a:ext uri="{FF2B5EF4-FFF2-40B4-BE49-F238E27FC236}">
                <a16:creationId xmlns:a16="http://schemas.microsoft.com/office/drawing/2014/main" id="{0DD90401-DCCB-7ACA-593D-8B90C2078FC8}"/>
              </a:ext>
            </a:extLst>
          </p:cNvPr>
          <p:cNvSpPr txBox="1"/>
          <p:nvPr/>
        </p:nvSpPr>
        <p:spPr>
          <a:xfrm>
            <a:off x="2020403" y="4382185"/>
            <a:ext cx="4875184" cy="400110"/>
          </a:xfrm>
          <a:prstGeom prst="rect">
            <a:avLst/>
          </a:prstGeom>
          <a:noFill/>
        </p:spPr>
        <p:txBody>
          <a:bodyPr wrap="square">
            <a:spAutoFit/>
          </a:bodyPr>
          <a:lstStyle/>
          <a:p>
            <a:endParaRPr lang="en-GB" sz="2000" dirty="0"/>
          </a:p>
        </p:txBody>
      </p:sp>
      <p:pic>
        <p:nvPicPr>
          <p:cNvPr id="9" name="Picture 8">
            <a:extLst>
              <a:ext uri="{FF2B5EF4-FFF2-40B4-BE49-F238E27FC236}">
                <a16:creationId xmlns:a16="http://schemas.microsoft.com/office/drawing/2014/main" id="{58222A8A-9551-087A-D7E6-6353CB17B5CC}"/>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2990733" y="1785654"/>
            <a:ext cx="2275367" cy="4496190"/>
          </a:xfrm>
          <a:prstGeom prst="rect">
            <a:avLst/>
          </a:prstGeom>
        </p:spPr>
      </p:pic>
      <p:pic>
        <p:nvPicPr>
          <p:cNvPr id="10" name="Picture 9">
            <a:extLst>
              <a:ext uri="{FF2B5EF4-FFF2-40B4-BE49-F238E27FC236}">
                <a16:creationId xmlns:a16="http://schemas.microsoft.com/office/drawing/2014/main" id="{3C975FC9-1B01-89E7-C795-01BD2F7C7FBE}"/>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5412126" y="1788376"/>
            <a:ext cx="2860545" cy="4496190"/>
          </a:xfrm>
          <a:prstGeom prst="rect">
            <a:avLst/>
          </a:prstGeom>
        </p:spPr>
      </p:pic>
      <p:sp>
        <p:nvSpPr>
          <p:cNvPr id="8" name="Thought Bubble: Cloud 7">
            <a:extLst>
              <a:ext uri="{FF2B5EF4-FFF2-40B4-BE49-F238E27FC236}">
                <a16:creationId xmlns:a16="http://schemas.microsoft.com/office/drawing/2014/main" id="{3E205151-908C-C927-F6BC-9A0729E23648}"/>
              </a:ext>
            </a:extLst>
          </p:cNvPr>
          <p:cNvSpPr/>
          <p:nvPr/>
        </p:nvSpPr>
        <p:spPr>
          <a:xfrm>
            <a:off x="3902850" y="1724777"/>
            <a:ext cx="7362558" cy="4602956"/>
          </a:xfrm>
          <a:prstGeom prst="cloudCallout">
            <a:avLst>
              <a:gd name="adj1" fmla="val -69250"/>
              <a:gd name="adj2" fmla="val 29695"/>
            </a:avLst>
          </a:prstGeom>
          <a:solidFill>
            <a:schemeClr val="tx1">
              <a:lumMod val="65000"/>
              <a:lumOff val="3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2000" dirty="0"/>
              <a:t>Canada’s CA$7.8 billion lost opportunity (potentially rising to CA$11.1 billion): </a:t>
            </a:r>
          </a:p>
          <a:p>
            <a:pPr marL="342900" indent="-342900">
              <a:spcAft>
                <a:spcPts val="600"/>
              </a:spcAft>
              <a:buFont typeface="Wingdings" panose="05000000000000000000" pitchFamily="2" charset="2"/>
              <a:buChar char="§"/>
            </a:pPr>
            <a:r>
              <a:rPr lang="en-US" sz="2000" dirty="0"/>
              <a:t>87 percent of plastics waste ends up in landfill or the environment*</a:t>
            </a:r>
          </a:p>
          <a:p>
            <a:pPr marL="342900" indent="-342900">
              <a:lnSpc>
                <a:spcPct val="100000"/>
              </a:lnSpc>
              <a:spcAft>
                <a:spcPts val="600"/>
              </a:spcAft>
              <a:buFont typeface="Wingdings" panose="05000000000000000000" pitchFamily="2" charset="2"/>
              <a:buChar char="§"/>
            </a:pPr>
            <a:r>
              <a:rPr lang="en-US" sz="2000" dirty="0"/>
              <a:t>Of 3.2 Mt of plastic waste in Canada in 2016, just 9% was recycled into new products* </a:t>
            </a:r>
          </a:p>
          <a:p>
            <a:pPr marL="342900" indent="-342900">
              <a:lnSpc>
                <a:spcPct val="100000"/>
              </a:lnSpc>
              <a:spcAft>
                <a:spcPts val="600"/>
              </a:spcAft>
              <a:buFont typeface="Wingdings" panose="05000000000000000000" pitchFamily="2" charset="2"/>
              <a:buChar char="§"/>
            </a:pPr>
            <a:r>
              <a:rPr lang="en-US" sz="2000" dirty="0"/>
              <a:t>An estimated 10,000 metric </a:t>
            </a:r>
            <a:r>
              <a:rPr lang="en-US" sz="2000" dirty="0" err="1"/>
              <a:t>tonnes</a:t>
            </a:r>
            <a:r>
              <a:rPr lang="en-US" sz="2000" dirty="0"/>
              <a:t> of plastic enter the Great Lakes annually**</a:t>
            </a:r>
            <a:endParaRPr lang="en-GB" sz="2000" dirty="0"/>
          </a:p>
        </p:txBody>
      </p:sp>
      <p:sp>
        <p:nvSpPr>
          <p:cNvPr id="7" name="Oval 6">
            <a:extLst>
              <a:ext uri="{FF2B5EF4-FFF2-40B4-BE49-F238E27FC236}">
                <a16:creationId xmlns:a16="http://schemas.microsoft.com/office/drawing/2014/main" id="{59F233D7-5FFD-1AD9-D79B-236CA20740F1}"/>
              </a:ext>
            </a:extLst>
          </p:cNvPr>
          <p:cNvSpPr/>
          <p:nvPr/>
        </p:nvSpPr>
        <p:spPr>
          <a:xfrm>
            <a:off x="-624954" y="138254"/>
            <a:ext cx="464024" cy="45374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0222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xit" presetSubtype="0" fill="hold" grpId="1"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xit" presetSubtype="0" fill="hold" nodeType="with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4" grpId="0" animBg="1"/>
      <p:bldP spid="8" grpId="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F82364-2B2C-EEF7-DA29-6A91639947E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929246" y="1421659"/>
            <a:ext cx="8284754" cy="4827867"/>
          </a:xfrm>
          <a:prstGeom prst="rect">
            <a:avLst/>
          </a:prstGeom>
        </p:spPr>
      </p:pic>
      <p:pic>
        <p:nvPicPr>
          <p:cNvPr id="5" name="object 2">
            <a:extLst>
              <a:ext uri="{FF2B5EF4-FFF2-40B4-BE49-F238E27FC236}">
                <a16:creationId xmlns:a16="http://schemas.microsoft.com/office/drawing/2014/main" id="{9AF1D229-557C-0B52-AF3C-0BD7D1529CBC}"/>
              </a:ext>
            </a:extLst>
          </p:cNvPr>
          <p:cNvPicPr/>
          <p:nvPr/>
        </p:nvPicPr>
        <p:blipFill>
          <a:blip r:embed="rId4" cstate="print">
            <a:extLst>
              <a:ext uri="{28A0092B-C50C-407E-A947-70E740481C1C}">
                <a14:useLocalDpi xmlns:a14="http://schemas.microsoft.com/office/drawing/2010/main" val="0"/>
              </a:ext>
            </a:extLst>
          </a:blip>
          <a:stretch>
            <a:fillRect/>
          </a:stretch>
        </p:blipFill>
        <p:spPr>
          <a:xfrm rot="10800000">
            <a:off x="0" y="-6483"/>
            <a:ext cx="12192000" cy="1266825"/>
          </a:xfrm>
          <a:prstGeom prst="rect">
            <a:avLst/>
          </a:prstGeom>
        </p:spPr>
      </p:pic>
      <p:sp>
        <p:nvSpPr>
          <p:cNvPr id="2" name="Title 1">
            <a:extLst>
              <a:ext uri="{FF2B5EF4-FFF2-40B4-BE49-F238E27FC236}">
                <a16:creationId xmlns:a16="http://schemas.microsoft.com/office/drawing/2014/main" id="{835A6ABF-742C-899B-F3D4-92DD2D51B8E8}"/>
              </a:ext>
            </a:extLst>
          </p:cNvPr>
          <p:cNvSpPr txBox="1">
            <a:spLocks/>
          </p:cNvSpPr>
          <p:nvPr/>
        </p:nvSpPr>
        <p:spPr>
          <a:xfrm>
            <a:off x="2930410" y="802772"/>
            <a:ext cx="7689099" cy="51600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400" fontAlgn="auto">
              <a:spcAft>
                <a:spcPts val="0"/>
              </a:spcAft>
            </a:pPr>
            <a:r>
              <a:rPr lang="en-GB" sz="3600" dirty="0">
                <a:solidFill>
                  <a:schemeClr val="accent5">
                    <a:lumMod val="75000"/>
                  </a:schemeClr>
                </a:solidFill>
                <a:latin typeface="Abadi" panose="020B0604020104020204" pitchFamily="34" charset="0"/>
                <a:ea typeface="+mn-ea"/>
                <a:cs typeface="+mn-cs"/>
              </a:rPr>
              <a:t>Five business models of circularity</a:t>
            </a:r>
          </a:p>
        </p:txBody>
      </p:sp>
      <p:pic>
        <p:nvPicPr>
          <p:cNvPr id="4" name="object 16">
            <a:extLst>
              <a:ext uri="{FF2B5EF4-FFF2-40B4-BE49-F238E27FC236}">
                <a16:creationId xmlns:a16="http://schemas.microsoft.com/office/drawing/2014/main" id="{9D3F66B1-4830-37F8-F38E-6207A8D94A6D}"/>
              </a:ext>
            </a:extLst>
          </p:cNvPr>
          <p:cNvPicPr/>
          <p:nvPr/>
        </p:nvPicPr>
        <p:blipFill>
          <a:blip r:embed="rId5" cstate="email">
            <a:extLst>
              <a:ext uri="{28A0092B-C50C-407E-A947-70E740481C1C}">
                <a14:useLocalDpi xmlns:a14="http://schemas.microsoft.com/office/drawing/2010/main" val="0"/>
              </a:ext>
            </a:extLst>
          </a:blip>
          <a:stretch>
            <a:fillRect/>
          </a:stretch>
        </p:blipFill>
        <p:spPr>
          <a:xfrm rot="5400000" flipH="1">
            <a:off x="6504363" y="-2099929"/>
            <a:ext cx="45719" cy="6979230"/>
          </a:xfrm>
          <a:prstGeom prst="rect">
            <a:avLst/>
          </a:prstGeom>
        </p:spPr>
      </p:pic>
      <p:sp>
        <p:nvSpPr>
          <p:cNvPr id="8" name="TextBox 7">
            <a:extLst>
              <a:ext uri="{FF2B5EF4-FFF2-40B4-BE49-F238E27FC236}">
                <a16:creationId xmlns:a16="http://schemas.microsoft.com/office/drawing/2014/main" id="{8A516591-DCA3-4B0A-891A-592B60E953A8}"/>
              </a:ext>
            </a:extLst>
          </p:cNvPr>
          <p:cNvSpPr txBox="1"/>
          <p:nvPr/>
        </p:nvSpPr>
        <p:spPr>
          <a:xfrm>
            <a:off x="1909160" y="6261951"/>
            <a:ext cx="8863275" cy="276999"/>
          </a:xfrm>
          <a:prstGeom prst="rect">
            <a:avLst/>
          </a:prstGeom>
          <a:noFill/>
        </p:spPr>
        <p:txBody>
          <a:bodyPr wrap="square">
            <a:spAutoFit/>
          </a:bodyPr>
          <a:lstStyle/>
          <a:p>
            <a:r>
              <a:rPr lang="en-GB" sz="1200" b="1" dirty="0"/>
              <a:t>Source: </a:t>
            </a:r>
            <a:r>
              <a:rPr lang="en-GB" sz="1200" dirty="0">
                <a:hlinkClick r:id="rId6"/>
              </a:rPr>
              <a:t>https://wrwcanada.com/en/get-involved/resources/circular-economy-themed-resources/five-business-models-circularity</a:t>
            </a:r>
            <a:r>
              <a:rPr lang="en-GB" sz="1200" dirty="0"/>
              <a:t>  </a:t>
            </a:r>
          </a:p>
        </p:txBody>
      </p:sp>
      <p:sp>
        <p:nvSpPr>
          <p:cNvPr id="7" name="TextBox 6">
            <a:extLst>
              <a:ext uri="{FF2B5EF4-FFF2-40B4-BE49-F238E27FC236}">
                <a16:creationId xmlns:a16="http://schemas.microsoft.com/office/drawing/2014/main" id="{C4DE79E3-0C2A-088D-09C8-25A272BCB488}"/>
              </a:ext>
            </a:extLst>
          </p:cNvPr>
          <p:cNvSpPr txBox="1"/>
          <p:nvPr/>
        </p:nvSpPr>
        <p:spPr>
          <a:xfrm>
            <a:off x="2428705" y="6473187"/>
            <a:ext cx="7681650" cy="276999"/>
          </a:xfrm>
          <a:prstGeom prst="rect">
            <a:avLst/>
          </a:prstGeom>
          <a:noFill/>
        </p:spPr>
        <p:txBody>
          <a:bodyPr wrap="square">
            <a:spAutoFit/>
          </a:bodyPr>
          <a:lstStyle/>
          <a:p>
            <a:r>
              <a:rPr lang="en-GB" sz="1200" dirty="0">
                <a:hlinkClick r:id="rId7"/>
              </a:rPr>
              <a:t>https://www.weforum.org/agenda/2022/01/5-circular-economy-business-models-competitive-advantage/</a:t>
            </a:r>
            <a:r>
              <a:rPr lang="en-GB" sz="1200" dirty="0"/>
              <a:t> </a:t>
            </a:r>
          </a:p>
        </p:txBody>
      </p:sp>
      <p:grpSp>
        <p:nvGrpSpPr>
          <p:cNvPr id="9" name="Group 8">
            <a:extLst>
              <a:ext uri="{FF2B5EF4-FFF2-40B4-BE49-F238E27FC236}">
                <a16:creationId xmlns:a16="http://schemas.microsoft.com/office/drawing/2014/main" id="{2603EA26-FDE7-591B-B9E7-10D239B73FD6}"/>
              </a:ext>
            </a:extLst>
          </p:cNvPr>
          <p:cNvGrpSpPr/>
          <p:nvPr/>
        </p:nvGrpSpPr>
        <p:grpSpPr>
          <a:xfrm rot="5400000">
            <a:off x="-178202" y="5442710"/>
            <a:ext cx="1949898" cy="1593495"/>
            <a:chOff x="7550504" y="5279570"/>
            <a:chExt cx="1949898" cy="1593495"/>
          </a:xfrm>
        </p:grpSpPr>
        <p:sp>
          <p:nvSpPr>
            <p:cNvPr id="10" name="Diagonale streep 5">
              <a:extLst>
                <a:ext uri="{FF2B5EF4-FFF2-40B4-BE49-F238E27FC236}">
                  <a16:creationId xmlns:a16="http://schemas.microsoft.com/office/drawing/2014/main" id="{A8A5B486-C630-4630-AB8F-13FFC0FA0680}"/>
                </a:ext>
              </a:extLst>
            </p:cNvPr>
            <p:cNvSpPr/>
            <p:nvPr/>
          </p:nvSpPr>
          <p:spPr>
            <a:xfrm rot="5400000" flipH="1">
              <a:off x="7550504" y="5279570"/>
              <a:ext cx="1593495" cy="1593495"/>
            </a:xfrm>
            <a:prstGeom prst="diagStripe">
              <a:avLst/>
            </a:prstGeom>
            <a:solidFill>
              <a:srgbClr val="669900"/>
            </a:solidFill>
            <a:ln w="25400" cap="flat" cmpd="sng" algn="ctr">
              <a:solidFill>
                <a:srgbClr val="669900"/>
              </a:solidFill>
              <a:prstDash val="solid"/>
            </a:ln>
            <a:effectLst/>
          </p:spPr>
          <p:txBody>
            <a:bodyPr rtlCol="0" anchor="ctr"/>
            <a:lstStyle/>
            <a:p>
              <a:pPr algn="ctr" defTabSz="914400" eaLnBrk="1" fontAlgn="auto" hangingPunct="1">
                <a:spcBef>
                  <a:spcPts val="0"/>
                </a:spcBef>
                <a:spcAft>
                  <a:spcPts val="0"/>
                </a:spcAft>
                <a:defRPr/>
              </a:pPr>
              <a:endParaRPr lang="en-GB" kern="0">
                <a:solidFill>
                  <a:prstClr val="black"/>
                </a:solidFill>
                <a:latin typeface="Verdana"/>
                <a:ea typeface="+mn-ea"/>
              </a:endParaRPr>
            </a:p>
          </p:txBody>
        </p:sp>
        <p:sp>
          <p:nvSpPr>
            <p:cNvPr id="11" name="Rechthoek 16">
              <a:extLst>
                <a:ext uri="{FF2B5EF4-FFF2-40B4-BE49-F238E27FC236}">
                  <a16:creationId xmlns:a16="http://schemas.microsoft.com/office/drawing/2014/main" id="{C43A73EC-ACF1-B6AA-DF28-9BBC957E0326}"/>
                </a:ext>
              </a:extLst>
            </p:cNvPr>
            <p:cNvSpPr>
              <a:spLocks noChangeArrowheads="1"/>
            </p:cNvSpPr>
            <p:nvPr/>
          </p:nvSpPr>
          <p:spPr bwMode="auto">
            <a:xfrm rot="18944459">
              <a:off x="7635275" y="5912326"/>
              <a:ext cx="1865127" cy="523220"/>
            </a:xfrm>
            <a:prstGeom prst="rect">
              <a:avLst/>
            </a:prstGeom>
            <a:noFill/>
            <a:ln w="9525">
              <a:noFill/>
              <a:miter lim="800000"/>
              <a:headEnd/>
              <a:tailEnd/>
            </a:ln>
          </p:spPr>
          <p:txBody>
            <a:bodyPr wrap="square">
              <a:spAutoFit/>
            </a:bodyPr>
            <a:lstStyle/>
            <a:p>
              <a:pPr defTabSz="914103">
                <a:buClr>
                  <a:srgbClr val="000000"/>
                </a:buClr>
                <a:buSzPct val="100000"/>
                <a:defRPr/>
              </a:pPr>
              <a:r>
                <a:rPr lang="nl-NL" sz="2800" b="1" dirty="0">
                  <a:solidFill>
                    <a:prstClr val="white"/>
                  </a:solidFill>
                  <a:latin typeface="Calibri"/>
                  <a:cs typeface="Arial" panose="020B0604020202020204" pitchFamily="34" charset="0"/>
                </a:rPr>
                <a:t>Discussion</a:t>
              </a:r>
            </a:p>
          </p:txBody>
        </p:sp>
      </p:grpSp>
      <p:sp>
        <p:nvSpPr>
          <p:cNvPr id="3" name="Oval 2">
            <a:extLst>
              <a:ext uri="{FF2B5EF4-FFF2-40B4-BE49-F238E27FC236}">
                <a16:creationId xmlns:a16="http://schemas.microsoft.com/office/drawing/2014/main" id="{51C342BF-7996-9277-74BD-9C0F1F601FF3}"/>
              </a:ext>
            </a:extLst>
          </p:cNvPr>
          <p:cNvSpPr/>
          <p:nvPr/>
        </p:nvSpPr>
        <p:spPr>
          <a:xfrm>
            <a:off x="-624954" y="138254"/>
            <a:ext cx="464024" cy="45374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045494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Executive</Template>
  <TotalTime>20326</TotalTime>
  <Words>10855</Words>
  <Application>Microsoft Macintosh PowerPoint</Application>
  <PresentationFormat>Widescreen</PresentationFormat>
  <Paragraphs>930</Paragraphs>
  <Slides>56</Slides>
  <Notes>50</Notes>
  <HiddenSlides>5</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56</vt:i4>
      </vt:variant>
    </vt:vector>
  </HeadingPairs>
  <TitlesOfParts>
    <vt:vector size="72" baseType="lpstr">
      <vt:lpstr>Abadi</vt:lpstr>
      <vt:lpstr>Andes</vt:lpstr>
      <vt:lpstr>Arial</vt:lpstr>
      <vt:lpstr>Arial Narrow</vt:lpstr>
      <vt:lpstr>Calibri</vt:lpstr>
      <vt:lpstr>Calibri Light</vt:lpstr>
      <vt:lpstr>Century Gothic</vt:lpstr>
      <vt:lpstr>inherit</vt:lpstr>
      <vt:lpstr>Lato</vt:lpstr>
      <vt:lpstr>Microsoft Sans Serif</vt:lpstr>
      <vt:lpstr>Noto Sans</vt:lpstr>
      <vt:lpstr>Trebuchet MS</vt:lpstr>
      <vt:lpstr>Verdana</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Trainer tips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Trainer tips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Reinforced in ‘Circular procurement in 8 steps’</vt:lpstr>
      <vt:lpstr>Trainer tips</vt:lpstr>
      <vt:lpstr>PowerPoint Presentation</vt:lpstr>
      <vt:lpstr>PowerPoint Presentation</vt:lpstr>
      <vt:lpstr>PowerPoint Presentation</vt:lpstr>
      <vt:lpstr>Green procurement and International Trade Agreements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Trainer tips</vt:lpstr>
      <vt:lpstr>PowerPoint Presentation</vt:lpstr>
      <vt:lpstr>Choosing a starting point</vt:lpstr>
      <vt:lpstr>PowerPoint Presentation</vt:lpstr>
      <vt:lpstr>PowerPoint Presentation</vt:lpstr>
      <vt:lpstr>PowerPoint Presentation</vt:lpstr>
      <vt:lpstr>Next session….specifying requirements - asking the right questions</vt:lpstr>
      <vt:lpstr>PowerPoint Presentation</vt:lpstr>
      <vt:lpstr>Trainer tips</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Commpack</dc:creator>
  <cp:keywords/>
  <dc:description/>
  <cp:lastModifiedBy>Jodi Houston</cp:lastModifiedBy>
  <cp:revision>546</cp:revision>
  <cp:lastPrinted>2022-11-25T13:43:18Z</cp:lastPrinted>
  <dcterms:created xsi:type="dcterms:W3CDTF">2016-05-12T07:01:36Z</dcterms:created>
  <dcterms:modified xsi:type="dcterms:W3CDTF">2023-01-12T15:13:30Z</dcterms:modified>
  <cp:category/>
</cp:coreProperties>
</file>