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9"/>
  </p:notesMasterIdLst>
  <p:handoutMasterIdLst>
    <p:handoutMasterId r:id="rId30"/>
  </p:handoutMasterIdLst>
  <p:sldIdLst>
    <p:sldId id="256" r:id="rId3"/>
    <p:sldId id="436" r:id="rId4"/>
    <p:sldId id="2788" r:id="rId5"/>
    <p:sldId id="1529" r:id="rId6"/>
    <p:sldId id="2789" r:id="rId7"/>
    <p:sldId id="2818" r:id="rId8"/>
    <p:sldId id="2848" r:id="rId9"/>
    <p:sldId id="2851" r:id="rId10"/>
    <p:sldId id="2849" r:id="rId11"/>
    <p:sldId id="466" r:id="rId12"/>
    <p:sldId id="2852" r:id="rId13"/>
    <p:sldId id="2850" r:id="rId14"/>
    <p:sldId id="2794" r:id="rId15"/>
    <p:sldId id="2824" r:id="rId16"/>
    <p:sldId id="2825" r:id="rId17"/>
    <p:sldId id="2853" r:id="rId18"/>
    <p:sldId id="2859" r:id="rId19"/>
    <p:sldId id="2860" r:id="rId20"/>
    <p:sldId id="2861" r:id="rId21"/>
    <p:sldId id="2854" r:id="rId22"/>
    <p:sldId id="2862" r:id="rId23"/>
    <p:sldId id="2855" r:id="rId24"/>
    <p:sldId id="2857" r:id="rId25"/>
    <p:sldId id="2856" r:id="rId26"/>
    <p:sldId id="2827" r:id="rId27"/>
    <p:sldId id="428" r:id="rId28"/>
  </p:sldIdLst>
  <p:sldSz cx="12192000" cy="6858000"/>
  <p:notesSz cx="10020300" cy="6888163"/>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26D3D5-C4CF-1DCA-5E09-7C3E5392FC61}" name="SPL" initials="SPL" userId="SP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ffaella Sardi" initials="RS" lastIdx="7" clrIdx="0">
    <p:extLst>
      <p:ext uri="{19B8F6BF-5375-455C-9EA6-DF929625EA0E}">
        <p15:presenceInfo xmlns:p15="http://schemas.microsoft.com/office/powerpoint/2012/main" userId="7096c5c46c064318" providerId="Windows Live"/>
      </p:ext>
    </p:extLst>
  </p:cmAuthor>
  <p:cmAuthor id="2" name="Jacinthe Seguin" initials="JS" lastIdx="1" clrIdx="1">
    <p:extLst>
      <p:ext uri="{19B8F6BF-5375-455C-9EA6-DF929625EA0E}">
        <p15:presenceInfo xmlns:p15="http://schemas.microsoft.com/office/powerpoint/2012/main" userId="547ffab08f844226" providerId="Windows Live"/>
      </p:ext>
    </p:extLst>
  </p:cmAuthor>
  <p:cmAuthor id="3" name="Claire Guerin" initials="CG" lastIdx="1" clrIdx="2">
    <p:extLst>
      <p:ext uri="{19B8F6BF-5375-455C-9EA6-DF929625EA0E}">
        <p15:presenceInfo xmlns:p15="http://schemas.microsoft.com/office/powerpoint/2012/main" userId="S::Claire.Guerin@zerowastescotland.org.uk::18588c3a-7d20-4dc8-9996-f62c4346d836" providerId="AD"/>
      </p:ext>
    </p:extLst>
  </p:cmAuthor>
  <p:cmAuthor id="4" name="Sarah Wotton" initials="SW" lastIdx="1" clrIdx="3">
    <p:extLst>
      <p:ext uri="{19B8F6BF-5375-455C-9EA6-DF929625EA0E}">
        <p15:presenceInfo xmlns:p15="http://schemas.microsoft.com/office/powerpoint/2012/main" userId="S::Sarah.Wotton@zerowastescotland.org.uk::636118bd-9f9d-4a31-aa37-b1853abaf8fc" providerId="AD"/>
      </p:ext>
    </p:extLst>
  </p:cmAuthor>
  <p:cmAuthor id="5" name="SPL" initials="SPL" lastIdx="1" clrIdx="4">
    <p:extLst>
      <p:ext uri="{19B8F6BF-5375-455C-9EA6-DF929625EA0E}">
        <p15:presenceInfo xmlns:p15="http://schemas.microsoft.com/office/powerpoint/2012/main" userId="SP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669900"/>
    <a:srgbClr val="91BD9B"/>
    <a:srgbClr val="A0B698"/>
    <a:srgbClr val="54ACD4"/>
    <a:srgbClr val="2D8CB7"/>
    <a:srgbClr val="FF9900"/>
    <a:srgbClr val="287BA0"/>
    <a:srgbClr val="EEF0E8"/>
    <a:srgbClr val="2C89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3DE19-2C0B-4B3C-928F-CDE98D895870}" v="34" dt="2023-01-09T13:18:46.61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0" autoAdjust="0"/>
    <p:restoredTop sz="62086" autoAdjust="0"/>
  </p:normalViewPr>
  <p:slideViewPr>
    <p:cSldViewPr snapToGrid="0" showGuides="1">
      <p:cViewPr varScale="1">
        <p:scale>
          <a:sx n="72" d="100"/>
          <a:sy n="72" d="100"/>
        </p:scale>
        <p:origin x="1136" y="192"/>
      </p:cViewPr>
      <p:guideLst>
        <p:guide orient="horz" pos="2160"/>
        <p:guide pos="3863"/>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107" d="100"/>
          <a:sy n="107" d="100"/>
        </p:scale>
        <p:origin x="22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42129" cy="345604"/>
          </a:xfrm>
          <a:prstGeom prst="rect">
            <a:avLst/>
          </a:prstGeom>
        </p:spPr>
        <p:txBody>
          <a:bodyPr vert="horz" lIns="94762" tIns="47382" rIns="94762" bIns="47382" rtlCol="0"/>
          <a:lstStyle>
            <a:lvl1pPr algn="l">
              <a:defRPr sz="1200"/>
            </a:lvl1pPr>
          </a:lstStyle>
          <a:p>
            <a:endParaRPr lang="es-ES"/>
          </a:p>
        </p:txBody>
      </p:sp>
      <p:sp>
        <p:nvSpPr>
          <p:cNvPr id="3" name="Espace réservé de la date 2"/>
          <p:cNvSpPr>
            <a:spLocks noGrp="1"/>
          </p:cNvSpPr>
          <p:nvPr>
            <p:ph type="dt" sz="quarter" idx="1"/>
          </p:nvPr>
        </p:nvSpPr>
        <p:spPr>
          <a:xfrm>
            <a:off x="5675852" y="1"/>
            <a:ext cx="4342129" cy="345604"/>
          </a:xfrm>
          <a:prstGeom prst="rect">
            <a:avLst/>
          </a:prstGeom>
        </p:spPr>
        <p:txBody>
          <a:bodyPr vert="horz" lIns="94762" tIns="47382" rIns="94762" bIns="47382" rtlCol="0"/>
          <a:lstStyle>
            <a:lvl1pPr algn="r">
              <a:defRPr sz="1200"/>
            </a:lvl1pPr>
          </a:lstStyle>
          <a:p>
            <a:fld id="{94E332DC-62E7-4DF0-9299-1E7813D0D6C5}" type="datetimeFigureOut">
              <a:rPr lang="es-ES" smtClean="0"/>
              <a:t>12/1/23</a:t>
            </a:fld>
            <a:endParaRPr lang="es-ES"/>
          </a:p>
        </p:txBody>
      </p:sp>
      <p:sp>
        <p:nvSpPr>
          <p:cNvPr id="4" name="Espace réservé du pied de page 3"/>
          <p:cNvSpPr>
            <a:spLocks noGrp="1"/>
          </p:cNvSpPr>
          <p:nvPr>
            <p:ph type="ftr" sz="quarter" idx="2"/>
          </p:nvPr>
        </p:nvSpPr>
        <p:spPr>
          <a:xfrm>
            <a:off x="0" y="6542560"/>
            <a:ext cx="4342129" cy="345604"/>
          </a:xfrm>
          <a:prstGeom prst="rect">
            <a:avLst/>
          </a:prstGeom>
        </p:spPr>
        <p:txBody>
          <a:bodyPr vert="horz" lIns="94762" tIns="47382" rIns="94762" bIns="47382" rtlCol="0" anchor="b"/>
          <a:lstStyle>
            <a:lvl1pPr algn="l">
              <a:defRPr sz="1200"/>
            </a:lvl1pPr>
          </a:lstStyle>
          <a:p>
            <a:endParaRPr lang="es-ES"/>
          </a:p>
        </p:txBody>
      </p:sp>
      <p:sp>
        <p:nvSpPr>
          <p:cNvPr id="5" name="Espace réservé du numéro de diapositive 4"/>
          <p:cNvSpPr>
            <a:spLocks noGrp="1"/>
          </p:cNvSpPr>
          <p:nvPr>
            <p:ph type="sldNum" sz="quarter" idx="3"/>
          </p:nvPr>
        </p:nvSpPr>
        <p:spPr>
          <a:xfrm>
            <a:off x="5675852" y="6542560"/>
            <a:ext cx="4342129" cy="345604"/>
          </a:xfrm>
          <a:prstGeom prst="rect">
            <a:avLst/>
          </a:prstGeom>
        </p:spPr>
        <p:txBody>
          <a:bodyPr vert="horz" lIns="94762" tIns="47382" rIns="94762" bIns="47382" rtlCol="0" anchor="b"/>
          <a:lstStyle>
            <a:lvl1pPr algn="r">
              <a:defRPr sz="1200"/>
            </a:lvl1pPr>
          </a:lstStyle>
          <a:p>
            <a:fld id="{9B0BDF9D-FA5C-4F97-9625-63491DE0058D}" type="slidenum">
              <a:rPr lang="es-ES" smtClean="0"/>
              <a:t>‹#›</a:t>
            </a:fld>
            <a:endParaRPr lang="es-ES"/>
          </a:p>
        </p:txBody>
      </p:sp>
    </p:spTree>
    <p:extLst>
      <p:ext uri="{BB962C8B-B14F-4D97-AF65-F5344CB8AC3E}">
        <p14:creationId xmlns:p14="http://schemas.microsoft.com/office/powerpoint/2010/main" val="3356339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42129" cy="203623"/>
          </a:xfrm>
          <a:prstGeom prst="rect">
            <a:avLst/>
          </a:prstGeom>
        </p:spPr>
        <p:txBody>
          <a:bodyPr vert="horz" lIns="94762" tIns="47382" rIns="94762" bIns="47382" rtlCol="0"/>
          <a:lstStyle>
            <a:lvl1pPr algn="l">
              <a:defRPr sz="1200"/>
            </a:lvl1pPr>
          </a:lstStyle>
          <a:p>
            <a:endParaRPr lang="es-ES" dirty="0"/>
          </a:p>
        </p:txBody>
      </p:sp>
      <p:sp>
        <p:nvSpPr>
          <p:cNvPr id="3" name="Espace réservé de la date 2"/>
          <p:cNvSpPr>
            <a:spLocks noGrp="1"/>
          </p:cNvSpPr>
          <p:nvPr>
            <p:ph type="dt" idx="1"/>
          </p:nvPr>
        </p:nvSpPr>
        <p:spPr>
          <a:xfrm>
            <a:off x="5675852" y="1"/>
            <a:ext cx="4342129" cy="203623"/>
          </a:xfrm>
          <a:prstGeom prst="rect">
            <a:avLst/>
          </a:prstGeom>
        </p:spPr>
        <p:txBody>
          <a:bodyPr vert="horz" lIns="94762" tIns="47382" rIns="94762" bIns="47382" rtlCol="0"/>
          <a:lstStyle>
            <a:lvl1pPr algn="r">
              <a:defRPr sz="1200"/>
            </a:lvl1pPr>
          </a:lstStyle>
          <a:p>
            <a:fld id="{E308B90C-BA2C-4D9F-A22B-6E7D9E7DAF1B}" type="datetimeFigureOut">
              <a:rPr lang="es-ES" smtClean="0"/>
              <a:t>12/1/23</a:t>
            </a:fld>
            <a:endParaRPr lang="es-ES"/>
          </a:p>
        </p:txBody>
      </p:sp>
      <p:sp>
        <p:nvSpPr>
          <p:cNvPr id="4" name="Espace réservé de l'image des diapositives 3"/>
          <p:cNvSpPr>
            <a:spLocks noGrp="1" noRot="1" noChangeAspect="1"/>
          </p:cNvSpPr>
          <p:nvPr>
            <p:ph type="sldImg" idx="2"/>
          </p:nvPr>
        </p:nvSpPr>
        <p:spPr>
          <a:xfrm>
            <a:off x="3228975" y="203200"/>
            <a:ext cx="3559175" cy="2001838"/>
          </a:xfrm>
          <a:prstGeom prst="rect">
            <a:avLst/>
          </a:prstGeom>
          <a:noFill/>
          <a:ln w="12700">
            <a:solidFill>
              <a:prstClr val="black"/>
            </a:solidFill>
          </a:ln>
        </p:spPr>
        <p:txBody>
          <a:bodyPr vert="horz" lIns="94762" tIns="47382" rIns="94762" bIns="47382" rtlCol="0" anchor="ctr"/>
          <a:lstStyle/>
          <a:p>
            <a:endParaRPr lang="es-ES"/>
          </a:p>
        </p:txBody>
      </p:sp>
      <p:sp>
        <p:nvSpPr>
          <p:cNvPr id="6" name="Espace réservé du pied de page 5"/>
          <p:cNvSpPr>
            <a:spLocks noGrp="1"/>
          </p:cNvSpPr>
          <p:nvPr>
            <p:ph type="ftr" sz="quarter" idx="4"/>
          </p:nvPr>
        </p:nvSpPr>
        <p:spPr>
          <a:xfrm>
            <a:off x="0" y="6684540"/>
            <a:ext cx="4342129" cy="203624"/>
          </a:xfrm>
          <a:prstGeom prst="rect">
            <a:avLst/>
          </a:prstGeom>
        </p:spPr>
        <p:txBody>
          <a:bodyPr vert="horz" lIns="94762" tIns="47382" rIns="94762" bIns="47382" rtlCol="0" anchor="b"/>
          <a:lstStyle>
            <a:lvl1pPr algn="l">
              <a:defRPr sz="1200"/>
            </a:lvl1pPr>
          </a:lstStyle>
          <a:p>
            <a:endParaRPr lang="es-ES"/>
          </a:p>
        </p:txBody>
      </p:sp>
      <p:sp>
        <p:nvSpPr>
          <p:cNvPr id="7" name="Espace réservé du numéro de diapositive 6"/>
          <p:cNvSpPr>
            <a:spLocks noGrp="1"/>
          </p:cNvSpPr>
          <p:nvPr>
            <p:ph type="sldNum" sz="quarter" idx="5"/>
          </p:nvPr>
        </p:nvSpPr>
        <p:spPr>
          <a:xfrm>
            <a:off x="5675852" y="6684540"/>
            <a:ext cx="4342129" cy="203624"/>
          </a:xfrm>
          <a:prstGeom prst="rect">
            <a:avLst/>
          </a:prstGeom>
        </p:spPr>
        <p:txBody>
          <a:bodyPr vert="horz" lIns="94762" tIns="47382" rIns="94762" bIns="47382" rtlCol="0" anchor="b"/>
          <a:lstStyle>
            <a:lvl1pPr algn="r">
              <a:defRPr sz="1200"/>
            </a:lvl1pPr>
          </a:lstStyle>
          <a:p>
            <a:fld id="{1EC1E6D7-BAFA-4050-B61E-24681966864C}" type="slidenum">
              <a:rPr lang="es-ES" smtClean="0"/>
              <a:t>‹#›</a:t>
            </a:fld>
            <a:endParaRPr lang="es-ES"/>
          </a:p>
        </p:txBody>
      </p:sp>
      <p:sp>
        <p:nvSpPr>
          <p:cNvPr id="8" name="Espace réservé des notes 4">
            <a:extLst>
              <a:ext uri="{FF2B5EF4-FFF2-40B4-BE49-F238E27FC236}">
                <a16:creationId xmlns:a16="http://schemas.microsoft.com/office/drawing/2014/main" id="{F0BFED3F-9F83-3E37-8488-4F1B030E39EB}"/>
              </a:ext>
            </a:extLst>
          </p:cNvPr>
          <p:cNvSpPr>
            <a:spLocks noGrp="1"/>
          </p:cNvSpPr>
          <p:nvPr>
            <p:ph type="body" sz="quarter" idx="3"/>
          </p:nvPr>
        </p:nvSpPr>
        <p:spPr>
          <a:xfrm>
            <a:off x="668020" y="2788024"/>
            <a:ext cx="8752462" cy="4100138"/>
          </a:xfrm>
          <a:prstGeom prst="rect">
            <a:avLst/>
          </a:prstGeom>
        </p:spPr>
        <p:txBody>
          <a:bodyPr vert="horz" lIns="94762" tIns="47382" rIns="94762" bIns="47382"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s-ES" dirty="0"/>
          </a:p>
        </p:txBody>
      </p:sp>
    </p:spTree>
    <p:extLst>
      <p:ext uri="{BB962C8B-B14F-4D97-AF65-F5344CB8AC3E}">
        <p14:creationId xmlns:p14="http://schemas.microsoft.com/office/powerpoint/2010/main" val="149809308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1EC1E6D7-BAFA-4050-B61E-24681966864C}" type="slidenum">
              <a:rPr lang="es-ES" smtClean="0"/>
              <a:t>1</a:t>
            </a:fld>
            <a:endParaRPr lang="es-ES"/>
          </a:p>
        </p:txBody>
      </p:sp>
    </p:spTree>
    <p:extLst>
      <p:ext uri="{BB962C8B-B14F-4D97-AF65-F5344CB8AC3E}">
        <p14:creationId xmlns:p14="http://schemas.microsoft.com/office/powerpoint/2010/main" val="84058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3211" y="3908961"/>
            <a:ext cx="5686136" cy="5759062"/>
          </a:xfrm>
          <a:prstGeom prst="rect">
            <a:avLst/>
          </a:prstGeom>
        </p:spPr>
        <p:txBody>
          <a:bodyPr/>
          <a:lstStyle/>
          <a:p>
            <a:r>
              <a:rPr lang="en-GB" sz="1100" dirty="0"/>
              <a:t>Introduce agenda. </a:t>
            </a:r>
            <a:r>
              <a:rPr lang="en-GB" sz="1100" b="1" dirty="0"/>
              <a:t>Explain that lettering follows on from first session as this is part of an integrated suite of modules</a:t>
            </a:r>
            <a:r>
              <a:rPr lang="en-GB" sz="1100" dirty="0"/>
              <a:t>.</a:t>
            </a:r>
          </a:p>
          <a:p>
            <a:r>
              <a:rPr lang="en-GB" sz="1100" dirty="0"/>
              <a:t>As well as using case studies from Canada and EU, the training will include trainer led and collective discussion:</a:t>
            </a:r>
          </a:p>
          <a:p>
            <a:pPr marL="353016" indent="-353016">
              <a:buFont typeface="Wingdings" panose="05000000000000000000" pitchFamily="2" charset="2"/>
              <a:buChar char="§"/>
            </a:pPr>
            <a:r>
              <a:rPr lang="en-US" sz="1100" dirty="0"/>
              <a:t>Group exercises</a:t>
            </a:r>
          </a:p>
          <a:p>
            <a:pPr marL="353016" indent="-353016">
              <a:buFont typeface="Wingdings" panose="05000000000000000000" pitchFamily="2" charset="2"/>
              <a:buChar char="§"/>
            </a:pPr>
            <a:r>
              <a:rPr lang="en-US" sz="1100" dirty="0"/>
              <a:t>Discussions</a:t>
            </a:r>
          </a:p>
          <a:p>
            <a:pPr marL="353016" indent="-353016">
              <a:buFont typeface="Wingdings" panose="05000000000000000000" pitchFamily="2" charset="2"/>
              <a:buChar char="§"/>
            </a:pPr>
            <a:r>
              <a:rPr lang="en-US" sz="1100" dirty="0"/>
              <a:t>EU and other lessons</a:t>
            </a:r>
          </a:p>
          <a:p>
            <a:pPr marL="353016" indent="-353016">
              <a:buFont typeface="Wingdings" panose="05000000000000000000" pitchFamily="2" charset="2"/>
              <a:buChar char="§"/>
            </a:pPr>
            <a:r>
              <a:rPr lang="en-US" sz="1100" dirty="0"/>
              <a:t>Example clauses and other resources</a:t>
            </a:r>
          </a:p>
          <a:p>
            <a:pPr marL="353016" indent="-353016" defTabSz="941375">
              <a:buFont typeface="Wingdings" panose="05000000000000000000" pitchFamily="2" charset="2"/>
              <a:buChar char="§"/>
              <a:defRPr/>
            </a:pPr>
            <a:r>
              <a:rPr lang="en-US" sz="1100" dirty="0"/>
              <a:t>There is a suite of resources made available as part of the training. These are highlighted on slides and available from the training platform.</a:t>
            </a:r>
          </a:p>
          <a:p>
            <a:pPr marL="353016" indent="-353016">
              <a:buFont typeface="Wingdings" panose="05000000000000000000" pitchFamily="2" charset="2"/>
              <a:buChar char="§"/>
            </a:pPr>
            <a:endParaRPr lang="en-US" sz="140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1E6D7-BAFA-4050-B61E-24681966864C}"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89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r>
              <a:rPr lang="en-GB" dirty="0"/>
              <a:t>This slide format will be used at end of each section within modules to show where delegates are in the training session.</a:t>
            </a:r>
          </a:p>
        </p:txBody>
      </p:sp>
      <p:sp>
        <p:nvSpPr>
          <p:cNvPr id="4" name="Slide Number Placeholder 3"/>
          <p:cNvSpPr>
            <a:spLocks noGrp="1"/>
          </p:cNvSpPr>
          <p:nvPr>
            <p:ph type="sldNum" sz="quarter" idx="5"/>
          </p:nvPr>
        </p:nvSpPr>
        <p:spPr/>
        <p:txBody>
          <a:bodyPr/>
          <a:lstStyle/>
          <a:p>
            <a:fld id="{1EC1E6D7-BAFA-4050-B61E-24681966864C}" type="slidenum">
              <a:rPr lang="es-ES" smtClean="0"/>
              <a:t>11</a:t>
            </a:fld>
            <a:endParaRPr lang="es-ES"/>
          </a:p>
        </p:txBody>
      </p:sp>
    </p:spTree>
    <p:extLst>
      <p:ext uri="{BB962C8B-B14F-4D97-AF65-F5344CB8AC3E}">
        <p14:creationId xmlns:p14="http://schemas.microsoft.com/office/powerpoint/2010/main" val="2641453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r>
              <a:rPr lang="en-GB" dirty="0"/>
              <a:t>In groups facilitate discussion about challenges faced in reducing plastics waste through procurement – actual and perceived.</a:t>
            </a:r>
          </a:p>
          <a:p>
            <a:endParaRPr lang="en-GB" dirty="0"/>
          </a:p>
          <a:p>
            <a:r>
              <a:rPr lang="en-GB" dirty="0"/>
              <a:t>Get someone to record answers and to present brief feedback  </a:t>
            </a:r>
          </a:p>
          <a:p>
            <a:endParaRPr lang="en-GB" dirty="0"/>
          </a:p>
          <a:p>
            <a:r>
              <a:rPr lang="en-GB" dirty="0"/>
              <a:t>What are the challenges they face/ feel others face?</a:t>
            </a:r>
          </a:p>
          <a:p>
            <a:endParaRPr lang="en-GB" dirty="0"/>
          </a:p>
          <a:p>
            <a:r>
              <a:rPr lang="en-GB" dirty="0"/>
              <a:t>What solutions exist/ have been used – share lessons. </a:t>
            </a:r>
          </a:p>
        </p:txBody>
      </p:sp>
      <p:sp>
        <p:nvSpPr>
          <p:cNvPr id="4" name="Slide Number Placeholder 3"/>
          <p:cNvSpPr>
            <a:spLocks noGrp="1"/>
          </p:cNvSpPr>
          <p:nvPr>
            <p:ph type="sldNum" sz="quarter" idx="5"/>
          </p:nvPr>
        </p:nvSpPr>
        <p:spPr/>
        <p:txBody>
          <a:bodyPr/>
          <a:lstStyle/>
          <a:p>
            <a:pPr marL="0" marR="0" lvl="0" indent="0" algn="r" defTabSz="941375" rtl="0" eaLnBrk="1" fontAlgn="auto" latinLnBrk="0" hangingPunct="1">
              <a:lnSpc>
                <a:spcPct val="100000"/>
              </a:lnSpc>
              <a:spcBef>
                <a:spcPts val="0"/>
              </a:spcBef>
              <a:spcAft>
                <a:spcPts val="0"/>
              </a:spcAft>
              <a:buClrTx/>
              <a:buSzTx/>
              <a:buFontTx/>
              <a:buNone/>
              <a:tabLst/>
              <a:defRPr/>
            </a:pPr>
            <a:fld id="{1EC1E6D7-BAFA-4050-B61E-24681966864C}" type="slidenum">
              <a:rPr kumimoji="0" lang="es-E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375"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330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4975" y="287338"/>
            <a:ext cx="4137025" cy="2327275"/>
          </a:xfrm>
        </p:spPr>
      </p:sp>
      <p:sp>
        <p:nvSpPr>
          <p:cNvPr id="3" name="Notes Placeholder 2"/>
          <p:cNvSpPr>
            <a:spLocks noGrp="1"/>
          </p:cNvSpPr>
          <p:nvPr>
            <p:ph type="body" idx="1"/>
          </p:nvPr>
        </p:nvSpPr>
        <p:spPr>
          <a:xfrm>
            <a:off x="668020" y="3134034"/>
            <a:ext cx="8752462" cy="3594402"/>
          </a:xfrm>
          <a:prstGeom prst="rect">
            <a:avLst/>
          </a:prstGeom>
        </p:spPr>
        <p:txBody>
          <a:bodyPr/>
          <a:lstStyle/>
          <a:p>
            <a:r>
              <a:rPr lang="en-GB" sz="1000" dirty="0"/>
              <a:t>In groups facilitate discussion about:</a:t>
            </a:r>
          </a:p>
          <a:p>
            <a:pPr marL="171450" indent="-171450">
              <a:buFont typeface="Arial" panose="020B0604020202020204" pitchFamily="34" charset="0"/>
              <a:buChar char="•"/>
            </a:pPr>
            <a:r>
              <a:rPr lang="en-GB" sz="1000" dirty="0"/>
              <a:t>What are the key actions they feel need to take place?</a:t>
            </a:r>
          </a:p>
          <a:p>
            <a:pPr marL="171450" indent="-171450" defTabSz="941375">
              <a:buFont typeface="Arial" panose="020B0604020202020204" pitchFamily="34" charset="0"/>
              <a:buChar char="•"/>
              <a:defRPr/>
            </a:pPr>
            <a:r>
              <a:rPr lang="en-CA" sz="1000" dirty="0">
                <a:highlight>
                  <a:srgbClr val="FFFF00"/>
                </a:highlight>
                <a:ea typeface="Calibri" panose="020F0502020204030204" pitchFamily="34" charset="0"/>
                <a:cs typeface="Times New Roman" panose="02020603050405020304" pitchFamily="18" charset="0"/>
              </a:rPr>
              <a:t>Who are the internal and external functions or roles that are critical and how can we address their focus areas.</a:t>
            </a:r>
            <a:endParaRPr lang="en-GB" sz="1000" dirty="0">
              <a:ea typeface="Calibri" panose="020F0502020204030204" pitchFamily="34" charset="0"/>
              <a:cs typeface="Times New Roman" panose="02020603050405020304" pitchFamily="18" charset="0"/>
            </a:endParaRPr>
          </a:p>
          <a:p>
            <a:endParaRPr lang="en-GB" sz="1000" dirty="0"/>
          </a:p>
          <a:p>
            <a:r>
              <a:rPr lang="en-US" sz="1000" dirty="0"/>
              <a:t>Use the heat map (Canadian </a:t>
            </a:r>
            <a:r>
              <a:rPr lang="en-US" sz="1000" dirty="0" err="1"/>
              <a:t>HeatMap</a:t>
            </a:r>
            <a:r>
              <a:rPr lang="en-US" sz="1000" dirty="0"/>
              <a:t> report) and ask participants to use the ambitions chart to identify 3 or 4 critical buying category to reduce plastic by identifying what CE business models could be leveraged. </a:t>
            </a:r>
          </a:p>
          <a:p>
            <a:endParaRPr lang="en-GB" sz="1000" dirty="0"/>
          </a:p>
          <a:p>
            <a:r>
              <a:rPr lang="en-GB" sz="1000" dirty="0"/>
              <a:t>Ask them to feedback key actions (as a group) using the template on the slide and how they may vary within the group according to the organisation/ region?</a:t>
            </a:r>
          </a:p>
          <a:p>
            <a:r>
              <a:rPr lang="en-GB" sz="1000" dirty="0"/>
              <a:t>Does this include opportunities to collaborate in the future among the group? </a:t>
            </a:r>
          </a:p>
          <a:p>
            <a:endParaRPr lang="en-GB" sz="1000" dirty="0"/>
          </a:p>
          <a:p>
            <a:r>
              <a:rPr lang="en-GB" sz="1000" b="1" dirty="0"/>
              <a:t>Allow time for discussion </a:t>
            </a:r>
          </a:p>
          <a:p>
            <a:endParaRPr lang="en-GB" sz="1000" b="1" dirty="0"/>
          </a:p>
          <a:p>
            <a:pPr defTabSz="941375">
              <a:defRPr/>
            </a:pPr>
            <a:r>
              <a:rPr lang="en-GB" sz="1000" dirty="0"/>
              <a:t>Action Plan template included in Resources Pack.</a:t>
            </a:r>
          </a:p>
          <a:p>
            <a:endParaRPr lang="en-GB" sz="11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1E6D7-BAFA-4050-B61E-24681966864C}"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69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3211" y="3908961"/>
            <a:ext cx="5686136" cy="5759062"/>
          </a:xfrm>
          <a:prstGeom prst="rect">
            <a:avLst/>
          </a:prstGeom>
        </p:spPr>
        <p:txBody>
          <a:bodyPr/>
          <a:lstStyle/>
          <a:p>
            <a:r>
              <a:rPr lang="en-GB" dirty="0"/>
              <a:t>In groups facilitate discussion about challenges faced in reducing plastics waste through procurement – actual and perceived.</a:t>
            </a:r>
          </a:p>
          <a:p>
            <a:endParaRPr lang="en-GB" dirty="0"/>
          </a:p>
          <a:p>
            <a:r>
              <a:rPr lang="en-GB" dirty="0"/>
              <a:t>What are current levels of engagement and when with the market?</a:t>
            </a:r>
          </a:p>
          <a:p>
            <a:endParaRPr lang="en-GB" dirty="0"/>
          </a:p>
          <a:p>
            <a:r>
              <a:rPr lang="en-GB" dirty="0"/>
              <a:t>What mechanisms for engagement could be employed to address plastics challenge? </a:t>
            </a:r>
          </a:p>
        </p:txBody>
      </p:sp>
      <p:sp>
        <p:nvSpPr>
          <p:cNvPr id="4" name="Slide Number Placeholder 3"/>
          <p:cNvSpPr>
            <a:spLocks noGrp="1"/>
          </p:cNvSpPr>
          <p:nvPr>
            <p:ph type="sldNum" sz="quarter" idx="5"/>
          </p:nvPr>
        </p:nvSpPr>
        <p:spPr/>
        <p:txBody>
          <a:bodyPr/>
          <a:lstStyle/>
          <a:p>
            <a:pPr marL="0" marR="0" lvl="0" indent="0" algn="r" defTabSz="941375" rtl="0" eaLnBrk="1" fontAlgn="auto" latinLnBrk="0" hangingPunct="1">
              <a:lnSpc>
                <a:spcPct val="100000"/>
              </a:lnSpc>
              <a:spcBef>
                <a:spcPts val="0"/>
              </a:spcBef>
              <a:spcAft>
                <a:spcPts val="0"/>
              </a:spcAft>
              <a:buClrTx/>
              <a:buSzTx/>
              <a:buFontTx/>
              <a:buNone/>
              <a:tabLst/>
              <a:defRPr/>
            </a:pPr>
            <a:fld id="{1EC1E6D7-BAFA-4050-B61E-24681966864C}" type="slidenum">
              <a:rPr kumimoji="0" lang="es-E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375"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03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3211" y="3908961"/>
            <a:ext cx="5686136" cy="5759062"/>
          </a:xfrm>
          <a:prstGeom prst="rect">
            <a:avLst/>
          </a:prstGeom>
        </p:spPr>
        <p:txBody>
          <a:bodyPr/>
          <a:lstStyle/>
          <a:p>
            <a:r>
              <a:rPr lang="en-GB" sz="1100" dirty="0"/>
              <a:t>In groups facilitate discussion:</a:t>
            </a:r>
          </a:p>
          <a:p>
            <a:endParaRPr lang="en-GB" sz="1100" dirty="0"/>
          </a:p>
          <a:p>
            <a:pPr marL="353016" indent="-353016" defTabSz="941375">
              <a:spcAft>
                <a:spcPts val="618"/>
              </a:spcAft>
              <a:buClr>
                <a:prstClr val="black"/>
              </a:buClr>
              <a:buFont typeface="Wingdings" panose="05000000000000000000" pitchFamily="2" charset="2"/>
              <a:buChar char="§"/>
              <a:defRPr/>
            </a:pPr>
            <a:r>
              <a:rPr lang="en-US" sz="1100" dirty="0">
                <a:solidFill>
                  <a:prstClr val="black"/>
                </a:solidFill>
              </a:rPr>
              <a:t>Assign a product to each focus Group, based on audience - ICT, catering consumables or something specific like  packaging or plastics cups</a:t>
            </a:r>
          </a:p>
          <a:p>
            <a:pPr marL="353016" indent="-353016" defTabSz="941375">
              <a:spcAft>
                <a:spcPts val="618"/>
              </a:spcAft>
              <a:buClr>
                <a:prstClr val="black"/>
              </a:buClr>
              <a:buFont typeface="Wingdings" panose="05000000000000000000" pitchFamily="2" charset="2"/>
              <a:buChar char="§"/>
              <a:defRPr/>
            </a:pPr>
            <a:r>
              <a:rPr lang="en-US" sz="1100" dirty="0">
                <a:solidFill>
                  <a:prstClr val="black"/>
                </a:solidFill>
              </a:rPr>
              <a:t>Consider what specifications would be appropriate, e.g. supplier specs, technical specs, performance specs</a:t>
            </a:r>
          </a:p>
          <a:p>
            <a:pPr marL="353016" indent="-353016" defTabSz="941375">
              <a:spcAft>
                <a:spcPts val="618"/>
              </a:spcAft>
              <a:buClr>
                <a:prstClr val="black"/>
              </a:buClr>
              <a:buFont typeface="Wingdings" panose="05000000000000000000" pitchFamily="2" charset="2"/>
              <a:buChar char="§"/>
              <a:defRPr/>
            </a:pPr>
            <a:r>
              <a:rPr lang="en-US" sz="1100" dirty="0">
                <a:solidFill>
                  <a:prstClr val="black"/>
                </a:solidFill>
              </a:rPr>
              <a:t>How will you incorporate into evaluation how are tenders evaluated currently and what /where is the scope to address plastics / broader sustainability through the scoring, weighting and evaluation.</a:t>
            </a:r>
            <a:endParaRPr lang="en-GB" sz="1100" dirty="0"/>
          </a:p>
        </p:txBody>
      </p:sp>
      <p:sp>
        <p:nvSpPr>
          <p:cNvPr id="4" name="Slide Number Placeholder 3"/>
          <p:cNvSpPr>
            <a:spLocks noGrp="1"/>
          </p:cNvSpPr>
          <p:nvPr>
            <p:ph type="sldNum" sz="quarter" idx="5"/>
          </p:nvPr>
        </p:nvSpPr>
        <p:spPr/>
        <p:txBody>
          <a:bodyPr/>
          <a:lstStyle/>
          <a:p>
            <a:pPr marL="0" marR="0" lvl="0" indent="0" algn="r" defTabSz="941375" rtl="0" eaLnBrk="1" fontAlgn="auto" latinLnBrk="0" hangingPunct="1">
              <a:lnSpc>
                <a:spcPct val="100000"/>
              </a:lnSpc>
              <a:spcBef>
                <a:spcPts val="0"/>
              </a:spcBef>
              <a:spcAft>
                <a:spcPts val="0"/>
              </a:spcAft>
              <a:buClrTx/>
              <a:buSzTx/>
              <a:buFontTx/>
              <a:buNone/>
              <a:tabLst/>
              <a:defRPr/>
            </a:pPr>
            <a:fld id="{1EC1E6D7-BAFA-4050-B61E-24681966864C}" type="slidenum">
              <a:rPr kumimoji="0" lang="es-E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375"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296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r>
              <a:rPr lang="en-GB" dirty="0"/>
              <a:t>This slide format will be used at end of each section within modules to show where delegates are in the training session.</a:t>
            </a:r>
          </a:p>
        </p:txBody>
      </p:sp>
      <p:sp>
        <p:nvSpPr>
          <p:cNvPr id="4" name="Slide Number Placeholder 3"/>
          <p:cNvSpPr>
            <a:spLocks noGrp="1"/>
          </p:cNvSpPr>
          <p:nvPr>
            <p:ph type="sldNum" sz="quarter" idx="5"/>
          </p:nvPr>
        </p:nvSpPr>
        <p:spPr/>
        <p:txBody>
          <a:bodyPr/>
          <a:lstStyle/>
          <a:p>
            <a:fld id="{1EC1E6D7-BAFA-4050-B61E-24681966864C}" type="slidenum">
              <a:rPr lang="es-ES" smtClean="0"/>
              <a:t>16</a:t>
            </a:fld>
            <a:endParaRPr lang="es-ES"/>
          </a:p>
        </p:txBody>
      </p:sp>
    </p:spTree>
    <p:extLst>
      <p:ext uri="{BB962C8B-B14F-4D97-AF65-F5344CB8AC3E}">
        <p14:creationId xmlns:p14="http://schemas.microsoft.com/office/powerpoint/2010/main" val="1285282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b="0" i="0" dirty="0">
                <a:effectLst/>
                <a:latin typeface="+mn-lt"/>
              </a:rPr>
              <a:t>The </a:t>
            </a:r>
            <a:r>
              <a:rPr lang="en-US" sz="1200" dirty="0">
                <a:solidFill>
                  <a:schemeClr val="accent5">
                    <a:lumMod val="75000"/>
                  </a:schemeClr>
                </a:solidFill>
                <a:latin typeface="+mn-lt"/>
              </a:rPr>
              <a:t>EU-Canada Project </a:t>
            </a:r>
            <a:r>
              <a:rPr lang="en-US" sz="1200" b="0" i="0" dirty="0">
                <a:solidFill>
                  <a:schemeClr val="accent5">
                    <a:lumMod val="75000"/>
                  </a:schemeClr>
                </a:solidFill>
                <a:effectLst/>
                <a:latin typeface="+mn-lt"/>
              </a:rPr>
              <a:t>was l</a:t>
            </a:r>
            <a:r>
              <a:rPr lang="en-US" sz="1200" b="0" i="0" dirty="0">
                <a:effectLst/>
                <a:latin typeface="+mn-lt"/>
              </a:rPr>
              <a:t>aunched in 2021. The two-year project Reducing Plastic Waste in Canada will broaden the interactions between Canadian and European decision-makers and influencers in the public, private and non-profit sectors by facilitating peer-to-peer exchanges and supporting the development of knowledge and innovative practices across many sectors of the economy. The activities will stimulate EU-Canadian collaborations in areas key to a circular economy for plastics, such as: </a:t>
            </a:r>
          </a:p>
          <a:p>
            <a:pPr>
              <a:spcAft>
                <a:spcPts val="600"/>
              </a:spcAft>
            </a:pPr>
            <a:r>
              <a:rPr lang="en-US" sz="1200" b="0" i="0" dirty="0">
                <a:effectLst/>
                <a:latin typeface="+mn-lt"/>
              </a:rPr>
              <a:t>• extended-producer responsibility </a:t>
            </a:r>
          </a:p>
          <a:p>
            <a:pPr>
              <a:spcAft>
                <a:spcPts val="600"/>
              </a:spcAft>
            </a:pPr>
            <a:r>
              <a:rPr lang="en-US" sz="1200" b="0" i="0" dirty="0">
                <a:effectLst/>
                <a:latin typeface="+mn-lt"/>
              </a:rPr>
              <a:t>• awareness-raising and consumer education </a:t>
            </a:r>
          </a:p>
          <a:p>
            <a:pPr>
              <a:spcAft>
                <a:spcPts val="600"/>
              </a:spcAft>
            </a:pPr>
            <a:r>
              <a:rPr lang="en-US" sz="1200" b="0" i="0" dirty="0">
                <a:effectLst/>
                <a:latin typeface="+mn-lt"/>
              </a:rPr>
              <a:t>• best practices and advancement in product design to reduce waste </a:t>
            </a:r>
          </a:p>
          <a:p>
            <a:pPr>
              <a:spcAft>
                <a:spcPts val="600"/>
              </a:spcAft>
            </a:pPr>
            <a:r>
              <a:rPr lang="en-US" sz="1200" b="0" i="0" dirty="0">
                <a:effectLst/>
                <a:latin typeface="+mn-lt"/>
              </a:rPr>
              <a:t>• innovative and advanced recycling technologies </a:t>
            </a:r>
          </a:p>
          <a:p>
            <a:pPr>
              <a:spcAft>
                <a:spcPts val="600"/>
              </a:spcAft>
            </a:pPr>
            <a:r>
              <a:rPr lang="en-US" sz="1200" b="0" i="0" dirty="0">
                <a:effectLst/>
                <a:latin typeface="+mn-lt"/>
              </a:rPr>
              <a:t>• business models and policies for value retention </a:t>
            </a:r>
          </a:p>
          <a:p>
            <a:pPr>
              <a:spcAft>
                <a:spcPts val="600"/>
              </a:spcAft>
            </a:pPr>
            <a:r>
              <a:rPr lang="en-US" sz="1200" b="0" i="0" dirty="0">
                <a:effectLst/>
                <a:latin typeface="+mn-lt"/>
              </a:rPr>
              <a:t>• green and circular procurement practices and tools. </a:t>
            </a:r>
          </a:p>
          <a:p>
            <a:pPr>
              <a:spcAft>
                <a:spcPts val="600"/>
              </a:spcAft>
            </a:pPr>
            <a:endParaRPr lang="en-US" sz="1200" b="0" i="0" dirty="0">
              <a:effectLst/>
              <a:latin typeface="+mn-lt"/>
            </a:endParaRPr>
          </a:p>
          <a:p>
            <a:pPr>
              <a:spcAft>
                <a:spcPts val="600"/>
              </a:spcAft>
            </a:pPr>
            <a:r>
              <a:rPr lang="en-US" sz="1200" b="0" i="0" dirty="0">
                <a:effectLst/>
                <a:latin typeface="+mn-lt"/>
              </a:rPr>
              <a:t>The project is also part of the Program Circular Plastics in the Americas, supporting action and similar exchanges between the European Union and Brazil, Colombia, and Chile, altogether bringing new opportunities for global impact.</a:t>
            </a:r>
            <a:endParaRPr lang="en-GB" sz="1200" dirty="0">
              <a:latin typeface="+mn-lt"/>
            </a:endParaRPr>
          </a:p>
          <a:p>
            <a:endParaRPr lang="en-GB" dirty="0"/>
          </a:p>
          <a:p>
            <a:r>
              <a:rPr lang="en-GB" dirty="0"/>
              <a:t>The training is set up as 2 modules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effectLst/>
                <a:latin typeface="Segoe UI" panose="020B0502040204020203" pitchFamily="34" charset="0"/>
              </a:rPr>
              <a:t>TtT</a:t>
            </a:r>
            <a:r>
              <a:rPr lang="en-US" sz="1200" dirty="0">
                <a:effectLst/>
                <a:latin typeface="Segoe UI" panose="020B0502040204020203" pitchFamily="34" charset="0"/>
              </a:rPr>
              <a:t> slides and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Resource pack with action plan, templates, checklists and case studies.</a:t>
            </a:r>
            <a:endParaRPr lang="en-US" sz="1200" dirty="0">
              <a:effectLst/>
              <a:latin typeface="Arial" panose="020B0604020202020204" pitchFamily="34" charset="0"/>
            </a:endParaRPr>
          </a:p>
          <a:p>
            <a:endParaRPr lang="en-GB" dirty="0"/>
          </a:p>
          <a:p>
            <a:r>
              <a:rPr lang="en-GB" dirty="0"/>
              <a:t>Module 1 – sets the background, how a circular approach to plastics waste reduction and procurement can deliver a range of benefits and supports government objectives (be they national, provincial or municipal), key principles – and identifying a set of key actions to develop capability and plastics waste reduction.</a:t>
            </a:r>
          </a:p>
          <a:p>
            <a:r>
              <a:rPr lang="en-GB" dirty="0"/>
              <a:t>Module 2 – a practical sessions showing how to reduce plastics waste through tenders and procurement projects.</a:t>
            </a:r>
          </a:p>
          <a:p>
            <a:r>
              <a:rPr lang="en-GB" dirty="0"/>
              <a:t>The training uses case studies from Canada and the EU as well as elsewhere, where relevant.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The training will provide the resources, evidence and conceptual framework for participants to build their own action plans and deliver their own training /capacity building etc, as relevant.</a:t>
            </a:r>
            <a:endParaRPr lang="en-GB" sz="1800" dirty="0">
              <a:effectLst/>
              <a:latin typeface="Calibri" panose="020F0502020204030204" pitchFamily="34" charset="0"/>
              <a:ea typeface="Calibri" panose="020F0502020204030204" pitchFamily="34" charset="0"/>
              <a:cs typeface="Wingdings" panose="05000000000000000000" pitchFamily="2" charset="2"/>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1E6D7-BAFA-4050-B61E-24681966864C}"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069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1E6D7-BAFA-4050-B61E-24681966864C}"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991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r>
              <a:rPr lang="en-GB" dirty="0"/>
              <a:t>This slide format will be used at end of each section within modules to show where delegates are in the training session.</a:t>
            </a:r>
          </a:p>
        </p:txBody>
      </p:sp>
      <p:sp>
        <p:nvSpPr>
          <p:cNvPr id="4" name="Slide Number Placeholder 3"/>
          <p:cNvSpPr>
            <a:spLocks noGrp="1"/>
          </p:cNvSpPr>
          <p:nvPr>
            <p:ph type="sldNum" sz="quarter" idx="5"/>
          </p:nvPr>
        </p:nvSpPr>
        <p:spPr/>
        <p:txBody>
          <a:bodyPr/>
          <a:lstStyle/>
          <a:p>
            <a:fld id="{1EC1E6D7-BAFA-4050-B61E-24681966864C}" type="slidenum">
              <a:rPr lang="es-ES" smtClean="0"/>
              <a:t>20</a:t>
            </a:fld>
            <a:endParaRPr lang="es-ES"/>
          </a:p>
        </p:txBody>
      </p:sp>
    </p:spTree>
    <p:extLst>
      <p:ext uri="{BB962C8B-B14F-4D97-AF65-F5344CB8AC3E}">
        <p14:creationId xmlns:p14="http://schemas.microsoft.com/office/powerpoint/2010/main" val="4200393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4975" y="287338"/>
            <a:ext cx="4137025" cy="2327275"/>
          </a:xfrm>
        </p:spPr>
      </p:sp>
      <p:sp>
        <p:nvSpPr>
          <p:cNvPr id="3" name="Notes Placeholder 2"/>
          <p:cNvSpPr>
            <a:spLocks noGrp="1"/>
          </p:cNvSpPr>
          <p:nvPr>
            <p:ph type="body" idx="1"/>
          </p:nvPr>
        </p:nvSpPr>
        <p:spPr>
          <a:xfrm>
            <a:off x="668020" y="3134034"/>
            <a:ext cx="8752462" cy="3594402"/>
          </a:xfrm>
          <a:prstGeom prst="rect">
            <a:avLst/>
          </a:prstGeom>
        </p:spPr>
        <p:txBody>
          <a:bodyPr/>
          <a:lstStyle/>
          <a:p>
            <a:pPr>
              <a:spcAft>
                <a:spcPts val="618"/>
              </a:spcAft>
            </a:pPr>
            <a:r>
              <a:rPr lang="en-GB" sz="1100" dirty="0"/>
              <a:t>Introduce the background to this training:</a:t>
            </a:r>
          </a:p>
          <a:p>
            <a:pPr>
              <a:spcAft>
                <a:spcPts val="0"/>
              </a:spcAft>
            </a:pPr>
            <a:endParaRPr lang="en-US" sz="1100" dirty="0"/>
          </a:p>
          <a:p>
            <a:pPr>
              <a:spcAft>
                <a:spcPts val="618"/>
              </a:spcAft>
            </a:pPr>
            <a:r>
              <a:rPr lang="en-US" sz="1100" dirty="0"/>
              <a:t>The </a:t>
            </a:r>
            <a:r>
              <a:rPr lang="en-US" sz="1100" dirty="0">
                <a:solidFill>
                  <a:schemeClr val="accent5">
                    <a:lumMod val="75000"/>
                  </a:schemeClr>
                </a:solidFill>
              </a:rPr>
              <a:t>EU-Canada Project was l</a:t>
            </a:r>
            <a:r>
              <a:rPr lang="en-US" sz="1100" dirty="0"/>
              <a:t>aunched in 2021. The two-year project Reducing Plastic Waste in Canada will broaden the interactions between Canadian and European decision-makers and influencers in the public, private and non-profit sectors by facilitating peer-to-peer exchanges and supporting the development of knowledge and innovative practices across many sectors of the economy. </a:t>
            </a:r>
          </a:p>
          <a:p>
            <a:pPr>
              <a:spcAft>
                <a:spcPts val="0"/>
              </a:spcAft>
            </a:pPr>
            <a:endParaRPr lang="en-US" sz="1100" dirty="0"/>
          </a:p>
          <a:p>
            <a:pPr>
              <a:spcAft>
                <a:spcPts val="618"/>
              </a:spcAft>
            </a:pPr>
            <a:r>
              <a:rPr lang="en-US" sz="1100" dirty="0"/>
              <a:t>The activities will stimulate EU-Canadian collaborations in areas key to a circular economy for plastics, such as: </a:t>
            </a:r>
          </a:p>
          <a:p>
            <a:pPr>
              <a:spcAft>
                <a:spcPts val="0"/>
              </a:spcAft>
            </a:pPr>
            <a:r>
              <a:rPr lang="en-US" sz="1100" dirty="0"/>
              <a:t>• extended-producer responsibility </a:t>
            </a:r>
          </a:p>
          <a:p>
            <a:pPr>
              <a:spcAft>
                <a:spcPts val="0"/>
              </a:spcAft>
            </a:pPr>
            <a:r>
              <a:rPr lang="en-US" sz="1100" dirty="0"/>
              <a:t>• awareness-raising and consumer education </a:t>
            </a:r>
          </a:p>
          <a:p>
            <a:pPr>
              <a:spcAft>
                <a:spcPts val="0"/>
              </a:spcAft>
            </a:pPr>
            <a:r>
              <a:rPr lang="en-US" sz="1100" dirty="0"/>
              <a:t>• best practices and advancement in product design to reduce waste </a:t>
            </a:r>
          </a:p>
          <a:p>
            <a:pPr>
              <a:spcAft>
                <a:spcPts val="0"/>
              </a:spcAft>
            </a:pPr>
            <a:r>
              <a:rPr lang="en-US" sz="1100" dirty="0"/>
              <a:t>• innovative and advanced recycling technologies </a:t>
            </a:r>
          </a:p>
          <a:p>
            <a:pPr>
              <a:spcAft>
                <a:spcPts val="0"/>
              </a:spcAft>
            </a:pPr>
            <a:r>
              <a:rPr lang="en-US" sz="1100" dirty="0"/>
              <a:t>• business models and policies for value retention </a:t>
            </a:r>
          </a:p>
          <a:p>
            <a:pPr>
              <a:spcAft>
                <a:spcPts val="0"/>
              </a:spcAft>
            </a:pPr>
            <a:r>
              <a:rPr lang="en-US" sz="1100" dirty="0"/>
              <a:t>• green and circular procurement practices and tools. </a:t>
            </a:r>
          </a:p>
          <a:p>
            <a:pPr>
              <a:spcAft>
                <a:spcPts val="618"/>
              </a:spcAft>
            </a:pPr>
            <a:endParaRPr lang="en-US" sz="1100" dirty="0"/>
          </a:p>
          <a:p>
            <a:pPr>
              <a:spcAft>
                <a:spcPts val="618"/>
              </a:spcAft>
            </a:pPr>
            <a:r>
              <a:rPr lang="en-US" sz="1100" dirty="0"/>
              <a:t>The project is also part of the Program Circular Plastics in the Americas, supporting action and similar exchanges between the European Union and Brazil, Colombia, and Chile, altogether bringing new opportunities for global impact.</a:t>
            </a:r>
            <a:endParaRPr lang="en-GB" sz="1100" dirty="0"/>
          </a:p>
        </p:txBody>
      </p:sp>
      <p:sp>
        <p:nvSpPr>
          <p:cNvPr id="4" name="Slide Number Placeholder 3"/>
          <p:cNvSpPr>
            <a:spLocks noGrp="1"/>
          </p:cNvSpPr>
          <p:nvPr>
            <p:ph type="sldNum" sz="quarter" idx="5"/>
          </p:nvPr>
        </p:nvSpPr>
        <p:spPr/>
        <p:txBody>
          <a:bodyPr/>
          <a:lstStyle/>
          <a:p>
            <a:fld id="{1EC1E6D7-BAFA-4050-B61E-24681966864C}" type="slidenum">
              <a:rPr lang="es-ES" smtClean="0"/>
              <a:t>2</a:t>
            </a:fld>
            <a:endParaRPr lang="es-ES"/>
          </a:p>
        </p:txBody>
      </p:sp>
    </p:spTree>
    <p:extLst>
      <p:ext uri="{BB962C8B-B14F-4D97-AF65-F5344CB8AC3E}">
        <p14:creationId xmlns:p14="http://schemas.microsoft.com/office/powerpoint/2010/main" val="773061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r>
              <a:rPr lang="en-GB" dirty="0"/>
              <a:t>This slide format will be used at end of each section within modules to show where delegates are in the training session.</a:t>
            </a:r>
          </a:p>
        </p:txBody>
      </p:sp>
      <p:sp>
        <p:nvSpPr>
          <p:cNvPr id="4" name="Slide Number Placeholder 3"/>
          <p:cNvSpPr>
            <a:spLocks noGrp="1"/>
          </p:cNvSpPr>
          <p:nvPr>
            <p:ph type="sldNum" sz="quarter" idx="5"/>
          </p:nvPr>
        </p:nvSpPr>
        <p:spPr/>
        <p:txBody>
          <a:bodyPr/>
          <a:lstStyle/>
          <a:p>
            <a:fld id="{1EC1E6D7-BAFA-4050-B61E-24681966864C}" type="slidenum">
              <a:rPr lang="es-ES" smtClean="0"/>
              <a:t>22</a:t>
            </a:fld>
            <a:endParaRPr lang="es-ES"/>
          </a:p>
        </p:txBody>
      </p:sp>
    </p:spTree>
    <p:extLst>
      <p:ext uri="{BB962C8B-B14F-4D97-AF65-F5344CB8AC3E}">
        <p14:creationId xmlns:p14="http://schemas.microsoft.com/office/powerpoint/2010/main" val="3340133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r>
              <a:rPr lang="en-GB" dirty="0"/>
              <a:t>This slide format will be used at end of each section within modules to show where delegates are in the training session.</a:t>
            </a:r>
          </a:p>
        </p:txBody>
      </p:sp>
      <p:sp>
        <p:nvSpPr>
          <p:cNvPr id="4" name="Slide Number Placeholder 3"/>
          <p:cNvSpPr>
            <a:spLocks noGrp="1"/>
          </p:cNvSpPr>
          <p:nvPr>
            <p:ph type="sldNum" sz="quarter" idx="5"/>
          </p:nvPr>
        </p:nvSpPr>
        <p:spPr/>
        <p:txBody>
          <a:bodyPr/>
          <a:lstStyle/>
          <a:p>
            <a:fld id="{1EC1E6D7-BAFA-4050-B61E-24681966864C}" type="slidenum">
              <a:rPr lang="es-ES" smtClean="0"/>
              <a:t>24</a:t>
            </a:fld>
            <a:endParaRPr lang="es-ES"/>
          </a:p>
        </p:txBody>
      </p:sp>
    </p:spTree>
    <p:extLst>
      <p:ext uri="{BB962C8B-B14F-4D97-AF65-F5344CB8AC3E}">
        <p14:creationId xmlns:p14="http://schemas.microsoft.com/office/powerpoint/2010/main" val="1217749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1EC1E6D7-BAFA-4050-B61E-24681966864C}" type="slidenum">
              <a:rPr lang="es-ES" smtClean="0"/>
              <a:t>25</a:t>
            </a:fld>
            <a:endParaRPr lang="es-ES"/>
          </a:p>
        </p:txBody>
      </p:sp>
    </p:spTree>
    <p:extLst>
      <p:ext uri="{BB962C8B-B14F-4D97-AF65-F5344CB8AC3E}">
        <p14:creationId xmlns:p14="http://schemas.microsoft.com/office/powerpoint/2010/main" val="13919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1EC1E6D7-BAFA-4050-B61E-24681966864C}" type="slidenum">
              <a:rPr lang="es-ES" smtClean="0"/>
              <a:t>26</a:t>
            </a:fld>
            <a:endParaRPr lang="es-ES"/>
          </a:p>
        </p:txBody>
      </p:sp>
    </p:spTree>
    <p:extLst>
      <p:ext uri="{BB962C8B-B14F-4D97-AF65-F5344CB8AC3E}">
        <p14:creationId xmlns:p14="http://schemas.microsoft.com/office/powerpoint/2010/main" val="223342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1EC1E6D7-BAFA-4050-B61E-24681966864C}" type="slidenum">
              <a:rPr lang="es-ES" smtClean="0"/>
              <a:t>3</a:t>
            </a:fld>
            <a:endParaRPr lang="es-ES"/>
          </a:p>
        </p:txBody>
      </p:sp>
    </p:spTree>
    <p:extLst>
      <p:ext uri="{BB962C8B-B14F-4D97-AF65-F5344CB8AC3E}">
        <p14:creationId xmlns:p14="http://schemas.microsoft.com/office/powerpoint/2010/main" val="253887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r>
              <a:rPr lang="en-GB" dirty="0"/>
              <a:t>This slide format will be used at end of each section within modules to show where delegates are in the training session.</a:t>
            </a:r>
          </a:p>
        </p:txBody>
      </p:sp>
      <p:sp>
        <p:nvSpPr>
          <p:cNvPr id="4" name="Slide Number Placeholder 3"/>
          <p:cNvSpPr>
            <a:spLocks noGrp="1"/>
          </p:cNvSpPr>
          <p:nvPr>
            <p:ph type="sldNum" sz="quarter" idx="5"/>
          </p:nvPr>
        </p:nvSpPr>
        <p:spPr/>
        <p:txBody>
          <a:bodyPr/>
          <a:lstStyle/>
          <a:p>
            <a:fld id="{1EC1E6D7-BAFA-4050-B61E-24681966864C}" type="slidenum">
              <a:rPr lang="es-ES" smtClean="0"/>
              <a:t>4</a:t>
            </a:fld>
            <a:endParaRPr lang="es-ES"/>
          </a:p>
        </p:txBody>
      </p:sp>
    </p:spTree>
    <p:extLst>
      <p:ext uri="{BB962C8B-B14F-4D97-AF65-F5344CB8AC3E}">
        <p14:creationId xmlns:p14="http://schemas.microsoft.com/office/powerpoint/2010/main" val="238431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r>
              <a:rPr lang="en-GB" sz="1100" dirty="0"/>
              <a:t>This training is set up as 2 modules and:</a:t>
            </a:r>
          </a:p>
          <a:p>
            <a:pPr marL="294180" indent="-294180" defTabSz="941375">
              <a:buFont typeface="Arial" panose="020B0604020202020204" pitchFamily="34" charset="0"/>
              <a:buChar char="•"/>
              <a:defRPr/>
            </a:pPr>
            <a:r>
              <a:rPr lang="en-US" sz="1100" dirty="0" err="1"/>
              <a:t>TtT</a:t>
            </a:r>
            <a:r>
              <a:rPr lang="en-US" sz="1100" dirty="0"/>
              <a:t> slides and training</a:t>
            </a:r>
          </a:p>
          <a:p>
            <a:pPr marL="294180" indent="-294180" defTabSz="941375">
              <a:buFont typeface="Arial" panose="020B0604020202020204" pitchFamily="34" charset="0"/>
              <a:buChar char="•"/>
              <a:defRPr/>
            </a:pPr>
            <a:r>
              <a:rPr lang="en-US" sz="1100" dirty="0"/>
              <a:t>Resource pack with action plan, templates, checklists and case studies.</a:t>
            </a:r>
          </a:p>
          <a:p>
            <a:endParaRPr lang="en-GB" sz="1100" dirty="0"/>
          </a:p>
          <a:p>
            <a:r>
              <a:rPr lang="en-GB" sz="1100" dirty="0"/>
              <a:t>Introduce the broad aims of the 2 modules:</a:t>
            </a:r>
          </a:p>
          <a:p>
            <a:endParaRPr lang="en-GB" sz="1100" dirty="0"/>
          </a:p>
          <a:p>
            <a:pPr marL="176508" indent="-176508">
              <a:buFont typeface="Arial" panose="020B0604020202020204" pitchFamily="34" charset="0"/>
              <a:buChar char="•"/>
            </a:pPr>
            <a:r>
              <a:rPr lang="en-GB" sz="1100" dirty="0"/>
              <a:t>Module 1 – sets the background, how a circular approach to plastics waste reduction and procurement can deliver a range of benefits and supports government objectives (be they national, provincial or municipal), key principles – and identifying a set of key actions to develop capability and plastics waste reduction.</a:t>
            </a:r>
          </a:p>
          <a:p>
            <a:pPr marL="176508" indent="-176508">
              <a:buFont typeface="Arial" panose="020B0604020202020204" pitchFamily="34" charset="0"/>
              <a:buChar char="•"/>
            </a:pPr>
            <a:r>
              <a:rPr lang="en-GB" sz="1100" dirty="0"/>
              <a:t>Module 2 – a practical sessions showing how to reduce plastics waste through tenders and procurement projects.</a:t>
            </a:r>
          </a:p>
          <a:p>
            <a:endParaRPr lang="en-GB" sz="1100" dirty="0"/>
          </a:p>
          <a:p>
            <a:r>
              <a:rPr lang="en-GB" sz="1100" dirty="0"/>
              <a:t>The training will use case studies from Canada and the EU as well as elsewhere, where relevant.</a:t>
            </a:r>
          </a:p>
          <a:p>
            <a:r>
              <a:rPr lang="en-GB" sz="1100" dirty="0"/>
              <a:t>While the modules are an integrated suite of materials and it is recommended that they are taken together, they can stand on their own….</a:t>
            </a:r>
          </a:p>
          <a:p>
            <a:pPr defTabSz="941375">
              <a:defRPr/>
            </a:pPr>
            <a:r>
              <a:rPr lang="en-GB" sz="1100" dirty="0">
                <a:ea typeface="Calibri" panose="020F0502020204030204" pitchFamily="34" charset="0"/>
                <a:cs typeface="Calibri" panose="020F0502020204030204" pitchFamily="34" charset="0"/>
              </a:rPr>
              <a:t>The training will provide the resources, evidence and conceptual framework for participants to build their own action plans and deliver their own training /capacity building etc, as relevant.</a:t>
            </a:r>
            <a:endParaRPr lang="en-GB" sz="1100" dirty="0">
              <a:ea typeface="Calibri" panose="020F0502020204030204" pitchFamily="34" charset="0"/>
              <a:cs typeface="Wingdings" panose="05000000000000000000" pitchFamily="2" charset="2"/>
            </a:endParaRPr>
          </a:p>
          <a:p>
            <a:endParaRPr lang="en-GB" dirty="0"/>
          </a:p>
        </p:txBody>
      </p:sp>
      <p:sp>
        <p:nvSpPr>
          <p:cNvPr id="4" name="Slide Number Placeholder 3"/>
          <p:cNvSpPr>
            <a:spLocks noGrp="1"/>
          </p:cNvSpPr>
          <p:nvPr>
            <p:ph type="sldNum" sz="quarter" idx="5"/>
          </p:nvPr>
        </p:nvSpPr>
        <p:spPr/>
        <p:txBody>
          <a:bodyPr/>
          <a:lstStyle/>
          <a:p>
            <a:fld id="{1EC1E6D7-BAFA-4050-B61E-24681966864C}" type="slidenum">
              <a:rPr lang="es-ES" smtClean="0"/>
              <a:t>5</a:t>
            </a:fld>
            <a:endParaRPr lang="es-ES"/>
          </a:p>
        </p:txBody>
      </p:sp>
    </p:spTree>
    <p:extLst>
      <p:ext uri="{BB962C8B-B14F-4D97-AF65-F5344CB8AC3E}">
        <p14:creationId xmlns:p14="http://schemas.microsoft.com/office/powerpoint/2010/main" val="86806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r>
              <a:rPr lang="en-GB" dirty="0"/>
              <a:t>Ask whether any uncertainties remain – can they tick all of the above?</a:t>
            </a:r>
          </a:p>
        </p:txBody>
      </p:sp>
      <p:sp>
        <p:nvSpPr>
          <p:cNvPr id="4" name="Slide Number Placeholder 3"/>
          <p:cNvSpPr>
            <a:spLocks noGrp="1"/>
          </p:cNvSpPr>
          <p:nvPr>
            <p:ph type="sldNum" sz="quarter" idx="5"/>
          </p:nvPr>
        </p:nvSpPr>
        <p:spPr/>
        <p:txBody>
          <a:bodyPr/>
          <a:lstStyle/>
          <a:p>
            <a:fld id="{1EC1E6D7-BAFA-4050-B61E-24681966864C}" type="slidenum">
              <a:rPr lang="es-ES" smtClean="0"/>
              <a:t>6</a:t>
            </a:fld>
            <a:endParaRPr lang="es-ES"/>
          </a:p>
        </p:txBody>
      </p:sp>
    </p:spTree>
    <p:extLst>
      <p:ext uri="{BB962C8B-B14F-4D97-AF65-F5344CB8AC3E}">
        <p14:creationId xmlns:p14="http://schemas.microsoft.com/office/powerpoint/2010/main" val="1890634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3211" y="3908961"/>
            <a:ext cx="5686136" cy="5759062"/>
          </a:xfrm>
          <a:prstGeom prst="rect">
            <a:avLst/>
          </a:prstGeom>
        </p:spPr>
        <p:txBody>
          <a:bodyPr/>
          <a:lstStyle/>
          <a:p>
            <a:r>
              <a:rPr lang="en-GB" dirty="0"/>
              <a:t>Ask whether any uncertainties remain – can they tick all of the above?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1E6D7-BAFA-4050-B61E-24681966864C}"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63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r>
              <a:rPr lang="en-GB" dirty="0"/>
              <a:t>This slide format will be used at end of each section within modules to show where delegates are in the training session.</a:t>
            </a:r>
          </a:p>
        </p:txBody>
      </p:sp>
      <p:sp>
        <p:nvSpPr>
          <p:cNvPr id="4" name="Slide Number Placeholder 3"/>
          <p:cNvSpPr>
            <a:spLocks noGrp="1"/>
          </p:cNvSpPr>
          <p:nvPr>
            <p:ph type="sldNum" sz="quarter" idx="5"/>
          </p:nvPr>
        </p:nvSpPr>
        <p:spPr/>
        <p:txBody>
          <a:bodyPr/>
          <a:lstStyle/>
          <a:p>
            <a:fld id="{1EC1E6D7-BAFA-4050-B61E-24681966864C}" type="slidenum">
              <a:rPr lang="es-ES" smtClean="0"/>
              <a:t>8</a:t>
            </a:fld>
            <a:endParaRPr lang="es-ES"/>
          </a:p>
        </p:txBody>
      </p:sp>
    </p:spTree>
    <p:extLst>
      <p:ext uri="{BB962C8B-B14F-4D97-AF65-F5344CB8AC3E}">
        <p14:creationId xmlns:p14="http://schemas.microsoft.com/office/powerpoint/2010/main" val="103195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020" y="3134034"/>
            <a:ext cx="8752462" cy="3594402"/>
          </a:xfrm>
          <a:prstGeom prst="rect">
            <a:avLst/>
          </a:prstGeom>
        </p:spPr>
        <p:txBody>
          <a:bodyPr/>
          <a:lstStyle/>
          <a:p>
            <a:r>
              <a:rPr lang="en-GB" sz="1100" dirty="0"/>
              <a:t>Introduce agenda.</a:t>
            </a:r>
          </a:p>
          <a:p>
            <a:endParaRPr lang="en-GB" sz="1100" dirty="0"/>
          </a:p>
          <a:p>
            <a:r>
              <a:rPr lang="en-GB" sz="1100" dirty="0"/>
              <a:t>As well as using case studies from Canada and EU, the training will include trainer led and collective discussion:</a:t>
            </a:r>
          </a:p>
          <a:p>
            <a:pPr marL="353016" indent="-353016">
              <a:buFont typeface="Wingdings" panose="05000000000000000000" pitchFamily="2" charset="2"/>
              <a:buChar char="§"/>
            </a:pPr>
            <a:r>
              <a:rPr lang="en-US" sz="1100" dirty="0"/>
              <a:t>Polls</a:t>
            </a:r>
          </a:p>
          <a:p>
            <a:pPr marL="353016" indent="-353016">
              <a:buFont typeface="Wingdings" panose="05000000000000000000" pitchFamily="2" charset="2"/>
              <a:buChar char="§"/>
            </a:pPr>
            <a:r>
              <a:rPr lang="en-US" sz="1100" dirty="0"/>
              <a:t>Group exercises</a:t>
            </a:r>
          </a:p>
          <a:p>
            <a:pPr marL="353016" indent="-353016">
              <a:buFont typeface="Wingdings" panose="05000000000000000000" pitchFamily="2" charset="2"/>
              <a:buChar char="§"/>
            </a:pPr>
            <a:r>
              <a:rPr lang="en-US" sz="1100" dirty="0"/>
              <a:t>Case study discussions</a:t>
            </a:r>
          </a:p>
          <a:p>
            <a:pPr marL="353016" indent="-353016">
              <a:buFont typeface="Wingdings" panose="05000000000000000000" pitchFamily="2" charset="2"/>
              <a:buChar char="§"/>
            </a:pPr>
            <a:r>
              <a:rPr lang="en-US" sz="1100" dirty="0"/>
              <a:t>EU lessons</a:t>
            </a:r>
          </a:p>
          <a:p>
            <a:pPr marL="353016" indent="-353016">
              <a:buFont typeface="Wingdings" panose="05000000000000000000" pitchFamily="2" charset="2"/>
              <a:buChar char="§"/>
            </a:pPr>
            <a:r>
              <a:rPr lang="en-US" sz="1100" dirty="0"/>
              <a:t>There is also a suite of resources made available as part of the training. These are highlighted on slides and available from the training platform.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1E6D7-BAFA-4050-B61E-24681966864C}"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87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p:cNvSpPr>
            <a:spLocks noGrp="1"/>
          </p:cNvSpPr>
          <p:nvPr>
            <p:ph type="dt" sz="half" idx="10"/>
          </p:nvPr>
        </p:nvSpPr>
        <p:spPr/>
        <p:txBody>
          <a:bodyPr/>
          <a:lstStyle/>
          <a:p>
            <a:fld id="{F30626EC-740F-4543-AE35-92B213C18821}" type="datetimeFigureOut">
              <a:rPr lang="x-none" smtClean="0"/>
              <a:t>1/12/23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187620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p>
            <a:fld id="{F30626EC-740F-4543-AE35-92B213C18821}" type="datetimeFigureOut">
              <a:rPr lang="x-none" smtClean="0"/>
              <a:t>1/12/23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271858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p>
            <a:fld id="{F30626EC-740F-4543-AE35-92B213C18821}" type="datetimeFigureOut">
              <a:rPr lang="x-none" smtClean="0"/>
              <a:t>1/12/23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3126114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ext">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76672"/>
            <a:ext cx="10972800" cy="432048"/>
          </a:xfrm>
          <a:prstGeom prst="rect">
            <a:avLst/>
          </a:prstGeom>
        </p:spPr>
        <p:txBody>
          <a:bodyPr/>
          <a:lstStyle>
            <a:lvl1pPr algn="l">
              <a:defRPr sz="2100" b="1">
                <a:solidFill>
                  <a:schemeClr val="bg1">
                    <a:lumMod val="50000"/>
                  </a:schemeClr>
                </a:solidFill>
              </a:defRPr>
            </a:lvl1pPr>
          </a:lstStyle>
          <a:p>
            <a:r>
              <a:rPr lang="en-US" noProof="0"/>
              <a:t>Click to edit Master title style</a:t>
            </a:r>
            <a:endParaRPr lang="en-GB" noProof="0" dirty="0"/>
          </a:p>
        </p:txBody>
      </p:sp>
      <p:sp>
        <p:nvSpPr>
          <p:cNvPr id="9" name="Content Placeholder 2">
            <a:extLst>
              <a:ext uri="{FF2B5EF4-FFF2-40B4-BE49-F238E27FC236}">
                <a16:creationId xmlns:a16="http://schemas.microsoft.com/office/drawing/2014/main" id="{50BCC37C-F1AC-4400-8368-D1B8113A0DA5}"/>
              </a:ext>
            </a:extLst>
          </p:cNvPr>
          <p:cNvSpPr>
            <a:spLocks noGrp="1"/>
          </p:cNvSpPr>
          <p:nvPr>
            <p:ph idx="1"/>
          </p:nvPr>
        </p:nvSpPr>
        <p:spPr>
          <a:xfrm>
            <a:off x="609600" y="1600205"/>
            <a:ext cx="10972800" cy="4525963"/>
          </a:xfrm>
        </p:spPr>
        <p:txBody>
          <a:bodyPr>
            <a:normAutofit/>
          </a:bodyPr>
          <a:lstStyle/>
          <a:p>
            <a:endParaRPr lang="en-GB" dirty="0"/>
          </a:p>
        </p:txBody>
      </p:sp>
      <p:sp>
        <p:nvSpPr>
          <p:cNvPr id="4" name="Θέση αριθμού διαφάνειας 2">
            <a:extLst>
              <a:ext uri="{FF2B5EF4-FFF2-40B4-BE49-F238E27FC236}">
                <a16:creationId xmlns:a16="http://schemas.microsoft.com/office/drawing/2014/main" id="{FE6911E6-0790-4902-96C1-917E50511C06}"/>
              </a:ext>
            </a:extLst>
          </p:cNvPr>
          <p:cNvSpPr>
            <a:spLocks noGrp="1"/>
          </p:cNvSpPr>
          <p:nvPr>
            <p:ph type="sldNum" sz="quarter" idx="10"/>
          </p:nvPr>
        </p:nvSpPr>
        <p:spPr>
          <a:xfrm>
            <a:off x="11664953" y="6356355"/>
            <a:ext cx="287867" cy="365125"/>
          </a:xfrm>
        </p:spPr>
        <p:txBody>
          <a:bodyPr/>
          <a:lstStyle>
            <a:lvl1pPr algn="ctr">
              <a:defRPr dirty="0"/>
            </a:lvl1pPr>
          </a:lstStyle>
          <a:p>
            <a:pPr>
              <a:defRPr/>
            </a:pPr>
            <a:r>
              <a:rPr lang="en-US"/>
              <a:t>1</a:t>
            </a:r>
            <a:endParaRPr lang="el-GR"/>
          </a:p>
        </p:txBody>
      </p:sp>
    </p:spTree>
    <p:extLst>
      <p:ext uri="{BB962C8B-B14F-4D97-AF65-F5344CB8AC3E}">
        <p14:creationId xmlns:p14="http://schemas.microsoft.com/office/powerpoint/2010/main" val="33792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p:cNvSpPr>
            <a:spLocks noGrp="1"/>
          </p:cNvSpPr>
          <p:nvPr>
            <p:ph type="dt" sz="half" idx="10"/>
          </p:nvPr>
        </p:nvSpPr>
        <p:spPr/>
        <p:txBody>
          <a:bodyPr/>
          <a:lstStyle/>
          <a:p>
            <a:fld id="{F30626EC-740F-4543-AE35-92B213C18821}" type="datetimeFigureOut">
              <a:rPr lang="x-none" smtClean="0"/>
              <a:t>1/12/23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2943032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p>
            <a:fld id="{F30626EC-740F-4543-AE35-92B213C18821}" type="datetimeFigureOut">
              <a:rPr lang="x-none" smtClean="0"/>
              <a:t>1/12/23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3265574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p:cNvSpPr>
            <a:spLocks noGrp="1"/>
          </p:cNvSpPr>
          <p:nvPr>
            <p:ph type="dt" sz="half" idx="10"/>
          </p:nvPr>
        </p:nvSpPr>
        <p:spPr/>
        <p:txBody>
          <a:bodyPr/>
          <a:lstStyle/>
          <a:p>
            <a:fld id="{F30626EC-740F-4543-AE35-92B213C18821}" type="datetimeFigureOut">
              <a:rPr lang="x-none" smtClean="0"/>
              <a:t>1/12/23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991615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2"/>
          <p:cNvSpPr>
            <a:spLocks noGrp="1"/>
          </p:cNvSpPr>
          <p:nvPr>
            <p:ph type="dt" sz="half" idx="10"/>
          </p:nvPr>
        </p:nvSpPr>
        <p:spPr/>
        <p:txBody>
          <a:bodyPr/>
          <a:lstStyle/>
          <a:p>
            <a:fld id="{F30626EC-740F-4543-AE35-92B213C18821}" type="datetimeFigureOut">
              <a:rPr lang="x-none" smtClean="0"/>
              <a:t>1/12/23</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151348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626EC-740F-4543-AE35-92B213C18821}" type="datetimeFigureOut">
              <a:rPr lang="x-none" smtClean="0"/>
              <a:t>1/12/23</a:t>
            </a:fld>
            <a:endParaRPr lang="x-none"/>
          </a:p>
        </p:txBody>
      </p:sp>
      <p:sp>
        <p:nvSpPr>
          <p:cNvPr id="3" name="Footer Placeholder 2"/>
          <p:cNvSpPr>
            <a:spLocks noGrp="1"/>
          </p:cNvSpPr>
          <p:nvPr>
            <p:ph type="ftr" sz="quarter" idx="11"/>
          </p:nvPr>
        </p:nvSpPr>
        <p:spPr/>
        <p:txBody>
          <a:bodyPr/>
          <a:lstStyle/>
          <a:p>
            <a:endParaRPr lang="x-none"/>
          </a:p>
        </p:txBody>
      </p:sp>
      <p:pic>
        <p:nvPicPr>
          <p:cNvPr id="5" name="object 2">
            <a:extLst>
              <a:ext uri="{FF2B5EF4-FFF2-40B4-BE49-F238E27FC236}">
                <a16:creationId xmlns:a16="http://schemas.microsoft.com/office/drawing/2014/main" id="{6F56BD41-B6C9-5551-A40B-C5B7C523E0C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12192000" cy="1266825"/>
          </a:xfrm>
          <a:prstGeom prst="rect">
            <a:avLst/>
          </a:prstGeom>
        </p:spPr>
      </p:pic>
      <p:sp>
        <p:nvSpPr>
          <p:cNvPr id="7" name="Slide Number Placeholder 3">
            <a:extLst>
              <a:ext uri="{FF2B5EF4-FFF2-40B4-BE49-F238E27FC236}">
                <a16:creationId xmlns:a16="http://schemas.microsoft.com/office/drawing/2014/main" id="{940A173A-F942-9F5B-6F45-1204F50AAC02}"/>
              </a:ext>
            </a:extLst>
          </p:cNvPr>
          <p:cNvSpPr>
            <a:spLocks noGrp="1"/>
          </p:cNvSpPr>
          <p:nvPr>
            <p:ph type="sldNum" sz="quarter" idx="12"/>
          </p:nvPr>
        </p:nvSpPr>
        <p:spPr>
          <a:xfrm>
            <a:off x="9294180" y="6356350"/>
            <a:ext cx="2743200" cy="365125"/>
          </a:xfrm>
          <a:prstGeom prst="rect">
            <a:avLst/>
          </a:prstGeom>
        </p:spPr>
        <p:txBody>
          <a:bodyPr/>
          <a:lstStyle>
            <a:lvl1pPr>
              <a:defRPr>
                <a:solidFill>
                  <a:schemeClr val="tx1"/>
                </a:solidFill>
              </a:defRPr>
            </a:lvl1pPr>
          </a:lstStyle>
          <a:p>
            <a:fld id="{024B0103-E2B5-4CCB-85D9-E62E88AD470E}" type="slidenum">
              <a:rPr lang="x-none" smtClean="0"/>
              <a:pPr/>
              <a:t>‹#›</a:t>
            </a:fld>
            <a:endParaRPr lang="x-none"/>
          </a:p>
        </p:txBody>
      </p:sp>
    </p:spTree>
    <p:extLst>
      <p:ext uri="{BB962C8B-B14F-4D97-AF65-F5344CB8AC3E}">
        <p14:creationId xmlns:p14="http://schemas.microsoft.com/office/powerpoint/2010/main" val="1750315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28991"/>
            <a:ext cx="10972800" cy="30835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5"/>
          <p:cNvSpPr>
            <a:spLocks noGrp="1"/>
          </p:cNvSpPr>
          <p:nvPr>
            <p:ph type="title"/>
          </p:nvPr>
        </p:nvSpPr>
        <p:spPr>
          <a:xfrm>
            <a:off x="609600" y="6078538"/>
            <a:ext cx="10972800" cy="550862"/>
          </a:xfrm>
          <a:prstGeom prst="rect">
            <a:avLst/>
          </a:prstGeom>
        </p:spPr>
        <p:txBody>
          <a:bodyPr/>
          <a:lstStyle>
            <a:lvl1pPr algn="l">
              <a:defRPr sz="28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806023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tandard text slide - underline">
    <p:spTree>
      <p:nvGrpSpPr>
        <p:cNvPr id="1" name=""/>
        <p:cNvGrpSpPr/>
        <p:nvPr/>
      </p:nvGrpSpPr>
      <p:grpSpPr>
        <a:xfrm>
          <a:off x="0" y="0"/>
          <a:ext cx="0" cy="0"/>
          <a:chOff x="0" y="0"/>
          <a:chExt cx="0" cy="0"/>
        </a:xfrm>
      </p:grpSpPr>
      <p:sp>
        <p:nvSpPr>
          <p:cNvPr id="8" name="Text Placeholder 2"/>
          <p:cNvSpPr>
            <a:spLocks noGrp="1"/>
          </p:cNvSpPr>
          <p:nvPr>
            <p:ph idx="1"/>
          </p:nvPr>
        </p:nvSpPr>
        <p:spPr>
          <a:xfrm>
            <a:off x="609600" y="1600202"/>
            <a:ext cx="10972800" cy="4525963"/>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itle Placeholder 1"/>
          <p:cNvSpPr>
            <a:spLocks noGrp="1"/>
          </p:cNvSpPr>
          <p:nvPr>
            <p:ph type="title"/>
          </p:nvPr>
        </p:nvSpPr>
        <p:spPr>
          <a:xfrm>
            <a:off x="609600" y="381916"/>
            <a:ext cx="8569357" cy="1143000"/>
          </a:xfrm>
          <a:prstGeom prst="rect">
            <a:avLst/>
          </a:prstGeom>
        </p:spPr>
        <p:txBody>
          <a:bodyPr vert="horz" lIns="0" tIns="0" rIns="0" bIns="0" rtlCol="0" anchor="t" anchorCtr="0">
            <a:normAutofit/>
          </a:bodyPr>
          <a:lstStyle>
            <a:lvl1pPr>
              <a:defRPr>
                <a:solidFill>
                  <a:srgbClr val="3F3F3F"/>
                </a:solidFill>
              </a:defRPr>
            </a:lvl1pPr>
          </a:lstStyle>
          <a:p>
            <a:r>
              <a:rPr lang="en-GB" dirty="0"/>
              <a:t>Click to edit Master title style</a:t>
            </a:r>
            <a:endParaRPr lang="en-US" dirty="0"/>
          </a:p>
        </p:txBody>
      </p:sp>
      <p:cxnSp>
        <p:nvCxnSpPr>
          <p:cNvPr id="4" name="Straight Connector 3"/>
          <p:cNvCxnSpPr/>
          <p:nvPr userDrawn="1"/>
        </p:nvCxnSpPr>
        <p:spPr>
          <a:xfrm>
            <a:off x="609602" y="1303969"/>
            <a:ext cx="10991169"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3">
            <a:extLst>
              <a:ext uri="{FF2B5EF4-FFF2-40B4-BE49-F238E27FC236}">
                <a16:creationId xmlns:a16="http://schemas.microsoft.com/office/drawing/2014/main" id="{EC445A00-4AF3-610E-3C2A-88AC21A6A2C8}"/>
              </a:ext>
            </a:extLst>
          </p:cNvPr>
          <p:cNvSpPr>
            <a:spLocks noGrp="1"/>
          </p:cNvSpPr>
          <p:nvPr>
            <p:ph type="sldNum" sz="quarter" idx="12"/>
          </p:nvPr>
        </p:nvSpPr>
        <p:spPr>
          <a:xfrm>
            <a:off x="9294180" y="6356350"/>
            <a:ext cx="2743200" cy="365125"/>
          </a:xfrm>
          <a:prstGeom prst="rect">
            <a:avLst/>
          </a:prstGeom>
        </p:spPr>
        <p:txBody>
          <a:bodyPr/>
          <a:lstStyle>
            <a:lvl1pPr>
              <a:defRPr>
                <a:solidFill>
                  <a:schemeClr val="tx1"/>
                </a:solidFill>
              </a:defRPr>
            </a:lvl1pPr>
          </a:lstStyle>
          <a:p>
            <a:fld id="{024B0103-E2B5-4CCB-85D9-E62E88AD470E}" type="slidenum">
              <a:rPr lang="x-none" smtClean="0"/>
              <a:pPr/>
              <a:t>‹#›</a:t>
            </a:fld>
            <a:endParaRPr lang="x-none"/>
          </a:p>
        </p:txBody>
      </p:sp>
    </p:spTree>
    <p:extLst>
      <p:ext uri="{BB962C8B-B14F-4D97-AF65-F5344CB8AC3E}">
        <p14:creationId xmlns:p14="http://schemas.microsoft.com/office/powerpoint/2010/main" val="403806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p>
            <a:fld id="{F30626EC-740F-4543-AE35-92B213C18821}" type="datetimeFigureOut">
              <a:rPr lang="x-none" smtClean="0"/>
              <a:t>1/12/23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1046749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B4E4-456C-624E-8E0B-F509C652FC98}"/>
              </a:ext>
            </a:extLst>
          </p:cNvPr>
          <p:cNvSpPr>
            <a:spLocks noGrp="1"/>
          </p:cNvSpPr>
          <p:nvPr>
            <p:ph type="title"/>
          </p:nvPr>
        </p:nvSpPr>
        <p:spPr>
          <a:xfrm>
            <a:off x="838800" y="360000"/>
            <a:ext cx="6901200" cy="1080000"/>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A235E04-6CAA-E04E-98DA-0D22EAA86BCF}"/>
              </a:ext>
            </a:extLst>
          </p:cNvPr>
          <p:cNvSpPr>
            <a:spLocks noGrp="1"/>
          </p:cNvSpPr>
          <p:nvPr>
            <p:ph idx="1"/>
          </p:nvPr>
        </p:nvSpPr>
        <p:spPr>
          <a:xfrm>
            <a:off x="838200" y="1825625"/>
            <a:ext cx="6900333"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D09E7D40-20DF-2D46-BD45-6A0B248CA98F}"/>
              </a:ext>
            </a:extLst>
          </p:cNvPr>
          <p:cNvSpPr>
            <a:spLocks noGrp="1"/>
          </p:cNvSpPr>
          <p:nvPr>
            <p:ph type="sldNum" sz="quarter" idx="12"/>
          </p:nvPr>
        </p:nvSpPr>
        <p:spPr>
          <a:xfrm>
            <a:off x="8610600" y="6356350"/>
            <a:ext cx="2743200" cy="365125"/>
          </a:xfrm>
          <a:prstGeom prst="rect">
            <a:avLst/>
          </a:prstGeom>
        </p:spPr>
        <p:txBody>
          <a:bodyPr/>
          <a:lstStyle>
            <a:lvl1pPr>
              <a:defRPr b="0" i="0">
                <a:solidFill>
                  <a:schemeClr val="tx1"/>
                </a:solidFill>
                <a:latin typeface="Trebuchet MS" panose="020B0703020202090204" pitchFamily="34" charset="0"/>
              </a:defRPr>
            </a:lvl1pPr>
          </a:lstStyle>
          <a:p>
            <a:fld id="{F68BCD66-6B84-6C43-A19B-11965F53561E}" type="slidenum">
              <a:rPr lang="en-US" smtClean="0"/>
              <a:pPr/>
              <a:t>‹#›</a:t>
            </a:fld>
            <a:endParaRPr lang="en-US" dirty="0"/>
          </a:p>
        </p:txBody>
      </p:sp>
      <p:sp>
        <p:nvSpPr>
          <p:cNvPr id="9" name="Picture Placeholder 8">
            <a:extLst>
              <a:ext uri="{FF2B5EF4-FFF2-40B4-BE49-F238E27FC236}">
                <a16:creationId xmlns:a16="http://schemas.microsoft.com/office/drawing/2014/main" id="{7E0452A2-1FE1-7745-A65A-279AAFBAE71A}"/>
              </a:ext>
            </a:extLst>
          </p:cNvPr>
          <p:cNvSpPr>
            <a:spLocks noGrp="1"/>
          </p:cNvSpPr>
          <p:nvPr>
            <p:ph type="pic" sz="quarter" idx="13" hasCustomPrompt="1"/>
          </p:nvPr>
        </p:nvSpPr>
        <p:spPr>
          <a:xfrm>
            <a:off x="8102600" y="0"/>
            <a:ext cx="4089400" cy="3429000"/>
          </a:xfrm>
          <a:pattFill prst="smGrid">
            <a:fgClr>
              <a:schemeClr val="tx2">
                <a:lumMod val="20000"/>
                <a:lumOff val="80000"/>
              </a:schemeClr>
            </a:fgClr>
            <a:bgClr>
              <a:schemeClr val="bg1"/>
            </a:bgClr>
          </a:pattFill>
        </p:spPr>
        <p:txBody>
          <a:bodyPr anchor="ctr">
            <a:normAutofit/>
          </a:bodyPr>
          <a:lstStyle>
            <a:lvl1pPr marL="0" indent="0" algn="ctr">
              <a:buNone/>
              <a:defRPr sz="1400"/>
            </a:lvl1pPr>
          </a:lstStyle>
          <a:p>
            <a:r>
              <a:rPr lang="en-US" dirty="0"/>
              <a:t>Picture</a:t>
            </a:r>
          </a:p>
        </p:txBody>
      </p:sp>
      <p:sp>
        <p:nvSpPr>
          <p:cNvPr id="7" name="Picture Placeholder 8">
            <a:extLst>
              <a:ext uri="{FF2B5EF4-FFF2-40B4-BE49-F238E27FC236}">
                <a16:creationId xmlns:a16="http://schemas.microsoft.com/office/drawing/2014/main" id="{6021450E-E32F-B446-9D54-E7AE6FC95BB8}"/>
              </a:ext>
            </a:extLst>
          </p:cNvPr>
          <p:cNvSpPr>
            <a:spLocks noGrp="1"/>
          </p:cNvSpPr>
          <p:nvPr>
            <p:ph type="pic" sz="quarter" idx="14" hasCustomPrompt="1"/>
          </p:nvPr>
        </p:nvSpPr>
        <p:spPr>
          <a:xfrm>
            <a:off x="8102600" y="3429000"/>
            <a:ext cx="4089400" cy="3429000"/>
          </a:xfrm>
          <a:pattFill prst="smGrid">
            <a:fgClr>
              <a:schemeClr val="bg2"/>
            </a:fgClr>
            <a:bgClr>
              <a:schemeClr val="bg1"/>
            </a:bgClr>
          </a:pattFill>
        </p:spPr>
        <p:txBody>
          <a:bodyPr anchor="ctr">
            <a:normAutofit/>
          </a:bodyPr>
          <a:lstStyle>
            <a:lvl1pPr marL="0" indent="0" algn="ctr">
              <a:buNone/>
              <a:defRPr sz="1400"/>
            </a:lvl1pPr>
          </a:lstStyle>
          <a:p>
            <a:r>
              <a:rPr lang="en-US" dirty="0"/>
              <a:t>Picture</a:t>
            </a:r>
          </a:p>
        </p:txBody>
      </p:sp>
    </p:spTree>
    <p:extLst>
      <p:ext uri="{BB962C8B-B14F-4D97-AF65-F5344CB8AC3E}">
        <p14:creationId xmlns:p14="http://schemas.microsoft.com/office/powerpoint/2010/main" val="3171880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FCC913EA-E14D-4241-908B-BA70C49AD5CB}" type="slidenum">
              <a:rPr lang="fr-FR" smtClean="0"/>
              <a:pPr/>
              <a:t>‹#›</a:t>
            </a:fld>
            <a:endParaRPr lang="fr-FR"/>
          </a:p>
        </p:txBody>
      </p:sp>
      <p:pic>
        <p:nvPicPr>
          <p:cNvPr id="8" name="Image 7" descr="Content slide - One Planet.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ZoneTexte 4"/>
          <p:cNvSpPr txBox="1"/>
          <p:nvPr userDrawn="1"/>
        </p:nvSpPr>
        <p:spPr>
          <a:xfrm>
            <a:off x="81016" y="6626530"/>
            <a:ext cx="8961384" cy="230832"/>
          </a:xfrm>
          <a:prstGeom prst="rect">
            <a:avLst/>
          </a:prstGeom>
          <a:noFill/>
        </p:spPr>
        <p:txBody>
          <a:bodyPr wrap="square" rtlCol="0">
            <a:spAutoFit/>
          </a:bodyPr>
          <a:lstStyle/>
          <a:p>
            <a:r>
              <a:rPr lang="fr-FR" sz="900" b="0">
                <a:solidFill>
                  <a:schemeClr val="bg1"/>
                </a:solidFill>
                <a:latin typeface="Arial" pitchFamily="34" charset="0"/>
                <a:cs typeface="Arial" pitchFamily="34" charset="0"/>
              </a:rPr>
              <a:t>One </a:t>
            </a:r>
            <a:r>
              <a:rPr lang="fr-FR" sz="900" b="0" err="1">
                <a:solidFill>
                  <a:schemeClr val="bg1"/>
                </a:solidFill>
                <a:latin typeface="Arial" pitchFamily="34" charset="0"/>
                <a:cs typeface="Arial" pitchFamily="34" charset="0"/>
              </a:rPr>
              <a:t>Planet</a:t>
            </a:r>
            <a:r>
              <a:rPr lang="fr-FR" sz="900" b="0">
                <a:solidFill>
                  <a:schemeClr val="bg1"/>
                </a:solidFill>
                <a:latin typeface="Arial" pitchFamily="34" charset="0"/>
                <a:cs typeface="Arial" pitchFamily="34" charset="0"/>
              </a:rPr>
              <a:t> Network</a:t>
            </a:r>
            <a:r>
              <a:rPr lang="fr-FR" sz="900" b="0" baseline="0">
                <a:solidFill>
                  <a:schemeClr val="bg1"/>
                </a:solidFill>
                <a:latin typeface="Arial" pitchFamily="34" charset="0"/>
                <a:cs typeface="Arial" pitchFamily="34" charset="0"/>
              </a:rPr>
              <a:t> – </a:t>
            </a:r>
            <a:r>
              <a:rPr lang="fr-FR" sz="900" b="0" baseline="0" err="1">
                <a:solidFill>
                  <a:schemeClr val="bg1"/>
                </a:solidFill>
                <a:latin typeface="Arial" pitchFamily="34" charset="0"/>
                <a:cs typeface="Arial" pitchFamily="34" charset="0"/>
              </a:rPr>
              <a:t>Sustainable</a:t>
            </a:r>
            <a:r>
              <a:rPr lang="fr-FR" sz="900" b="0" baseline="0">
                <a:solidFill>
                  <a:schemeClr val="bg1"/>
                </a:solidFill>
                <a:latin typeface="Arial" pitchFamily="34" charset="0"/>
                <a:cs typeface="Arial" pitchFamily="34" charset="0"/>
              </a:rPr>
              <a:t> Tourism Programme (STP)</a:t>
            </a:r>
            <a:endParaRPr lang="fr-FR" sz="900" b="0">
              <a:solidFill>
                <a:schemeClr val="bg1"/>
              </a:solidFill>
              <a:latin typeface="Arial" pitchFamily="34" charset="0"/>
              <a:cs typeface="Arial" pitchFamily="34" charset="0"/>
            </a:endParaRPr>
          </a:p>
        </p:txBody>
      </p:sp>
      <p:sp>
        <p:nvSpPr>
          <p:cNvPr id="3" name="Content Placeholder 2"/>
          <p:cNvSpPr>
            <a:spLocks noGrp="1"/>
          </p:cNvSpPr>
          <p:nvPr>
            <p:ph sz="quarter" idx="13"/>
          </p:nvPr>
        </p:nvSpPr>
        <p:spPr>
          <a:xfrm>
            <a:off x="304800" y="1143000"/>
            <a:ext cx="11582400" cy="5213350"/>
          </a:xfrm>
        </p:spPr>
        <p:txBody>
          <a:bodyPr>
            <a:normAutofit/>
          </a:bodyPr>
          <a:lstStyle>
            <a:lvl1pPr>
              <a:defRPr sz="2800">
                <a:latin typeface="Arial Narrow" panose="020B0606020202030204" pitchFamily="34" charset="0"/>
              </a:defRPr>
            </a:lvl1pPr>
            <a:lvl2pPr>
              <a:defRPr sz="24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6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a:xfrm>
            <a:off x="304800" y="0"/>
            <a:ext cx="11582400" cy="1043762"/>
          </a:xfrm>
        </p:spPr>
        <p:txBody>
          <a:bodyPr>
            <a:normAutofit/>
          </a:bodyPr>
          <a:lstStyle>
            <a:lvl1pPr algn="l">
              <a:defRPr sz="2800" b="1">
                <a:solidFill>
                  <a:srgbClr val="1F4A84"/>
                </a:solidFill>
                <a:latin typeface="Arial Narrow" panose="020B0606020202030204" pitchFamily="34" charset="0"/>
              </a:defRPr>
            </a:lvl1pPr>
          </a:lstStyle>
          <a:p>
            <a:r>
              <a:rPr lang="en-US"/>
              <a:t>CLICK TO EDIT MASTER TITLE STYLE</a:t>
            </a:r>
          </a:p>
        </p:txBody>
      </p:sp>
    </p:spTree>
    <p:extLst>
      <p:ext uri="{BB962C8B-B14F-4D97-AF65-F5344CB8AC3E}">
        <p14:creationId xmlns:p14="http://schemas.microsoft.com/office/powerpoint/2010/main" val="277485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2CEB8AB-4F5F-2C6D-C8C4-AF9AEB58D3D8}"/>
              </a:ext>
            </a:extLst>
          </p:cNvPr>
          <p:cNvSpPr>
            <a:spLocks noGrp="1"/>
          </p:cNvSpPr>
          <p:nvPr>
            <p:ph type="sldNum" sz="quarter" idx="12"/>
          </p:nvPr>
        </p:nvSpPr>
        <p:spPr>
          <a:xfrm>
            <a:off x="9294180" y="6356350"/>
            <a:ext cx="2743200" cy="365125"/>
          </a:xfrm>
          <a:prstGeom prst="rect">
            <a:avLst/>
          </a:prstGeom>
        </p:spPr>
        <p:txBody>
          <a:bodyPr/>
          <a:lstStyle>
            <a:lvl1pPr>
              <a:defRPr>
                <a:solidFill>
                  <a:schemeClr val="tx1"/>
                </a:solidFill>
              </a:defRPr>
            </a:lvl1pPr>
          </a:lstStyle>
          <a:p>
            <a:fld id="{024B0103-E2B5-4CCB-85D9-E62E88AD470E}" type="slidenum">
              <a:rPr lang="x-none" smtClean="0"/>
              <a:pPr/>
              <a:t>‹#›</a:t>
            </a:fld>
            <a:endParaRPr lang="x-none"/>
          </a:p>
        </p:txBody>
      </p:sp>
    </p:spTree>
    <p:extLst>
      <p:ext uri="{BB962C8B-B14F-4D97-AF65-F5344CB8AC3E}">
        <p14:creationId xmlns:p14="http://schemas.microsoft.com/office/powerpoint/2010/main" val="815641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p:cNvSpPr>
            <a:spLocks noGrp="1"/>
          </p:cNvSpPr>
          <p:nvPr>
            <p:ph type="ctrTitle"/>
          </p:nvPr>
        </p:nvSpPr>
        <p:spPr>
          <a:xfrm>
            <a:off x="543983" y="395821"/>
            <a:ext cx="11035592" cy="400051"/>
          </a:xfrm>
          <a:prstGeom prst="rect">
            <a:avLst/>
          </a:prstGeom>
        </p:spPr>
        <p:txBody>
          <a:bodyPr lIns="0" tIns="0" rIns="0" bIns="0"/>
          <a:lstStyle>
            <a:lvl1pPr>
              <a:lnSpc>
                <a:spcPts val="2250"/>
              </a:lnSpc>
              <a:defRPr sz="2100" b="1">
                <a:solidFill>
                  <a:schemeClr val="tx2"/>
                </a:solidFill>
              </a:defRPr>
            </a:lvl1pPr>
          </a:lstStyle>
          <a:p>
            <a:r>
              <a:rPr lang="en-US"/>
              <a:t>Click to edit Master title style</a:t>
            </a:r>
            <a:endParaRPr lang="en-GB" dirty="0"/>
          </a:p>
        </p:txBody>
      </p:sp>
      <p:sp>
        <p:nvSpPr>
          <p:cNvPr id="5" name="Footer Placeholder 4"/>
          <p:cNvSpPr>
            <a:spLocks noGrp="1"/>
          </p:cNvSpPr>
          <p:nvPr>
            <p:ph type="ftr" sz="quarter" idx="11"/>
          </p:nvPr>
        </p:nvSpPr>
        <p:spPr>
          <a:xfrm>
            <a:off x="556687" y="6419851"/>
            <a:ext cx="5456764" cy="184150"/>
          </a:xfrm>
          <a:prstGeom prst="rect">
            <a:avLst/>
          </a:prstGeom>
        </p:spPr>
        <p:txBody>
          <a:bodyPr lIns="0" tIns="0" rIns="0" bIns="0"/>
          <a:lstStyle>
            <a:lvl1pPr>
              <a:defRPr sz="750" b="1">
                <a:solidFill>
                  <a:schemeClr val="tx2"/>
                </a:solidFill>
                <a:latin typeface="Arial" pitchFamily="34" charset="0"/>
                <a:cs typeface="Arial" pitchFamily="34" charset="0"/>
              </a:defRPr>
            </a:lvl1pPr>
          </a:lstStyle>
          <a:p>
            <a:r>
              <a:rPr lang="en-GB"/>
              <a:t>Business in the Community | www.bitc.org.uk                                                     #CircularOffice</a:t>
            </a:r>
            <a:endParaRPr lang="en-GB" dirty="0"/>
          </a:p>
        </p:txBody>
      </p:sp>
      <p:sp>
        <p:nvSpPr>
          <p:cNvPr id="9" name="Text Placeholder 8"/>
          <p:cNvSpPr>
            <a:spLocks noGrp="1"/>
          </p:cNvSpPr>
          <p:nvPr>
            <p:ph type="body" sz="quarter" idx="13"/>
          </p:nvPr>
        </p:nvSpPr>
        <p:spPr>
          <a:xfrm>
            <a:off x="566129" y="2155822"/>
            <a:ext cx="11046883" cy="4016378"/>
          </a:xfrm>
          <a:prstGeom prst="rect">
            <a:avLst/>
          </a:prstGeom>
        </p:spPr>
        <p:txBody>
          <a:bodyPr lIns="0" tIns="0" rIns="0" bIns="0"/>
          <a:lstStyle>
            <a:lvl1pPr marL="0" indent="-135000">
              <a:lnSpc>
                <a:spcPts val="1950"/>
              </a:lnSpc>
              <a:spcBef>
                <a:spcPts val="0"/>
              </a:spcBef>
              <a:spcAft>
                <a:spcPts val="900"/>
              </a:spcAft>
              <a:buClr>
                <a:schemeClr val="tx2"/>
              </a:buClr>
              <a:buFont typeface="Arial" pitchFamily="34" charset="0"/>
              <a:buChar char="•"/>
              <a:defRPr sz="1800">
                <a:solidFill>
                  <a:schemeClr val="tx1"/>
                </a:solidFill>
              </a:defRPr>
            </a:lvl1pPr>
            <a:lvl2pPr marL="342900" indent="-171450">
              <a:buClr>
                <a:schemeClr val="tx2"/>
              </a:buClr>
              <a:buFont typeface="Arial" pitchFamily="34" charset="0"/>
              <a:buChar char="•"/>
              <a:defRPr sz="1800">
                <a:solidFill>
                  <a:schemeClr val="tx1"/>
                </a:solidFill>
              </a:defRPr>
            </a:lvl2pPr>
            <a:lvl3pPr marL="534591" indent="-178594">
              <a:buClr>
                <a:schemeClr val="tx2"/>
              </a:buClr>
              <a:buFont typeface="Arial" pitchFamily="34" charset="0"/>
              <a:buChar char="•"/>
              <a:defRPr sz="1800">
                <a:solidFill>
                  <a:schemeClr val="tx1"/>
                </a:solidFill>
              </a:defRPr>
            </a:lvl3pPr>
            <a:lvl4pPr marL="342900" indent="-171450">
              <a:buClr>
                <a:schemeClr val="tx2"/>
              </a:buClr>
              <a:buFont typeface="Arial" pitchFamily="34" charset="0"/>
              <a:buChar char="•"/>
              <a:defRPr sz="1800">
                <a:solidFill>
                  <a:schemeClr val="tx1"/>
                </a:solidFill>
              </a:defRPr>
            </a:lvl4pPr>
            <a:lvl5pPr marL="342900" indent="-171450">
              <a:buClr>
                <a:schemeClr val="tx2"/>
              </a:buClr>
              <a:buFont typeface="Arial" pitchFamily="34" charset="0"/>
              <a:buChar cha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2469863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27DFA8B6-66DF-F538-FDBC-98686E459C3B}"/>
              </a:ext>
            </a:extLst>
          </p:cNvPr>
          <p:cNvSpPr>
            <a:spLocks noGrp="1"/>
          </p:cNvSpPr>
          <p:nvPr>
            <p:ph type="sldNum" sz="quarter" idx="12"/>
          </p:nvPr>
        </p:nvSpPr>
        <p:spPr>
          <a:xfrm>
            <a:off x="9294180" y="6356350"/>
            <a:ext cx="2743200" cy="365125"/>
          </a:xfrm>
          <a:prstGeom prst="rect">
            <a:avLst/>
          </a:prstGeom>
        </p:spPr>
        <p:txBody>
          <a:bodyPr/>
          <a:lstStyle>
            <a:lvl1pPr>
              <a:defRPr>
                <a:solidFill>
                  <a:schemeClr val="tx1"/>
                </a:solidFill>
              </a:defRPr>
            </a:lvl1pPr>
          </a:lstStyle>
          <a:p>
            <a:fld id="{024B0103-E2B5-4CCB-85D9-E62E88AD470E}" type="slidenum">
              <a:rPr lang="x-none" smtClean="0"/>
              <a:pPr/>
              <a:t>‹#›</a:t>
            </a:fld>
            <a:endParaRPr lang="x-none"/>
          </a:p>
        </p:txBody>
      </p:sp>
    </p:spTree>
    <p:extLst>
      <p:ext uri="{BB962C8B-B14F-4D97-AF65-F5344CB8AC3E}">
        <p14:creationId xmlns:p14="http://schemas.microsoft.com/office/powerpoint/2010/main" val="2111872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6E3D4C6-EF02-D571-436D-FA5C14EB8F81}"/>
              </a:ext>
            </a:extLst>
          </p:cNvPr>
          <p:cNvSpPr>
            <a:spLocks noGrp="1"/>
          </p:cNvSpPr>
          <p:nvPr>
            <p:ph type="sldNum" sz="quarter" idx="12"/>
          </p:nvPr>
        </p:nvSpPr>
        <p:spPr>
          <a:xfrm>
            <a:off x="9294180" y="6356350"/>
            <a:ext cx="2743200" cy="365125"/>
          </a:xfrm>
          <a:prstGeom prst="rect">
            <a:avLst/>
          </a:prstGeom>
        </p:spPr>
        <p:txBody>
          <a:bodyPr/>
          <a:lstStyle>
            <a:lvl1pPr>
              <a:defRPr>
                <a:solidFill>
                  <a:schemeClr val="tx1"/>
                </a:solidFill>
              </a:defRPr>
            </a:lvl1pPr>
          </a:lstStyle>
          <a:p>
            <a:fld id="{024B0103-E2B5-4CCB-85D9-E62E88AD470E}" type="slidenum">
              <a:rPr lang="x-none" smtClean="0"/>
              <a:pPr/>
              <a:t>‹#›</a:t>
            </a:fld>
            <a:endParaRPr lang="x-none"/>
          </a:p>
        </p:txBody>
      </p:sp>
    </p:spTree>
    <p:extLst>
      <p:ext uri="{BB962C8B-B14F-4D97-AF65-F5344CB8AC3E}">
        <p14:creationId xmlns:p14="http://schemas.microsoft.com/office/powerpoint/2010/main" val="234590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ext">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76672"/>
            <a:ext cx="10972800" cy="432048"/>
          </a:xfrm>
          <a:prstGeom prst="rect">
            <a:avLst/>
          </a:prstGeom>
        </p:spPr>
        <p:txBody>
          <a:bodyPr/>
          <a:lstStyle>
            <a:lvl1pPr algn="l">
              <a:defRPr sz="2100" b="1">
                <a:solidFill>
                  <a:schemeClr val="bg1">
                    <a:lumMod val="50000"/>
                  </a:schemeClr>
                </a:solidFill>
              </a:defRPr>
            </a:lvl1pPr>
          </a:lstStyle>
          <a:p>
            <a:r>
              <a:rPr lang="en-US" noProof="0"/>
              <a:t>Click to edit Master title style</a:t>
            </a:r>
            <a:endParaRPr lang="en-GB" noProof="0" dirty="0"/>
          </a:p>
        </p:txBody>
      </p:sp>
      <p:sp>
        <p:nvSpPr>
          <p:cNvPr id="9" name="Content Placeholder 2">
            <a:extLst>
              <a:ext uri="{FF2B5EF4-FFF2-40B4-BE49-F238E27FC236}">
                <a16:creationId xmlns:a16="http://schemas.microsoft.com/office/drawing/2014/main" id="{50BCC37C-F1AC-4400-8368-D1B8113A0DA5}"/>
              </a:ext>
            </a:extLst>
          </p:cNvPr>
          <p:cNvSpPr>
            <a:spLocks noGrp="1"/>
          </p:cNvSpPr>
          <p:nvPr>
            <p:ph idx="1"/>
          </p:nvPr>
        </p:nvSpPr>
        <p:spPr>
          <a:xfrm>
            <a:off x="609600" y="1600205"/>
            <a:ext cx="10972800" cy="4525963"/>
          </a:xfrm>
        </p:spPr>
        <p:txBody>
          <a:bodyPr>
            <a:normAutofit/>
          </a:bodyPr>
          <a:lstStyle/>
          <a:p>
            <a:endParaRPr lang="en-GB" dirty="0"/>
          </a:p>
        </p:txBody>
      </p:sp>
      <p:sp>
        <p:nvSpPr>
          <p:cNvPr id="4" name="Θέση αριθμού διαφάνειας 2">
            <a:extLst>
              <a:ext uri="{FF2B5EF4-FFF2-40B4-BE49-F238E27FC236}">
                <a16:creationId xmlns:a16="http://schemas.microsoft.com/office/drawing/2014/main" id="{FE6911E6-0790-4902-96C1-917E50511C06}"/>
              </a:ext>
            </a:extLst>
          </p:cNvPr>
          <p:cNvSpPr>
            <a:spLocks noGrp="1"/>
          </p:cNvSpPr>
          <p:nvPr>
            <p:ph type="sldNum" sz="quarter" idx="10"/>
          </p:nvPr>
        </p:nvSpPr>
        <p:spPr>
          <a:xfrm>
            <a:off x="11664953" y="6356355"/>
            <a:ext cx="287867" cy="365125"/>
          </a:xfrm>
          <a:prstGeom prst="rect">
            <a:avLst/>
          </a:prstGeom>
        </p:spPr>
        <p:txBody>
          <a:bodyPr/>
          <a:lstStyle>
            <a:lvl1pPr algn="ctr">
              <a:defRPr dirty="0"/>
            </a:lvl1pPr>
          </a:lstStyle>
          <a:p>
            <a:pPr>
              <a:defRPr/>
            </a:pPr>
            <a:r>
              <a:rPr lang="en-US"/>
              <a:t>1</a:t>
            </a:r>
            <a:endParaRPr lang="el-GR"/>
          </a:p>
        </p:txBody>
      </p:sp>
    </p:spTree>
    <p:extLst>
      <p:ext uri="{BB962C8B-B14F-4D97-AF65-F5344CB8AC3E}">
        <p14:creationId xmlns:p14="http://schemas.microsoft.com/office/powerpoint/2010/main" val="980802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tandard text slide - underline">
    <p:spTree>
      <p:nvGrpSpPr>
        <p:cNvPr id="1" name=""/>
        <p:cNvGrpSpPr/>
        <p:nvPr/>
      </p:nvGrpSpPr>
      <p:grpSpPr>
        <a:xfrm>
          <a:off x="0" y="0"/>
          <a:ext cx="0" cy="0"/>
          <a:chOff x="0" y="0"/>
          <a:chExt cx="0" cy="0"/>
        </a:xfrm>
      </p:grpSpPr>
      <p:sp>
        <p:nvSpPr>
          <p:cNvPr id="8" name="Text Placeholder 2"/>
          <p:cNvSpPr>
            <a:spLocks noGrp="1"/>
          </p:cNvSpPr>
          <p:nvPr>
            <p:ph idx="1"/>
          </p:nvPr>
        </p:nvSpPr>
        <p:spPr>
          <a:xfrm>
            <a:off x="609600" y="1600202"/>
            <a:ext cx="10972800" cy="4525963"/>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itle Placeholder 1"/>
          <p:cNvSpPr>
            <a:spLocks noGrp="1"/>
          </p:cNvSpPr>
          <p:nvPr>
            <p:ph type="title"/>
          </p:nvPr>
        </p:nvSpPr>
        <p:spPr>
          <a:xfrm>
            <a:off x="609600" y="381916"/>
            <a:ext cx="8569357" cy="1143000"/>
          </a:xfrm>
          <a:prstGeom prst="rect">
            <a:avLst/>
          </a:prstGeom>
        </p:spPr>
        <p:txBody>
          <a:bodyPr vert="horz" lIns="0" tIns="0" rIns="0" bIns="0" rtlCol="0" anchor="t" anchorCtr="0">
            <a:normAutofit/>
          </a:bodyPr>
          <a:lstStyle>
            <a:lvl1pPr>
              <a:defRPr>
                <a:solidFill>
                  <a:srgbClr val="3F3F3F"/>
                </a:solidFill>
              </a:defRPr>
            </a:lvl1pPr>
          </a:lstStyle>
          <a:p>
            <a:r>
              <a:rPr lang="en-GB" dirty="0"/>
              <a:t>Click to edit Master title style</a:t>
            </a:r>
            <a:endParaRPr lang="en-US" dirty="0"/>
          </a:p>
        </p:txBody>
      </p:sp>
      <p:cxnSp>
        <p:nvCxnSpPr>
          <p:cNvPr id="4" name="Straight Connector 3"/>
          <p:cNvCxnSpPr/>
          <p:nvPr userDrawn="1"/>
        </p:nvCxnSpPr>
        <p:spPr>
          <a:xfrm>
            <a:off x="609602" y="1303969"/>
            <a:ext cx="10991169"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88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ullet points">
    <p:spTree>
      <p:nvGrpSpPr>
        <p:cNvPr id="1" name=""/>
        <p:cNvGrpSpPr/>
        <p:nvPr/>
      </p:nvGrpSpPr>
      <p:grpSpPr>
        <a:xfrm>
          <a:off x="0" y="0"/>
          <a:ext cx="0" cy="0"/>
          <a:chOff x="0" y="0"/>
          <a:chExt cx="0" cy="0"/>
        </a:xfrm>
      </p:grpSpPr>
      <p:sp>
        <p:nvSpPr>
          <p:cNvPr id="2" name="Title 1"/>
          <p:cNvSpPr>
            <a:spLocks noGrp="1"/>
          </p:cNvSpPr>
          <p:nvPr>
            <p:ph type="ctrTitle"/>
          </p:nvPr>
        </p:nvSpPr>
        <p:spPr>
          <a:xfrm>
            <a:off x="543983" y="395821"/>
            <a:ext cx="11035592" cy="400051"/>
          </a:xfrm>
          <a:prstGeom prst="rect">
            <a:avLst/>
          </a:prstGeom>
        </p:spPr>
        <p:txBody>
          <a:bodyPr lIns="0" tIns="0" rIns="0" bIns="0"/>
          <a:lstStyle>
            <a:lvl1pPr>
              <a:lnSpc>
                <a:spcPts val="2250"/>
              </a:lnSpc>
              <a:defRPr sz="2100" b="1">
                <a:solidFill>
                  <a:schemeClr val="tx2"/>
                </a:solidFill>
              </a:defRPr>
            </a:lvl1pPr>
          </a:lstStyle>
          <a:p>
            <a:r>
              <a:rPr lang="en-US"/>
              <a:t>Click to edit Master title style</a:t>
            </a:r>
            <a:endParaRPr lang="en-GB" dirty="0"/>
          </a:p>
        </p:txBody>
      </p:sp>
      <p:sp>
        <p:nvSpPr>
          <p:cNvPr id="5" name="Footer Placeholder 4"/>
          <p:cNvSpPr>
            <a:spLocks noGrp="1"/>
          </p:cNvSpPr>
          <p:nvPr>
            <p:ph type="ftr" sz="quarter" idx="11"/>
          </p:nvPr>
        </p:nvSpPr>
        <p:spPr>
          <a:xfrm>
            <a:off x="556687" y="6419851"/>
            <a:ext cx="5456764" cy="184150"/>
          </a:xfrm>
          <a:prstGeom prst="rect">
            <a:avLst/>
          </a:prstGeom>
        </p:spPr>
        <p:txBody>
          <a:bodyPr lIns="0" tIns="0" rIns="0" bIns="0"/>
          <a:lstStyle>
            <a:lvl1pPr>
              <a:defRPr sz="750" b="1">
                <a:solidFill>
                  <a:schemeClr val="tx2"/>
                </a:solidFill>
                <a:latin typeface="Arial" pitchFamily="34" charset="0"/>
                <a:cs typeface="Arial" pitchFamily="34" charset="0"/>
              </a:defRPr>
            </a:lvl1pPr>
          </a:lstStyle>
          <a:p>
            <a:r>
              <a:rPr lang="en-GB"/>
              <a:t>Business in the Community | www.bitc.org.uk                                                     #CircularOffice</a:t>
            </a:r>
            <a:endParaRPr lang="en-GB" dirty="0"/>
          </a:p>
        </p:txBody>
      </p:sp>
      <p:sp>
        <p:nvSpPr>
          <p:cNvPr id="9" name="Text Placeholder 8"/>
          <p:cNvSpPr>
            <a:spLocks noGrp="1"/>
          </p:cNvSpPr>
          <p:nvPr>
            <p:ph type="body" sz="quarter" idx="13"/>
          </p:nvPr>
        </p:nvSpPr>
        <p:spPr>
          <a:xfrm>
            <a:off x="566129" y="2155822"/>
            <a:ext cx="11046883" cy="4016378"/>
          </a:xfrm>
          <a:prstGeom prst="rect">
            <a:avLst/>
          </a:prstGeom>
        </p:spPr>
        <p:txBody>
          <a:bodyPr lIns="0" tIns="0" rIns="0" bIns="0"/>
          <a:lstStyle>
            <a:lvl1pPr marL="0" indent="-135000">
              <a:lnSpc>
                <a:spcPts val="1950"/>
              </a:lnSpc>
              <a:spcBef>
                <a:spcPts val="0"/>
              </a:spcBef>
              <a:spcAft>
                <a:spcPts val="900"/>
              </a:spcAft>
              <a:buClr>
                <a:schemeClr val="tx2"/>
              </a:buClr>
              <a:buFont typeface="Arial" pitchFamily="34" charset="0"/>
              <a:buChar char="•"/>
              <a:defRPr sz="1800">
                <a:solidFill>
                  <a:schemeClr val="tx1"/>
                </a:solidFill>
              </a:defRPr>
            </a:lvl1pPr>
            <a:lvl2pPr marL="342900" indent="-171450">
              <a:buClr>
                <a:schemeClr val="tx2"/>
              </a:buClr>
              <a:buFont typeface="Arial" pitchFamily="34" charset="0"/>
              <a:buChar char="•"/>
              <a:defRPr sz="1800">
                <a:solidFill>
                  <a:schemeClr val="tx1"/>
                </a:solidFill>
              </a:defRPr>
            </a:lvl2pPr>
            <a:lvl3pPr marL="534591" indent="-178594">
              <a:buClr>
                <a:schemeClr val="tx2"/>
              </a:buClr>
              <a:buFont typeface="Arial" pitchFamily="34" charset="0"/>
              <a:buChar char="•"/>
              <a:defRPr sz="1800">
                <a:solidFill>
                  <a:schemeClr val="tx1"/>
                </a:solidFill>
              </a:defRPr>
            </a:lvl3pPr>
            <a:lvl4pPr marL="342900" indent="-171450">
              <a:buClr>
                <a:schemeClr val="tx2"/>
              </a:buClr>
              <a:buFont typeface="Arial" pitchFamily="34" charset="0"/>
              <a:buChar char="•"/>
              <a:defRPr sz="1800">
                <a:solidFill>
                  <a:schemeClr val="tx1"/>
                </a:solidFill>
              </a:defRPr>
            </a:lvl4pPr>
            <a:lvl5pPr marL="342900" indent="-171450">
              <a:buClr>
                <a:schemeClr val="tx2"/>
              </a:buClr>
              <a:buFont typeface="Arial" pitchFamily="34" charset="0"/>
              <a:buChar cha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792319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318F2AD-9C13-7599-05DB-86FAF77ADDE4}"/>
              </a:ext>
            </a:extLst>
          </p:cNvPr>
          <p:cNvSpPr>
            <a:spLocks noGrp="1"/>
          </p:cNvSpPr>
          <p:nvPr>
            <p:ph type="sldNum" sz="quarter" idx="12"/>
          </p:nvPr>
        </p:nvSpPr>
        <p:spPr>
          <a:xfrm>
            <a:off x="9294180" y="6356350"/>
            <a:ext cx="2743200" cy="365125"/>
          </a:xfrm>
          <a:prstGeom prst="rect">
            <a:avLst/>
          </a:prstGeom>
        </p:spPr>
        <p:txBody>
          <a:bodyPr/>
          <a:lstStyle>
            <a:lvl1pPr>
              <a:defRPr>
                <a:solidFill>
                  <a:schemeClr val="tx1"/>
                </a:solidFill>
              </a:defRPr>
            </a:lvl1pPr>
          </a:lstStyle>
          <a:p>
            <a:fld id="{024B0103-E2B5-4CCB-85D9-E62E88AD470E}" type="slidenum">
              <a:rPr lang="x-none" smtClean="0"/>
              <a:pPr/>
              <a:t>‹#›</a:t>
            </a:fld>
            <a:endParaRPr lang="x-none"/>
          </a:p>
        </p:txBody>
      </p:sp>
    </p:spTree>
    <p:extLst>
      <p:ext uri="{BB962C8B-B14F-4D97-AF65-F5344CB8AC3E}">
        <p14:creationId xmlns:p14="http://schemas.microsoft.com/office/powerpoint/2010/main" val="219646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0626EC-740F-4543-AE35-92B213C18821}" type="datetimeFigureOut">
              <a:rPr lang="x-none" smtClean="0"/>
              <a:t>1/12/23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2528664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19F24BF-CD51-F5E6-1AF5-E531B5EB5135}"/>
              </a:ext>
            </a:extLst>
          </p:cNvPr>
          <p:cNvSpPr>
            <a:spLocks noGrp="1"/>
          </p:cNvSpPr>
          <p:nvPr>
            <p:ph type="sldNum" sz="quarter" idx="12"/>
          </p:nvPr>
        </p:nvSpPr>
        <p:spPr>
          <a:xfrm>
            <a:off x="9294180" y="6356350"/>
            <a:ext cx="2743200" cy="365125"/>
          </a:xfrm>
          <a:prstGeom prst="rect">
            <a:avLst/>
          </a:prstGeom>
        </p:spPr>
        <p:txBody>
          <a:bodyPr/>
          <a:lstStyle>
            <a:lvl1pPr>
              <a:defRPr>
                <a:solidFill>
                  <a:schemeClr val="tx1"/>
                </a:solidFill>
              </a:defRPr>
            </a:lvl1pPr>
          </a:lstStyle>
          <a:p>
            <a:fld id="{024B0103-E2B5-4CCB-85D9-E62E88AD470E}" type="slidenum">
              <a:rPr lang="x-none" smtClean="0"/>
              <a:pPr/>
              <a:t>‹#›</a:t>
            </a:fld>
            <a:endParaRPr lang="x-none"/>
          </a:p>
        </p:txBody>
      </p:sp>
    </p:spTree>
    <p:extLst>
      <p:ext uri="{BB962C8B-B14F-4D97-AF65-F5344CB8AC3E}">
        <p14:creationId xmlns:p14="http://schemas.microsoft.com/office/powerpoint/2010/main" val="526086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Text">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76672"/>
            <a:ext cx="10972800" cy="432048"/>
          </a:xfrm>
          <a:prstGeom prst="rect">
            <a:avLst/>
          </a:prstGeom>
        </p:spPr>
        <p:txBody>
          <a:bodyPr/>
          <a:lstStyle>
            <a:lvl1pPr algn="l">
              <a:defRPr sz="2100" b="1">
                <a:solidFill>
                  <a:schemeClr val="bg1">
                    <a:lumMod val="50000"/>
                  </a:schemeClr>
                </a:solidFill>
              </a:defRPr>
            </a:lvl1pPr>
          </a:lstStyle>
          <a:p>
            <a:r>
              <a:rPr lang="en-US" noProof="0"/>
              <a:t>Click to edit Master title style</a:t>
            </a:r>
            <a:endParaRPr lang="en-GB" noProof="0" dirty="0"/>
          </a:p>
        </p:txBody>
      </p:sp>
      <p:sp>
        <p:nvSpPr>
          <p:cNvPr id="9" name="Content Placeholder 2">
            <a:extLst>
              <a:ext uri="{FF2B5EF4-FFF2-40B4-BE49-F238E27FC236}">
                <a16:creationId xmlns:a16="http://schemas.microsoft.com/office/drawing/2014/main" id="{50BCC37C-F1AC-4400-8368-D1B8113A0DA5}"/>
              </a:ext>
            </a:extLst>
          </p:cNvPr>
          <p:cNvSpPr>
            <a:spLocks noGrp="1"/>
          </p:cNvSpPr>
          <p:nvPr>
            <p:ph idx="1"/>
          </p:nvPr>
        </p:nvSpPr>
        <p:spPr>
          <a:xfrm>
            <a:off x="609600" y="1600205"/>
            <a:ext cx="10972800" cy="4525963"/>
          </a:xfrm>
        </p:spPr>
        <p:txBody>
          <a:bodyPr>
            <a:normAutofit/>
          </a:bodyPr>
          <a:lstStyle/>
          <a:p>
            <a:endParaRPr lang="en-GB" dirty="0"/>
          </a:p>
        </p:txBody>
      </p:sp>
      <p:sp>
        <p:nvSpPr>
          <p:cNvPr id="4" name="Θέση αριθμού διαφάνειας 2">
            <a:extLst>
              <a:ext uri="{FF2B5EF4-FFF2-40B4-BE49-F238E27FC236}">
                <a16:creationId xmlns:a16="http://schemas.microsoft.com/office/drawing/2014/main" id="{FE6911E6-0790-4902-96C1-917E50511C06}"/>
              </a:ext>
            </a:extLst>
          </p:cNvPr>
          <p:cNvSpPr>
            <a:spLocks noGrp="1"/>
          </p:cNvSpPr>
          <p:nvPr>
            <p:ph type="sldNum" sz="quarter" idx="10"/>
          </p:nvPr>
        </p:nvSpPr>
        <p:spPr>
          <a:xfrm>
            <a:off x="11664953" y="6356355"/>
            <a:ext cx="287867" cy="365125"/>
          </a:xfrm>
          <a:prstGeom prst="rect">
            <a:avLst/>
          </a:prstGeom>
        </p:spPr>
        <p:txBody>
          <a:bodyPr/>
          <a:lstStyle>
            <a:lvl1pPr algn="ctr">
              <a:defRPr dirty="0"/>
            </a:lvl1pPr>
          </a:lstStyle>
          <a:p>
            <a:pPr>
              <a:defRPr/>
            </a:pPr>
            <a:r>
              <a:rPr lang="en-US"/>
              <a:t>1</a:t>
            </a:r>
            <a:endParaRPr lang="el-GR"/>
          </a:p>
        </p:txBody>
      </p:sp>
    </p:spTree>
    <p:extLst>
      <p:ext uri="{BB962C8B-B14F-4D97-AF65-F5344CB8AC3E}">
        <p14:creationId xmlns:p14="http://schemas.microsoft.com/office/powerpoint/2010/main" val="346854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p:cNvSpPr>
            <a:spLocks noGrp="1"/>
          </p:cNvSpPr>
          <p:nvPr>
            <p:ph type="dt" sz="half" idx="10"/>
          </p:nvPr>
        </p:nvSpPr>
        <p:spPr/>
        <p:txBody>
          <a:bodyPr/>
          <a:lstStyle/>
          <a:p>
            <a:fld id="{F30626EC-740F-4543-AE35-92B213C18821}" type="datetimeFigureOut">
              <a:rPr lang="x-none" smtClean="0"/>
              <a:t>1/12/23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55082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p:cNvSpPr>
            <a:spLocks noGrp="1"/>
          </p:cNvSpPr>
          <p:nvPr>
            <p:ph type="dt" sz="half" idx="10"/>
          </p:nvPr>
        </p:nvSpPr>
        <p:spPr/>
        <p:txBody>
          <a:bodyPr/>
          <a:lstStyle/>
          <a:p>
            <a:fld id="{F30626EC-740F-4543-AE35-92B213C18821}" type="datetimeFigureOut">
              <a:rPr lang="x-none" smtClean="0"/>
              <a:t>1/12/23</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411123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2"/>
          <p:cNvSpPr>
            <a:spLocks noGrp="1"/>
          </p:cNvSpPr>
          <p:nvPr>
            <p:ph type="dt" sz="half" idx="10"/>
          </p:nvPr>
        </p:nvSpPr>
        <p:spPr/>
        <p:txBody>
          <a:bodyPr/>
          <a:lstStyle/>
          <a:p>
            <a:fld id="{F30626EC-740F-4543-AE35-92B213C18821}" type="datetimeFigureOut">
              <a:rPr lang="x-none" smtClean="0"/>
              <a:t>1/12/23</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182578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626EC-740F-4543-AE35-92B213C18821}" type="datetimeFigureOut">
              <a:rPr lang="x-none" smtClean="0"/>
              <a:t>1/12/23</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210825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0626EC-740F-4543-AE35-92B213C18821}" type="datetimeFigureOut">
              <a:rPr lang="x-none" smtClean="0"/>
              <a:t>1/12/23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289524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0626EC-740F-4543-AE35-92B213C18821}" type="datetimeFigureOut">
              <a:rPr lang="x-none" smtClean="0"/>
              <a:t>1/12/23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24B0103-E2B5-4CCB-85D9-E62E88AD470E}" type="slidenum">
              <a:rPr lang="x-none" smtClean="0"/>
              <a:t>‹#›</a:t>
            </a:fld>
            <a:endParaRPr lang="x-none"/>
          </a:p>
        </p:txBody>
      </p:sp>
    </p:spTree>
    <p:extLst>
      <p:ext uri="{BB962C8B-B14F-4D97-AF65-F5344CB8AC3E}">
        <p14:creationId xmlns:p14="http://schemas.microsoft.com/office/powerpoint/2010/main" val="424766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626EC-740F-4543-AE35-92B213C18821}" type="datetimeFigureOut">
              <a:rPr lang="x-none" smtClean="0"/>
              <a:t>1/12/23</a:t>
            </a:fld>
            <a:endParaRPr lang="x-non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B0103-E2B5-4CCB-85D9-E62E88AD470E}" type="slidenum">
              <a:rPr lang="x-none" smtClean="0"/>
              <a:t>‹#›</a:t>
            </a:fld>
            <a:endParaRPr lang="x-none"/>
          </a:p>
        </p:txBody>
      </p:sp>
    </p:spTree>
    <p:extLst>
      <p:ext uri="{BB962C8B-B14F-4D97-AF65-F5344CB8AC3E}">
        <p14:creationId xmlns:p14="http://schemas.microsoft.com/office/powerpoint/2010/main" val="259007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626EC-740F-4543-AE35-92B213C18821}" type="datetimeFigureOut">
              <a:rPr lang="x-none" smtClean="0"/>
              <a:t>1/12/23</a:t>
            </a:fld>
            <a:endParaRPr lang="x-non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7" name="Slide Number Placeholder 3">
            <a:extLst>
              <a:ext uri="{FF2B5EF4-FFF2-40B4-BE49-F238E27FC236}">
                <a16:creationId xmlns:a16="http://schemas.microsoft.com/office/drawing/2014/main" id="{F40A601F-0AB9-840E-3851-477C8AB05D37}"/>
              </a:ext>
            </a:extLst>
          </p:cNvPr>
          <p:cNvSpPr>
            <a:spLocks noGrp="1"/>
          </p:cNvSpPr>
          <p:nvPr>
            <p:ph type="sldNum" sz="quarter" idx="4"/>
          </p:nvPr>
        </p:nvSpPr>
        <p:spPr>
          <a:xfrm>
            <a:off x="9294180" y="6356350"/>
            <a:ext cx="2743200" cy="365125"/>
          </a:xfrm>
          <a:prstGeom prst="rect">
            <a:avLst/>
          </a:prstGeom>
        </p:spPr>
        <p:txBody>
          <a:bodyPr/>
          <a:lstStyle>
            <a:lvl1pPr algn="r">
              <a:defRPr>
                <a:solidFill>
                  <a:schemeClr val="tx1"/>
                </a:solidFill>
              </a:defRPr>
            </a:lvl1pPr>
          </a:lstStyle>
          <a:p>
            <a:fld id="{024B0103-E2B5-4CCB-85D9-E62E88AD470E}" type="slidenum">
              <a:rPr lang="x-none" smtClean="0"/>
              <a:pPr/>
              <a:t>‹#›</a:t>
            </a:fld>
            <a:endParaRPr lang="x-none"/>
          </a:p>
        </p:txBody>
      </p:sp>
    </p:spTree>
    <p:extLst>
      <p:ext uri="{BB962C8B-B14F-4D97-AF65-F5344CB8AC3E}">
        <p14:creationId xmlns:p14="http://schemas.microsoft.com/office/powerpoint/2010/main" val="243541189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3.svg"/><Relationship Id="rId1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9.svg"/><Relationship Id="rId12" Type="http://schemas.openxmlformats.org/officeDocument/2006/relationships/image" Target="../media/image22.png"/><Relationship Id="rId17" Type="http://schemas.openxmlformats.org/officeDocument/2006/relationships/image" Target="../media/image29.svg"/><Relationship Id="rId2" Type="http://schemas.openxmlformats.org/officeDocument/2006/relationships/notesSlide" Target="../notesSlides/notesSlide10.xml"/><Relationship Id="rId16" Type="http://schemas.openxmlformats.org/officeDocument/2006/relationships/image" Target="../media/image28.pn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43.svg"/><Relationship Id="rId5" Type="http://schemas.openxmlformats.org/officeDocument/2006/relationships/image" Target="../media/image7.svg"/><Relationship Id="rId1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42.sv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44.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https://circularplastics.eu/green_procurement" TargetMode="External"/><Relationship Id="rId3" Type="http://schemas.openxmlformats.org/officeDocument/2006/relationships/image" Target="../media/image1.png"/><Relationship Id="rId7" Type="http://schemas.openxmlformats.org/officeDocument/2006/relationships/image" Target="../media/image9.svg"/><Relationship Id="rId12"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8.svg"/><Relationship Id="rId5" Type="http://schemas.openxmlformats.org/officeDocument/2006/relationships/image" Target="../media/image7.svg"/><Relationship Id="rId15" Type="http://schemas.openxmlformats.org/officeDocument/2006/relationships/image" Target="../media/image18.svg"/><Relationship Id="rId10" Type="http://schemas.openxmlformats.org/officeDocument/2006/relationships/image" Target="../media/image37.png"/><Relationship Id="rId4" Type="http://schemas.openxmlformats.org/officeDocument/2006/relationships/image" Target="../media/image6.png"/><Relationship Id="rId9" Type="http://schemas.openxmlformats.org/officeDocument/2006/relationships/image" Target="../media/image36.svg"/><Relationship Id="rId1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2.xml"/><Relationship Id="rId3" Type="http://schemas.openxmlformats.org/officeDocument/2006/relationships/slide" Target="slide9.xml"/><Relationship Id="rId7" Type="http://schemas.openxmlformats.org/officeDocument/2006/relationships/slide" Target="slide14.xml"/><Relationship Id="rId12" Type="http://schemas.openxmlformats.org/officeDocument/2006/relationships/slide" Target="slide20.xml"/><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19.xml"/><Relationship Id="rId5" Type="http://schemas.openxmlformats.org/officeDocument/2006/relationships/slide" Target="slide12.xml"/><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7.xml"/><Relationship Id="rId1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hyperlink" Target="https://plasticseurope.org/our-actions/case-studies/" TargetMode="External"/><Relationship Id="rId3" Type="http://schemas.openxmlformats.org/officeDocument/2006/relationships/slide" Target="slide8.xml"/><Relationship Id="rId7" Type="http://schemas.openxmlformats.org/officeDocument/2006/relationships/hyperlink" Target="https://wrap.org.uk/about-us/our-vision/wrap-and-circular-economy/plastics-case-studie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26.xml"/><Relationship Id="rId10" Type="http://schemas.openxmlformats.org/officeDocument/2006/relationships/image" Target="../media/image1.png"/><Relationship Id="rId4" Type="http://schemas.openxmlformats.org/officeDocument/2006/relationships/slide" Target="slide11.xml"/><Relationship Id="rId9" Type="http://schemas.openxmlformats.org/officeDocument/2006/relationships/hyperlink" Target="https://ec.europa.eu/environment/gpp/case_group_en.ht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7.svg"/><Relationship Id="rId17" Type="http://schemas.openxmlformats.org/officeDocument/2006/relationships/hyperlink" Target="https://circularprocurement.ca/plastic-resources/" TargetMode="External"/><Relationship Id="rId2" Type="http://schemas.openxmlformats.org/officeDocument/2006/relationships/notesSlide" Target="../notesSlides/notesSlide2.xml"/><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6.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png"/><Relationship Id="rId1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9.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hyperlink" Target="https://circularplastics.eu/green_procurement" TargetMode="External"/><Relationship Id="rId5" Type="http://schemas.openxmlformats.org/officeDocument/2006/relationships/image" Target="../media/image6.png"/><Relationship Id="rId10" Type="http://schemas.openxmlformats.org/officeDocument/2006/relationships/hyperlink" Target="mailto:mervyn@sustainableglobalresources.co.uk" TargetMode="External"/><Relationship Id="rId4" Type="http://schemas.openxmlformats.org/officeDocument/2006/relationships/image" Target="../media/image4.png"/><Relationship Id="rId9" Type="http://schemas.openxmlformats.org/officeDocument/2006/relationships/hyperlink" Target="mailto:joanne@circularinnovation.ca"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png"/><Relationship Id="rId21" Type="http://schemas.openxmlformats.org/officeDocument/2006/relationships/image" Target="../media/image32.png"/><Relationship Id="rId7" Type="http://schemas.openxmlformats.org/officeDocument/2006/relationships/image" Target="../media/image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22.png"/><Relationship Id="rId5" Type="http://schemas.openxmlformats.org/officeDocument/2006/relationships/image" Target="../media/image6.png"/><Relationship Id="rId15" Type="http://schemas.openxmlformats.org/officeDocument/2006/relationships/image" Target="../media/image26.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9.sv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8.svg"/><Relationship Id="rId5" Type="http://schemas.openxmlformats.org/officeDocument/2006/relationships/image" Target="../media/image7.svg"/><Relationship Id="rId10" Type="http://schemas.openxmlformats.org/officeDocument/2006/relationships/image" Target="../media/image37.png"/><Relationship Id="rId4" Type="http://schemas.openxmlformats.org/officeDocument/2006/relationships/image" Target="../media/image6.png"/><Relationship Id="rId9" Type="http://schemas.openxmlformats.org/officeDocument/2006/relationships/image" Target="../media/image36.svg"/></Relationships>
</file>

<file path=ppt/slides/_rels/slide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21.svg"/><Relationship Id="rId2" Type="http://schemas.openxmlformats.org/officeDocument/2006/relationships/notesSlide" Target="../notesSlides/notesSlide9.xml"/><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20.png"/><Relationship Id="rId5" Type="http://schemas.openxmlformats.org/officeDocument/2006/relationships/image" Target="../media/image6.png"/><Relationship Id="rId15" Type="http://schemas.openxmlformats.org/officeDocument/2006/relationships/image" Target="../media/image24.png"/><Relationship Id="rId10" Type="http://schemas.openxmlformats.org/officeDocument/2006/relationships/image" Target="../media/image36.svg"/><Relationship Id="rId4" Type="http://schemas.openxmlformats.org/officeDocument/2006/relationships/image" Target="../media/image19.png"/><Relationship Id="rId9" Type="http://schemas.openxmlformats.org/officeDocument/2006/relationships/image" Target="../media/image35.png"/><Relationship Id="rId1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object 3"/>
          <p:cNvGrpSpPr>
            <a:grpSpLocks noGrp="1" noUngrp="1" noRot="1" noMove="1" noResize="1"/>
          </p:cNvGrpSpPr>
          <p:nvPr/>
        </p:nvGrpSpPr>
        <p:grpSpPr>
          <a:xfrm>
            <a:off x="0" y="0"/>
            <a:ext cx="7040880" cy="1762125"/>
            <a:chOff x="0" y="0"/>
            <a:chExt cx="11106339" cy="2876739"/>
          </a:xfrm>
        </p:grpSpPr>
        <p:pic>
          <p:nvPicPr>
            <p:cNvPr id="4" name="object 4"/>
            <p:cNvPicPr>
              <a:picLocks noGrp="1" noRo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val="0"/>
                </a:ext>
              </a:extLst>
            </a:blip>
            <a:stretch>
              <a:fillRect/>
            </a:stretch>
          </p:blipFill>
          <p:spPr>
            <a:xfrm>
              <a:off x="0" y="0"/>
              <a:ext cx="11106339" cy="2876739"/>
            </a:xfrm>
            <a:prstGeom prst="rect">
              <a:avLst/>
            </a:prstGeom>
          </p:spPr>
        </p:pic>
        <p:sp>
          <p:nvSpPr>
            <p:cNvPr id="5" name="object 5"/>
            <p:cNvSpPr>
              <a:spLocks noGrp="1" noRot="1" noMove="1" noResize="1" noEditPoints="1" noAdjustHandles="1" noChangeArrowheads="1" noChangeShapeType="1"/>
            </p:cNvSpPr>
            <p:nvPr/>
          </p:nvSpPr>
          <p:spPr>
            <a:xfrm>
              <a:off x="0" y="0"/>
              <a:ext cx="10795635" cy="2580640"/>
            </a:xfrm>
            <a:custGeom>
              <a:avLst/>
              <a:gdLst/>
              <a:ahLst/>
              <a:cxnLst/>
              <a:rect l="l" t="t" r="r" b="b"/>
              <a:pathLst>
                <a:path w="10795635" h="2580640">
                  <a:moveTo>
                    <a:pt x="10795330" y="0"/>
                  </a:moveTo>
                  <a:lnTo>
                    <a:pt x="0" y="0"/>
                  </a:lnTo>
                  <a:lnTo>
                    <a:pt x="0" y="1619431"/>
                  </a:lnTo>
                  <a:lnTo>
                    <a:pt x="49187" y="1641135"/>
                  </a:lnTo>
                  <a:lnTo>
                    <a:pt x="152747" y="1685614"/>
                  </a:lnTo>
                  <a:lnTo>
                    <a:pt x="257781" y="1729128"/>
                  </a:lnTo>
                  <a:lnTo>
                    <a:pt x="364245" y="1771668"/>
                  </a:lnTo>
                  <a:lnTo>
                    <a:pt x="472098" y="1813226"/>
                  </a:lnTo>
                  <a:lnTo>
                    <a:pt x="581296" y="1853791"/>
                  </a:lnTo>
                  <a:lnTo>
                    <a:pt x="747525" y="1912762"/>
                  </a:lnTo>
                  <a:lnTo>
                    <a:pt x="916543" y="1969452"/>
                  </a:lnTo>
                  <a:lnTo>
                    <a:pt x="1088209" y="2023831"/>
                  </a:lnTo>
                  <a:lnTo>
                    <a:pt x="1262379" y="2075870"/>
                  </a:lnTo>
                  <a:lnTo>
                    <a:pt x="1438911" y="2125538"/>
                  </a:lnTo>
                  <a:lnTo>
                    <a:pt x="1617662" y="2172806"/>
                  </a:lnTo>
                  <a:lnTo>
                    <a:pt x="1798488" y="2217644"/>
                  </a:lnTo>
                  <a:lnTo>
                    <a:pt x="1981247" y="2260023"/>
                  </a:lnTo>
                  <a:lnTo>
                    <a:pt x="2165797" y="2299911"/>
                  </a:lnTo>
                  <a:lnTo>
                    <a:pt x="2351994" y="2337280"/>
                  </a:lnTo>
                  <a:lnTo>
                    <a:pt x="2539695" y="2372099"/>
                  </a:lnTo>
                  <a:lnTo>
                    <a:pt x="2792057" y="2414506"/>
                  </a:lnTo>
                  <a:lnTo>
                    <a:pt x="3046501" y="2452258"/>
                  </a:lnTo>
                  <a:lnTo>
                    <a:pt x="3302689" y="2485282"/>
                  </a:lnTo>
                  <a:lnTo>
                    <a:pt x="3560281" y="2513508"/>
                  </a:lnTo>
                  <a:lnTo>
                    <a:pt x="3818940" y="2536864"/>
                  </a:lnTo>
                  <a:lnTo>
                    <a:pt x="4078326" y="2555282"/>
                  </a:lnTo>
                  <a:lnTo>
                    <a:pt x="4338101" y="2568688"/>
                  </a:lnTo>
                  <a:lnTo>
                    <a:pt x="4597927" y="2577013"/>
                  </a:lnTo>
                  <a:lnTo>
                    <a:pt x="4857464" y="2580186"/>
                  </a:lnTo>
                  <a:lnTo>
                    <a:pt x="5051724" y="2579142"/>
                  </a:lnTo>
                  <a:lnTo>
                    <a:pt x="5245489" y="2575130"/>
                  </a:lnTo>
                  <a:lnTo>
                    <a:pt x="5438615" y="2568121"/>
                  </a:lnTo>
                  <a:lnTo>
                    <a:pt x="5630960" y="2558084"/>
                  </a:lnTo>
                  <a:lnTo>
                    <a:pt x="5822382" y="2544989"/>
                  </a:lnTo>
                  <a:lnTo>
                    <a:pt x="6012736" y="2528807"/>
                  </a:lnTo>
                  <a:lnTo>
                    <a:pt x="6201881" y="2509508"/>
                  </a:lnTo>
                  <a:lnTo>
                    <a:pt x="6389673" y="2487062"/>
                  </a:lnTo>
                  <a:lnTo>
                    <a:pt x="6575970" y="2461439"/>
                  </a:lnTo>
                  <a:lnTo>
                    <a:pt x="6760628" y="2432609"/>
                  </a:lnTo>
                  <a:lnTo>
                    <a:pt x="6943506" y="2400543"/>
                  </a:lnTo>
                  <a:lnTo>
                    <a:pt x="7064364" y="2377352"/>
                  </a:lnTo>
                  <a:lnTo>
                    <a:pt x="7184325" y="2352701"/>
                  </a:lnTo>
                  <a:lnTo>
                    <a:pt x="7303346" y="2326580"/>
                  </a:lnTo>
                  <a:lnTo>
                    <a:pt x="7421385" y="2298981"/>
                  </a:lnTo>
                  <a:lnTo>
                    <a:pt x="7538400" y="2269894"/>
                  </a:lnTo>
                  <a:lnTo>
                    <a:pt x="7654348" y="2239312"/>
                  </a:lnTo>
                  <a:lnTo>
                    <a:pt x="7769187" y="2207225"/>
                  </a:lnTo>
                  <a:lnTo>
                    <a:pt x="7882874" y="2173623"/>
                  </a:lnTo>
                  <a:lnTo>
                    <a:pt x="7995368" y="2138500"/>
                  </a:lnTo>
                  <a:lnTo>
                    <a:pt x="8106626" y="2101844"/>
                  </a:lnTo>
                  <a:lnTo>
                    <a:pt x="8216605" y="2063649"/>
                  </a:lnTo>
                  <a:lnTo>
                    <a:pt x="8325264" y="2023904"/>
                  </a:lnTo>
                  <a:lnTo>
                    <a:pt x="8432560" y="1982601"/>
                  </a:lnTo>
                  <a:lnTo>
                    <a:pt x="8485683" y="1961363"/>
                  </a:lnTo>
                  <a:lnTo>
                    <a:pt x="8538450" y="1939732"/>
                  </a:lnTo>
                  <a:lnTo>
                    <a:pt x="8590855" y="1917706"/>
                  </a:lnTo>
                  <a:lnTo>
                    <a:pt x="8642893" y="1895286"/>
                  </a:lnTo>
                  <a:lnTo>
                    <a:pt x="8694558" y="1872470"/>
                  </a:lnTo>
                  <a:lnTo>
                    <a:pt x="8745846" y="1849256"/>
                  </a:lnTo>
                  <a:lnTo>
                    <a:pt x="8796750" y="1825644"/>
                  </a:lnTo>
                  <a:lnTo>
                    <a:pt x="8847266" y="1801633"/>
                  </a:lnTo>
                  <a:lnTo>
                    <a:pt x="8897389" y="1777221"/>
                  </a:lnTo>
                  <a:lnTo>
                    <a:pt x="8947112" y="1752407"/>
                  </a:lnTo>
                  <a:lnTo>
                    <a:pt x="8996431" y="1727191"/>
                  </a:lnTo>
                  <a:lnTo>
                    <a:pt x="9045341" y="1701570"/>
                  </a:lnTo>
                  <a:lnTo>
                    <a:pt x="9093836" y="1675545"/>
                  </a:lnTo>
                  <a:lnTo>
                    <a:pt x="9141911" y="1649113"/>
                  </a:lnTo>
                  <a:lnTo>
                    <a:pt x="9189560" y="1622275"/>
                  </a:lnTo>
                  <a:lnTo>
                    <a:pt x="9236779" y="1595028"/>
                  </a:lnTo>
                  <a:lnTo>
                    <a:pt x="9283561" y="1567371"/>
                  </a:lnTo>
                  <a:lnTo>
                    <a:pt x="9329903" y="1539304"/>
                  </a:lnTo>
                  <a:lnTo>
                    <a:pt x="9375797" y="1510826"/>
                  </a:lnTo>
                  <a:lnTo>
                    <a:pt x="9421240" y="1481934"/>
                  </a:lnTo>
                  <a:lnTo>
                    <a:pt x="9466226" y="1452629"/>
                  </a:lnTo>
                  <a:lnTo>
                    <a:pt x="9510750" y="1422909"/>
                  </a:lnTo>
                  <a:lnTo>
                    <a:pt x="9554805" y="1392773"/>
                  </a:lnTo>
                  <a:lnTo>
                    <a:pt x="9598388" y="1362220"/>
                  </a:lnTo>
                  <a:lnTo>
                    <a:pt x="9641492" y="1331248"/>
                  </a:lnTo>
                  <a:lnTo>
                    <a:pt x="9684113" y="1299857"/>
                  </a:lnTo>
                  <a:lnTo>
                    <a:pt x="9726245" y="1268045"/>
                  </a:lnTo>
                  <a:lnTo>
                    <a:pt x="9767882" y="1235812"/>
                  </a:lnTo>
                  <a:lnTo>
                    <a:pt x="9809021" y="1203156"/>
                  </a:lnTo>
                  <a:lnTo>
                    <a:pt x="9849654" y="1170077"/>
                  </a:lnTo>
                  <a:lnTo>
                    <a:pt x="9889777" y="1136572"/>
                  </a:lnTo>
                  <a:lnTo>
                    <a:pt x="9929385" y="1102642"/>
                  </a:lnTo>
                  <a:lnTo>
                    <a:pt x="9968473" y="1068284"/>
                  </a:lnTo>
                  <a:lnTo>
                    <a:pt x="10007034" y="1033498"/>
                  </a:lnTo>
                  <a:lnTo>
                    <a:pt x="10045064" y="998283"/>
                  </a:lnTo>
                  <a:lnTo>
                    <a:pt x="10082558" y="962637"/>
                  </a:lnTo>
                  <a:lnTo>
                    <a:pt x="10119510" y="926560"/>
                  </a:lnTo>
                  <a:lnTo>
                    <a:pt x="10155915" y="890050"/>
                  </a:lnTo>
                  <a:lnTo>
                    <a:pt x="10191767" y="853106"/>
                  </a:lnTo>
                  <a:lnTo>
                    <a:pt x="10227062" y="815728"/>
                  </a:lnTo>
                  <a:lnTo>
                    <a:pt x="10261794" y="777913"/>
                  </a:lnTo>
                  <a:lnTo>
                    <a:pt x="10295957" y="739662"/>
                  </a:lnTo>
                  <a:lnTo>
                    <a:pt x="10329547" y="700972"/>
                  </a:lnTo>
                  <a:lnTo>
                    <a:pt x="10362559" y="661843"/>
                  </a:lnTo>
                  <a:lnTo>
                    <a:pt x="10394986" y="622273"/>
                  </a:lnTo>
                  <a:lnTo>
                    <a:pt x="10426823" y="582262"/>
                  </a:lnTo>
                  <a:lnTo>
                    <a:pt x="10458066" y="541808"/>
                  </a:lnTo>
                  <a:lnTo>
                    <a:pt x="10488709" y="500911"/>
                  </a:lnTo>
                  <a:lnTo>
                    <a:pt x="10518747" y="459569"/>
                  </a:lnTo>
                  <a:lnTo>
                    <a:pt x="10548174" y="417781"/>
                  </a:lnTo>
                  <a:lnTo>
                    <a:pt x="10576985" y="375546"/>
                  </a:lnTo>
                  <a:lnTo>
                    <a:pt x="10605175" y="332862"/>
                  </a:lnTo>
                  <a:lnTo>
                    <a:pt x="10632738" y="289730"/>
                  </a:lnTo>
                  <a:lnTo>
                    <a:pt x="10659670" y="246147"/>
                  </a:lnTo>
                  <a:lnTo>
                    <a:pt x="10685965" y="202112"/>
                  </a:lnTo>
                  <a:lnTo>
                    <a:pt x="10711617" y="157625"/>
                  </a:lnTo>
                  <a:lnTo>
                    <a:pt x="10736622" y="112685"/>
                  </a:lnTo>
                  <a:lnTo>
                    <a:pt x="10760974" y="67289"/>
                  </a:lnTo>
                  <a:lnTo>
                    <a:pt x="10784668" y="21438"/>
                  </a:lnTo>
                  <a:lnTo>
                    <a:pt x="10795330" y="0"/>
                  </a:lnTo>
                  <a:close/>
                </a:path>
              </a:pathLst>
            </a:custGeom>
            <a:solidFill>
              <a:srgbClr val="FFFFFF"/>
            </a:solidFill>
          </p:spPr>
          <p:txBody>
            <a:bodyPr wrap="square" lIns="0" tIns="0" rIns="0" bIns="0" rtlCol="0"/>
            <a:lstStyle/>
            <a:p>
              <a:endParaRPr sz="1350"/>
            </a:p>
          </p:txBody>
        </p:sp>
      </p:grpSp>
      <p:pic>
        <p:nvPicPr>
          <p:cNvPr id="17" name="object 17"/>
          <p:cNvPicPr/>
          <p:nvPr/>
        </p:nvPicPr>
        <p:blipFill>
          <a:blip r:embed="rId5" cstate="print">
            <a:extLst>
              <a:ext uri="{28A0092B-C50C-407E-A947-70E740481C1C}">
                <a14:useLocalDpi xmlns:a14="http://schemas.microsoft.com/office/drawing/2010/main" val="0"/>
              </a:ext>
            </a:extLst>
          </a:blip>
          <a:stretch>
            <a:fillRect/>
          </a:stretch>
        </p:blipFill>
        <p:spPr>
          <a:xfrm>
            <a:off x="10906125" y="4562475"/>
            <a:ext cx="1285875" cy="2295525"/>
          </a:xfrm>
          <a:prstGeom prst="rect">
            <a:avLst/>
          </a:prstGeom>
        </p:spPr>
      </p:pic>
      <p:sp>
        <p:nvSpPr>
          <p:cNvPr id="18" name="Title 1">
            <a:extLst>
              <a:ext uri="{FF2B5EF4-FFF2-40B4-BE49-F238E27FC236}">
                <a16:creationId xmlns:a16="http://schemas.microsoft.com/office/drawing/2014/main" id="{4E88D950-69EB-42C3-AC9D-E95FF9CECC21}"/>
              </a:ext>
            </a:extLst>
          </p:cNvPr>
          <p:cNvSpPr txBox="1">
            <a:spLocks/>
          </p:cNvSpPr>
          <p:nvPr/>
        </p:nvSpPr>
        <p:spPr>
          <a:xfrm>
            <a:off x="1748848" y="2192508"/>
            <a:ext cx="8176201" cy="29791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Century Gothic" panose="020B0502020202020204" pitchFamily="34" charset="0"/>
              </a:rPr>
              <a:t>EU-Canada Action on </a:t>
            </a:r>
          </a:p>
          <a:p>
            <a:pPr algn="ctr"/>
            <a:r>
              <a:rPr lang="en-US" sz="4000" b="1" dirty="0">
                <a:solidFill>
                  <a:schemeClr val="bg1"/>
                </a:solidFill>
                <a:latin typeface="Century Gothic" panose="020B0502020202020204" pitchFamily="34" charset="0"/>
              </a:rPr>
              <a:t>Plastic Waste</a:t>
            </a:r>
          </a:p>
          <a:p>
            <a:pPr algn="ctr"/>
            <a:endParaRPr lang="en-US" sz="4000" b="1" dirty="0">
              <a:solidFill>
                <a:schemeClr val="bg1"/>
              </a:solidFill>
              <a:latin typeface="Century Gothic" panose="020B0502020202020204" pitchFamily="34" charset="0"/>
            </a:endParaRPr>
          </a:p>
          <a:p>
            <a:pPr algn="ctr"/>
            <a:r>
              <a:rPr lang="en-US" sz="2800" dirty="0">
                <a:solidFill>
                  <a:schemeClr val="bg1"/>
                </a:solidFill>
                <a:latin typeface="Century Gothic" panose="020B0502020202020204" pitchFamily="34" charset="0"/>
              </a:rPr>
              <a:t>Using procurement to reduce plastic waste</a:t>
            </a:r>
          </a:p>
          <a:p>
            <a:pPr algn="ctr"/>
            <a:r>
              <a:rPr lang="en-US" sz="2800" dirty="0">
                <a:solidFill>
                  <a:schemeClr val="bg1"/>
                </a:solidFill>
                <a:latin typeface="Century Gothic" panose="020B0502020202020204" pitchFamily="34" charset="0"/>
              </a:rPr>
              <a:t>Train the Trainer Session</a:t>
            </a:r>
          </a:p>
          <a:p>
            <a:pPr algn="ctr"/>
            <a:r>
              <a:rPr lang="en-US" sz="2800" dirty="0">
                <a:solidFill>
                  <a:schemeClr val="bg1"/>
                </a:solidFill>
                <a:latin typeface="Century Gothic" panose="020B0502020202020204" pitchFamily="34" charset="0"/>
              </a:rPr>
              <a:t>9 January 2023 </a:t>
            </a:r>
          </a:p>
        </p:txBody>
      </p:sp>
      <p:grpSp>
        <p:nvGrpSpPr>
          <p:cNvPr id="6" name="Group 5">
            <a:extLst>
              <a:ext uri="{FF2B5EF4-FFF2-40B4-BE49-F238E27FC236}">
                <a16:creationId xmlns:a16="http://schemas.microsoft.com/office/drawing/2014/main" id="{3E0A2D8F-49C5-4DBE-B03E-EB5309E927DB}"/>
              </a:ext>
            </a:extLst>
          </p:cNvPr>
          <p:cNvGrpSpPr/>
          <p:nvPr/>
        </p:nvGrpSpPr>
        <p:grpSpPr>
          <a:xfrm>
            <a:off x="476798" y="207644"/>
            <a:ext cx="4985623" cy="638175"/>
            <a:chOff x="476798" y="207644"/>
            <a:chExt cx="4985623" cy="638175"/>
          </a:xfrm>
        </p:grpSpPr>
        <p:pic>
          <p:nvPicPr>
            <p:cNvPr id="20" name="Grafika 19">
              <a:extLst>
                <a:ext uri="{FF2B5EF4-FFF2-40B4-BE49-F238E27FC236}">
                  <a16:creationId xmlns:a16="http://schemas.microsoft.com/office/drawing/2014/main" id="{92F709CF-2D31-4A58-AC5E-111A2B2A7B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55179" y="207644"/>
              <a:ext cx="2907242" cy="638175"/>
            </a:xfrm>
            <a:prstGeom prst="rect">
              <a:avLst/>
            </a:prstGeom>
          </p:spPr>
        </p:pic>
        <p:pic>
          <p:nvPicPr>
            <p:cNvPr id="24" name="Grafika 23">
              <a:extLst>
                <a:ext uri="{FF2B5EF4-FFF2-40B4-BE49-F238E27FC236}">
                  <a16:creationId xmlns:a16="http://schemas.microsoft.com/office/drawing/2014/main" id="{0B417B1A-F9C3-4B6E-995E-6C9FA009A1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798" y="207644"/>
              <a:ext cx="1817832" cy="638175"/>
            </a:xfrm>
            <a:prstGeom prst="rect">
              <a:avLst/>
            </a:prstGeom>
          </p:spPr>
        </p:pic>
      </p:grpSp>
      <p:sp>
        <p:nvSpPr>
          <p:cNvPr id="7" name="Oval 6">
            <a:extLst>
              <a:ext uri="{FF2B5EF4-FFF2-40B4-BE49-F238E27FC236}">
                <a16:creationId xmlns:a16="http://schemas.microsoft.com/office/drawing/2014/main" id="{DD56FD3B-3BC6-7AAB-7F56-5FAAE136C0E0}"/>
              </a:ext>
            </a:extLst>
          </p:cNvPr>
          <p:cNvSpPr/>
          <p:nvPr/>
        </p:nvSpPr>
        <p:spPr>
          <a:xfrm>
            <a:off x="-624954" y="138254"/>
            <a:ext cx="464024" cy="4537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0D2D10E-0D10-D30F-E725-A38D095D052E}"/>
              </a:ext>
            </a:extLst>
          </p:cNvPr>
          <p:cNvSpPr txBox="1"/>
          <p:nvPr/>
        </p:nvSpPr>
        <p:spPr>
          <a:xfrm>
            <a:off x="1923735" y="6117471"/>
            <a:ext cx="7796446" cy="738664"/>
          </a:xfrm>
          <a:prstGeom prst="rect">
            <a:avLst/>
          </a:prstGeom>
          <a:noFill/>
        </p:spPr>
        <p:txBody>
          <a:bodyPr wrap="square">
            <a:spAutoFit/>
          </a:bodyPr>
          <a:lstStyle/>
          <a:p>
            <a:pPr algn="ctr"/>
            <a:r>
              <a:rPr lang="en-CA" sz="1400" b="1" i="1" u="none" strike="noStrike" dirty="0">
                <a:effectLst/>
                <a:latin typeface="Arial" panose="020B0604020202020204" pitchFamily="34" charset="0"/>
              </a:rPr>
              <a:t>DISCLAIMER: The contents of this publication are the sole responsibility of </a:t>
            </a:r>
            <a:r>
              <a:rPr lang="en-CA" sz="1400" b="1" i="1" dirty="0">
                <a:latin typeface="Arial" panose="020B0604020202020204" pitchFamily="34" charset="0"/>
              </a:rPr>
              <a:t>EPRD and </a:t>
            </a:r>
            <a:r>
              <a:rPr lang="en-CA" sz="1400" b="1" i="1" u="none" strike="noStrike" dirty="0">
                <a:effectLst/>
                <a:latin typeface="Arial" panose="020B0604020202020204" pitchFamily="34" charset="0"/>
              </a:rPr>
              <a:t>its consulting team (Reducing Plastic Waste in Canada) hired to produce these materials and can in no way be taken to reflect the views of the European Union.</a:t>
            </a:r>
            <a:endParaRPr lang="en-US" sz="2800" dirty="0">
              <a:latin typeface="Century Gothic" panose="020B0502020202020204" pitchFamily="34" charset="0"/>
            </a:endParaRPr>
          </a:p>
        </p:txBody>
      </p:sp>
      <p:sp>
        <p:nvSpPr>
          <p:cNvPr id="9" name="TextBox 8">
            <a:extLst>
              <a:ext uri="{FF2B5EF4-FFF2-40B4-BE49-F238E27FC236}">
                <a16:creationId xmlns:a16="http://schemas.microsoft.com/office/drawing/2014/main" id="{6375CA9B-09AA-AF5E-D09F-13BCD2BA7789}"/>
              </a:ext>
            </a:extLst>
          </p:cNvPr>
          <p:cNvSpPr txBox="1"/>
          <p:nvPr/>
        </p:nvSpPr>
        <p:spPr>
          <a:xfrm>
            <a:off x="3037840" y="5212774"/>
            <a:ext cx="6116320" cy="723275"/>
          </a:xfrm>
          <a:prstGeom prst="rect">
            <a:avLst/>
          </a:prstGeom>
          <a:noFill/>
        </p:spPr>
        <p:txBody>
          <a:bodyPr wrap="square">
            <a:spAutoFit/>
          </a:bodyPr>
          <a:lstStyle/>
          <a:p>
            <a:pPr>
              <a:spcAft>
                <a:spcPts val="600"/>
              </a:spcAft>
            </a:pPr>
            <a:r>
              <a:rPr lang="en-US" sz="1800" dirty="0">
                <a:solidFill>
                  <a:schemeClr val="bg1"/>
                </a:solidFill>
                <a:latin typeface="Century Gothic" panose="020B0502020202020204" pitchFamily="34" charset="0"/>
              </a:rPr>
              <a:t>Jo-Anne St. Godard, Circular Innovation Council</a:t>
            </a:r>
          </a:p>
          <a:p>
            <a:pPr>
              <a:spcAft>
                <a:spcPts val="600"/>
              </a:spcAft>
            </a:pPr>
            <a:r>
              <a:rPr lang="en-US" dirty="0">
                <a:solidFill>
                  <a:schemeClr val="bg1"/>
                </a:solidFill>
                <a:latin typeface="Century Gothic" panose="020B0502020202020204" pitchFamily="34" charset="0"/>
              </a:rPr>
              <a:t>Mervyn Jones, Sustainable Global Resources</a:t>
            </a:r>
            <a:endParaRPr lang="en-US" sz="1800" dirty="0">
              <a:solidFill>
                <a:schemeClr val="bg1"/>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lowchart: Connector 27">
            <a:extLst>
              <a:ext uri="{FF2B5EF4-FFF2-40B4-BE49-F238E27FC236}">
                <a16:creationId xmlns:a16="http://schemas.microsoft.com/office/drawing/2014/main" id="{BD24B1C8-B980-4C88-90EE-072780454547}"/>
              </a:ext>
            </a:extLst>
          </p:cNvPr>
          <p:cNvSpPr/>
          <p:nvPr/>
        </p:nvSpPr>
        <p:spPr>
          <a:xfrm>
            <a:off x="899312" y="2769406"/>
            <a:ext cx="564842" cy="488823"/>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E44A1819-3EB7-40A6-90CC-73A4A3317050}"/>
              </a:ext>
            </a:extLst>
          </p:cNvPr>
          <p:cNvGrpSpPr/>
          <p:nvPr/>
        </p:nvGrpSpPr>
        <p:grpSpPr>
          <a:xfrm>
            <a:off x="877662" y="2140374"/>
            <a:ext cx="10726732" cy="498792"/>
            <a:chOff x="1048195" y="2882614"/>
            <a:chExt cx="10726732" cy="498792"/>
          </a:xfrm>
        </p:grpSpPr>
        <p:sp>
          <p:nvSpPr>
            <p:cNvPr id="25" name="TextBox 24">
              <a:extLst>
                <a:ext uri="{FF2B5EF4-FFF2-40B4-BE49-F238E27FC236}">
                  <a16:creationId xmlns:a16="http://schemas.microsoft.com/office/drawing/2014/main" id="{B9D51BFB-C644-46C8-B51E-DF20EDFE7DB5}"/>
                </a:ext>
              </a:extLst>
            </p:cNvPr>
            <p:cNvSpPr txBox="1"/>
            <p:nvPr/>
          </p:nvSpPr>
          <p:spPr>
            <a:xfrm>
              <a:off x="1634383" y="2922484"/>
              <a:ext cx="101405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 Strategic planning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identifying opportunities to reduce plastics waste through procurement</a:t>
              </a:r>
            </a:p>
          </p:txBody>
        </p:sp>
        <p:sp>
          <p:nvSpPr>
            <p:cNvPr id="27" name="Flowchart: Connector 26">
              <a:extLst>
                <a:ext uri="{FF2B5EF4-FFF2-40B4-BE49-F238E27FC236}">
                  <a16:creationId xmlns:a16="http://schemas.microsoft.com/office/drawing/2014/main" id="{94B0CE43-EBEA-4DDC-BBCF-3F284DB10644}"/>
                </a:ext>
              </a:extLst>
            </p:cNvPr>
            <p:cNvSpPr/>
            <p:nvPr/>
          </p:nvSpPr>
          <p:spPr>
            <a:xfrm>
              <a:off x="1048195" y="2882614"/>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72C765DD-0630-4686-BFEA-C6B6F9AAEF27}"/>
              </a:ext>
            </a:extLst>
          </p:cNvPr>
          <p:cNvSpPr txBox="1"/>
          <p:nvPr/>
        </p:nvSpPr>
        <p:spPr>
          <a:xfrm>
            <a:off x="1463848" y="2777522"/>
            <a:ext cx="101405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Pre-solicitation</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defining need, evaluating alternatives, engaging with markets</a:t>
            </a:r>
          </a:p>
        </p:txBody>
      </p:sp>
      <p:pic>
        <p:nvPicPr>
          <p:cNvPr id="2" name="object 2"/>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10800000">
            <a:off x="-1" y="-51748"/>
            <a:ext cx="12192000" cy="1266825"/>
          </a:xfrm>
          <a:prstGeom prst="rect">
            <a:avLst/>
          </a:prstGeom>
        </p:spPr>
      </p:pic>
      <p:grpSp>
        <p:nvGrpSpPr>
          <p:cNvPr id="9" name="Group 8">
            <a:extLst>
              <a:ext uri="{FF2B5EF4-FFF2-40B4-BE49-F238E27FC236}">
                <a16:creationId xmlns:a16="http://schemas.microsoft.com/office/drawing/2014/main" id="{1CFD8CE9-C14E-423C-99A8-0D299FC65B75}"/>
              </a:ext>
            </a:extLst>
          </p:cNvPr>
          <p:cNvGrpSpPr>
            <a:grpSpLocks noGrp="1" noUngrp="1" noRot="1" noMove="1" noResize="1"/>
          </p:cNvGrpSpPr>
          <p:nvPr/>
        </p:nvGrpSpPr>
        <p:grpSpPr>
          <a:xfrm>
            <a:off x="8739196" y="6185342"/>
            <a:ext cx="3138767" cy="498792"/>
            <a:chOff x="8258905" y="6074505"/>
            <a:chExt cx="3520355" cy="498792"/>
          </a:xfrm>
        </p:grpSpPr>
        <p:pic>
          <p:nvPicPr>
            <p:cNvPr id="10" name="Grafika 17">
              <a:extLst>
                <a:ext uri="{FF2B5EF4-FFF2-40B4-BE49-F238E27FC236}">
                  <a16:creationId xmlns:a16="http://schemas.microsoft.com/office/drawing/2014/main" id="{3F30DF77-ACA1-463E-939A-4822D8897C03}"/>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0583" y="6107827"/>
              <a:ext cx="1968677" cy="432149"/>
            </a:xfrm>
            <a:prstGeom prst="rect">
              <a:avLst/>
            </a:prstGeom>
          </p:spPr>
        </p:pic>
        <p:pic>
          <p:nvPicPr>
            <p:cNvPr id="11" name="Grafika 20">
              <a:extLst>
                <a:ext uri="{FF2B5EF4-FFF2-40B4-BE49-F238E27FC236}">
                  <a16:creationId xmlns:a16="http://schemas.microsoft.com/office/drawing/2014/main" id="{F359C34E-8BDF-4B13-B122-C0B90C078434}"/>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58905" y="6074505"/>
              <a:ext cx="1420803" cy="498792"/>
            </a:xfrm>
            <a:prstGeom prst="rect">
              <a:avLst/>
            </a:prstGeom>
          </p:spPr>
        </p:pic>
      </p:grpSp>
      <p:pic>
        <p:nvPicPr>
          <p:cNvPr id="7" name="Graphic 6" descr="Shoe footprints with solid fill">
            <a:extLst>
              <a:ext uri="{FF2B5EF4-FFF2-40B4-BE49-F238E27FC236}">
                <a16:creationId xmlns:a16="http://schemas.microsoft.com/office/drawing/2014/main" id="{8070DA0C-B79A-06CC-8224-F31435A15C96}"/>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26474" y="2161525"/>
            <a:ext cx="463246" cy="463246"/>
          </a:xfrm>
          <a:prstGeom prst="rect">
            <a:avLst/>
          </a:prstGeom>
        </p:spPr>
      </p:pic>
      <p:sp>
        <p:nvSpPr>
          <p:cNvPr id="14" name="TextBox 13">
            <a:extLst>
              <a:ext uri="{FF2B5EF4-FFF2-40B4-BE49-F238E27FC236}">
                <a16:creationId xmlns:a16="http://schemas.microsoft.com/office/drawing/2014/main" id="{98783836-C1B2-2B51-587F-9E6A5A7B9F81}"/>
              </a:ext>
            </a:extLst>
          </p:cNvPr>
          <p:cNvSpPr txBox="1"/>
          <p:nvPr/>
        </p:nvSpPr>
        <p:spPr>
          <a:xfrm>
            <a:off x="1459691" y="3510909"/>
            <a:ext cx="52840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Specifying for plastics waste reduction</a:t>
            </a:r>
          </a:p>
        </p:txBody>
      </p:sp>
      <p:sp>
        <p:nvSpPr>
          <p:cNvPr id="16" name="Flowchart: Connector 15">
            <a:extLst>
              <a:ext uri="{FF2B5EF4-FFF2-40B4-BE49-F238E27FC236}">
                <a16:creationId xmlns:a16="http://schemas.microsoft.com/office/drawing/2014/main" id="{99975A81-B030-66BD-F21B-665B1F1E7266}"/>
              </a:ext>
            </a:extLst>
          </p:cNvPr>
          <p:cNvSpPr/>
          <p:nvPr/>
        </p:nvSpPr>
        <p:spPr>
          <a:xfrm>
            <a:off x="899312" y="3452001"/>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Gráfico 36" descr="Bullseye">
            <a:extLst>
              <a:ext uri="{FF2B5EF4-FFF2-40B4-BE49-F238E27FC236}">
                <a16:creationId xmlns:a16="http://schemas.microsoft.com/office/drawing/2014/main" id="{56A0A71C-1BE2-200C-752C-8E22B7D2CA80}"/>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5613" y="2780012"/>
            <a:ext cx="457199" cy="457199"/>
          </a:xfrm>
          <a:prstGeom prst="rect">
            <a:avLst/>
          </a:prstGeom>
        </p:spPr>
      </p:pic>
      <p:pic>
        <p:nvPicPr>
          <p:cNvPr id="31" name="Graphic 30" descr="List with solid fill">
            <a:extLst>
              <a:ext uri="{FF2B5EF4-FFF2-40B4-BE49-F238E27FC236}">
                <a16:creationId xmlns:a16="http://schemas.microsoft.com/office/drawing/2014/main" id="{BF4FD3B8-CD5E-4AE8-592B-7BAD45B36B5F}"/>
              </a:ext>
            </a:extLst>
          </p:cNvPr>
          <p:cNvPicPr>
            <a:picLocks noChangeAspect="1"/>
          </p:cNvPicPr>
          <p:nvPr/>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0266" y="3490260"/>
            <a:ext cx="425602" cy="425602"/>
          </a:xfrm>
          <a:prstGeom prst="rect">
            <a:avLst/>
          </a:prstGeom>
        </p:spPr>
      </p:pic>
      <p:sp>
        <p:nvSpPr>
          <p:cNvPr id="12" name="TextBox 11">
            <a:extLst>
              <a:ext uri="{FF2B5EF4-FFF2-40B4-BE49-F238E27FC236}">
                <a16:creationId xmlns:a16="http://schemas.microsoft.com/office/drawing/2014/main" id="{11080BC7-CD1E-55AE-B0B0-78437882F814}"/>
              </a:ext>
            </a:extLst>
          </p:cNvPr>
          <p:cNvSpPr txBox="1"/>
          <p:nvPr/>
        </p:nvSpPr>
        <p:spPr>
          <a:xfrm>
            <a:off x="1459691" y="4810564"/>
            <a:ext cx="45046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Monitoring outcomes </a:t>
            </a:r>
          </a:p>
        </p:txBody>
      </p:sp>
      <p:sp>
        <p:nvSpPr>
          <p:cNvPr id="15" name="Flowchart: Connector 14">
            <a:extLst>
              <a:ext uri="{FF2B5EF4-FFF2-40B4-BE49-F238E27FC236}">
                <a16:creationId xmlns:a16="http://schemas.microsoft.com/office/drawing/2014/main" id="{1A1561B7-4D3B-8C55-9275-4658F75EDB25}"/>
              </a:ext>
            </a:extLst>
          </p:cNvPr>
          <p:cNvSpPr/>
          <p:nvPr/>
        </p:nvSpPr>
        <p:spPr>
          <a:xfrm>
            <a:off x="899312" y="4751656"/>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Graphic 19" descr="Alterations &amp; Tailoring with solid fill">
            <a:extLst>
              <a:ext uri="{FF2B5EF4-FFF2-40B4-BE49-F238E27FC236}">
                <a16:creationId xmlns:a16="http://schemas.microsoft.com/office/drawing/2014/main" id="{C8F25C5B-B708-3663-2950-E466E80890E9}"/>
              </a:ext>
            </a:extLst>
          </p:cNvPr>
          <p:cNvPicPr>
            <a:picLocks noChangeAspect="1"/>
          </p:cNvPicPr>
          <p:nvPr/>
        </p:nvPicPr>
        <p:blipFill>
          <a:blip r:embed="rId14" cstate="email">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987305" y="4789766"/>
            <a:ext cx="425602" cy="425602"/>
          </a:xfrm>
          <a:prstGeom prst="rect">
            <a:avLst/>
          </a:prstGeom>
        </p:spPr>
      </p:pic>
      <p:sp>
        <p:nvSpPr>
          <p:cNvPr id="32" name="Flowchart: Connector 31">
            <a:extLst>
              <a:ext uri="{FF2B5EF4-FFF2-40B4-BE49-F238E27FC236}">
                <a16:creationId xmlns:a16="http://schemas.microsoft.com/office/drawing/2014/main" id="{D8C1248C-CAC8-26EC-6910-DA40C47CF4EC}"/>
              </a:ext>
            </a:extLst>
          </p:cNvPr>
          <p:cNvSpPr/>
          <p:nvPr/>
        </p:nvSpPr>
        <p:spPr>
          <a:xfrm>
            <a:off x="899312" y="5408773"/>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Graphic 32" descr="Dance steps with solid fill">
            <a:extLst>
              <a:ext uri="{FF2B5EF4-FFF2-40B4-BE49-F238E27FC236}">
                <a16:creationId xmlns:a16="http://schemas.microsoft.com/office/drawing/2014/main" id="{DE7DF16B-1E1B-1048-764B-B5D3A1DC0043}"/>
              </a:ext>
            </a:extLst>
          </p:cNvPr>
          <p:cNvPicPr>
            <a:picLocks noChangeAspect="1"/>
          </p:cNvPicPr>
          <p:nvPr/>
        </p:nvPicPr>
        <p:blipFill>
          <a:blip r:embed="rId16" cstate="email">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987305" y="5446883"/>
            <a:ext cx="425602" cy="425602"/>
          </a:xfrm>
          <a:prstGeom prst="rect">
            <a:avLst/>
          </a:prstGeom>
        </p:spPr>
      </p:pic>
      <p:sp>
        <p:nvSpPr>
          <p:cNvPr id="4" name="TextBox 3">
            <a:extLst>
              <a:ext uri="{FF2B5EF4-FFF2-40B4-BE49-F238E27FC236}">
                <a16:creationId xmlns:a16="http://schemas.microsoft.com/office/drawing/2014/main" id="{084E6411-2489-377C-4061-6CCD22C8AF4A}"/>
              </a:ext>
            </a:extLst>
          </p:cNvPr>
          <p:cNvSpPr txBox="1"/>
          <p:nvPr/>
        </p:nvSpPr>
        <p:spPr>
          <a:xfrm>
            <a:off x="877662" y="1242556"/>
            <a:ext cx="826633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Abadi" panose="020B0604020104020204" pitchFamily="34" charset="0"/>
                <a:ea typeface="+mn-ea"/>
                <a:cs typeface="+mn-cs"/>
              </a:rPr>
              <a:t>Agenda: 2. Specifying circular outcomes</a:t>
            </a:r>
          </a:p>
        </p:txBody>
      </p:sp>
      <p:pic>
        <p:nvPicPr>
          <p:cNvPr id="3" name="object 16">
            <a:extLst>
              <a:ext uri="{FF2B5EF4-FFF2-40B4-BE49-F238E27FC236}">
                <a16:creationId xmlns:a16="http://schemas.microsoft.com/office/drawing/2014/main" id="{FB609D5F-D042-A787-1DB5-07A4729FB52B}"/>
              </a:ext>
            </a:extLst>
          </p:cNvPr>
          <p:cNvPicPr/>
          <p:nvPr/>
        </p:nvPicPr>
        <p:blipFill>
          <a:blip r:embed="rId18" cstate="email">
            <a:extLst>
              <a:ext uri="{28A0092B-C50C-407E-A947-70E740481C1C}">
                <a14:useLocalDpi xmlns:a14="http://schemas.microsoft.com/office/drawing/2010/main" val="0"/>
              </a:ext>
            </a:extLst>
          </a:blip>
          <a:stretch>
            <a:fillRect/>
          </a:stretch>
        </p:blipFill>
        <p:spPr>
          <a:xfrm rot="5400000">
            <a:off x="4493059" y="-1702353"/>
            <a:ext cx="49478" cy="7185071"/>
          </a:xfrm>
          <a:prstGeom prst="rect">
            <a:avLst/>
          </a:prstGeom>
        </p:spPr>
      </p:pic>
      <p:sp>
        <p:nvSpPr>
          <p:cNvPr id="6" name="TextBox 5">
            <a:extLst>
              <a:ext uri="{FF2B5EF4-FFF2-40B4-BE49-F238E27FC236}">
                <a16:creationId xmlns:a16="http://schemas.microsoft.com/office/drawing/2014/main" id="{FA06E57E-3683-F4FD-2AB0-48F1D358A9FA}"/>
              </a:ext>
            </a:extLst>
          </p:cNvPr>
          <p:cNvSpPr txBox="1"/>
          <p:nvPr/>
        </p:nvSpPr>
        <p:spPr>
          <a:xfrm>
            <a:off x="1459690" y="5458667"/>
            <a:ext cx="94403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J. Defining actions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procurement/ policy/ strategy/ process/ capability or other level</a:t>
            </a:r>
          </a:p>
        </p:txBody>
      </p:sp>
      <p:sp>
        <p:nvSpPr>
          <p:cNvPr id="17" name="TextBox 16">
            <a:extLst>
              <a:ext uri="{FF2B5EF4-FFF2-40B4-BE49-F238E27FC236}">
                <a16:creationId xmlns:a16="http://schemas.microsoft.com/office/drawing/2014/main" id="{52449D65-2500-86DA-6B43-FA20D23DD8B4}"/>
              </a:ext>
            </a:extLst>
          </p:cNvPr>
          <p:cNvSpPr txBox="1"/>
          <p:nvPr/>
        </p:nvSpPr>
        <p:spPr>
          <a:xfrm>
            <a:off x="1459691" y="4182038"/>
            <a:ext cx="49203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Evaluation and award</a:t>
            </a:r>
          </a:p>
        </p:txBody>
      </p:sp>
      <p:sp>
        <p:nvSpPr>
          <p:cNvPr id="19" name="Flowchart: Connector 18">
            <a:extLst>
              <a:ext uri="{FF2B5EF4-FFF2-40B4-BE49-F238E27FC236}">
                <a16:creationId xmlns:a16="http://schemas.microsoft.com/office/drawing/2014/main" id="{B97FD6C2-FF89-0372-8C2B-79600136BC98}"/>
              </a:ext>
            </a:extLst>
          </p:cNvPr>
          <p:cNvSpPr/>
          <p:nvPr/>
        </p:nvSpPr>
        <p:spPr>
          <a:xfrm>
            <a:off x="899312" y="4123130"/>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Graphic 20" descr="List with solid fill">
            <a:extLst>
              <a:ext uri="{FF2B5EF4-FFF2-40B4-BE49-F238E27FC236}">
                <a16:creationId xmlns:a16="http://schemas.microsoft.com/office/drawing/2014/main" id="{703379DD-EC72-DBED-7B32-BB38C4887A90}"/>
              </a:ext>
            </a:extLst>
          </p:cNvPr>
          <p:cNvPicPr>
            <a:picLocks noChangeAspect="1"/>
          </p:cNvPicPr>
          <p:nvPr/>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0266" y="4161389"/>
            <a:ext cx="425602" cy="425602"/>
          </a:xfrm>
          <a:prstGeom prst="rect">
            <a:avLst/>
          </a:prstGeom>
        </p:spPr>
      </p:pic>
      <p:sp>
        <p:nvSpPr>
          <p:cNvPr id="5" name="Oval 4">
            <a:extLst>
              <a:ext uri="{FF2B5EF4-FFF2-40B4-BE49-F238E27FC236}">
                <a16:creationId xmlns:a16="http://schemas.microsoft.com/office/drawing/2014/main" id="{5CE10620-8276-EF72-E240-953C58F9A4EC}"/>
              </a:ext>
            </a:extLst>
          </p:cNvPr>
          <p:cNvSpPr/>
          <p:nvPr/>
        </p:nvSpPr>
        <p:spPr>
          <a:xfrm>
            <a:off x="-624954" y="138254"/>
            <a:ext cx="464024" cy="4537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3">
            <a:extLst>
              <a:ext uri="{FF2B5EF4-FFF2-40B4-BE49-F238E27FC236}">
                <a16:creationId xmlns:a16="http://schemas.microsoft.com/office/drawing/2014/main" id="{8AED0380-B6E6-B693-F952-BE0A5EAEA7B9}"/>
              </a:ext>
            </a:extLst>
          </p:cNvPr>
          <p:cNvSpPr>
            <a:spLocks noGrp="1"/>
          </p:cNvSpPr>
          <p:nvPr>
            <p:ph type="sldNum" sz="quarter" idx="12"/>
          </p:nvPr>
        </p:nvSpPr>
        <p:spPr>
          <a:xfrm>
            <a:off x="14114" y="6421145"/>
            <a:ext cx="462684" cy="365125"/>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4B0103-E2B5-4CCB-85D9-E62E88AD470E}"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92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wimming, sport, water sport, blue&#10;&#10;Description automatically generated">
            <a:extLst>
              <a:ext uri="{FF2B5EF4-FFF2-40B4-BE49-F238E27FC236}">
                <a16:creationId xmlns:a16="http://schemas.microsoft.com/office/drawing/2014/main" id="{837A30AD-7757-4BDE-5C93-8AC42386C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pic>
        <p:nvPicPr>
          <p:cNvPr id="3" name="object 2">
            <a:extLst>
              <a:ext uri="{FF2B5EF4-FFF2-40B4-BE49-F238E27FC236}">
                <a16:creationId xmlns:a16="http://schemas.microsoft.com/office/drawing/2014/main" id="{5AC93BCF-228B-F35D-A969-7363875158AB}"/>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2192000" cy="1266825"/>
          </a:xfrm>
          <a:prstGeom prst="rect">
            <a:avLst/>
          </a:prstGeom>
        </p:spPr>
      </p:pic>
      <p:sp>
        <p:nvSpPr>
          <p:cNvPr id="5" name="TextBox 4">
            <a:extLst>
              <a:ext uri="{FF2B5EF4-FFF2-40B4-BE49-F238E27FC236}">
                <a16:creationId xmlns:a16="http://schemas.microsoft.com/office/drawing/2014/main" id="{0B111A1A-BB4E-A13D-160C-59D523B648AB}"/>
              </a:ext>
            </a:extLst>
          </p:cNvPr>
          <p:cNvSpPr txBox="1"/>
          <p:nvPr/>
        </p:nvSpPr>
        <p:spPr>
          <a:xfrm>
            <a:off x="-1" y="4793226"/>
            <a:ext cx="12192000" cy="2070023"/>
          </a:xfrm>
          <a:prstGeom prst="rect">
            <a:avLst/>
          </a:prstGeom>
          <a:solidFill>
            <a:schemeClr val="bg1">
              <a:alpha val="78000"/>
            </a:schemeClr>
          </a:solidFill>
        </p:spPr>
        <p:txBody>
          <a:bodyPr wrap="square" rtlCol="0">
            <a:noAutofit/>
          </a:bodyPr>
          <a:lstStyle/>
          <a:p>
            <a:pPr algn="ctr"/>
            <a:endParaRPr lang="en-US" sz="3200" dirty="0">
              <a:solidFill>
                <a:schemeClr val="accent5">
                  <a:lumMod val="75000"/>
                </a:schemeClr>
              </a:solidFill>
              <a:latin typeface="Abadi" panose="020B0604020104020204" pitchFamily="34" charset="0"/>
            </a:endParaRPr>
          </a:p>
        </p:txBody>
      </p:sp>
      <p:sp>
        <p:nvSpPr>
          <p:cNvPr id="13" name="Oval 12">
            <a:extLst>
              <a:ext uri="{FF2B5EF4-FFF2-40B4-BE49-F238E27FC236}">
                <a16:creationId xmlns:a16="http://schemas.microsoft.com/office/drawing/2014/main" id="{535D9A5B-1C28-785D-1652-0ED4A74EB2F4}"/>
              </a:ext>
            </a:extLst>
          </p:cNvPr>
          <p:cNvSpPr/>
          <p:nvPr/>
        </p:nvSpPr>
        <p:spPr>
          <a:xfrm>
            <a:off x="-624954" y="138254"/>
            <a:ext cx="464024" cy="4537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234204D0-6CFA-6CB0-EA1E-731E69536649}"/>
              </a:ext>
            </a:extLst>
          </p:cNvPr>
          <p:cNvSpPr/>
          <p:nvPr/>
        </p:nvSpPr>
        <p:spPr>
          <a:xfrm>
            <a:off x="790334" y="5163000"/>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37C578-A8DE-78EB-22F3-74E8C26043AF}"/>
              </a:ext>
            </a:extLst>
          </p:cNvPr>
          <p:cNvSpPr txBox="1"/>
          <p:nvPr/>
        </p:nvSpPr>
        <p:spPr>
          <a:xfrm>
            <a:off x="1605478" y="5145258"/>
            <a:ext cx="867414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75000"/>
                  </a:schemeClr>
                </a:solidFill>
                <a:latin typeface="Abadi" panose="020B0604020104020204" pitchFamily="34" charset="0"/>
              </a:rPr>
              <a:t>3. Suggested structure and exercises.</a:t>
            </a:r>
          </a:p>
        </p:txBody>
      </p:sp>
      <p:pic>
        <p:nvPicPr>
          <p:cNvPr id="6" name="Graphic 5" descr="Construction Barricade with solid fill">
            <a:extLst>
              <a:ext uri="{FF2B5EF4-FFF2-40B4-BE49-F238E27FC236}">
                <a16:creationId xmlns:a16="http://schemas.microsoft.com/office/drawing/2014/main" id="{A8B02EAB-4655-BFD9-709F-AF3B4A933EE9}"/>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589" y="5189502"/>
            <a:ext cx="457199" cy="457199"/>
          </a:xfrm>
          <a:prstGeom prst="rect">
            <a:avLst/>
          </a:prstGeom>
        </p:spPr>
      </p:pic>
    </p:spTree>
    <p:extLst>
      <p:ext uri="{BB962C8B-B14F-4D97-AF65-F5344CB8AC3E}">
        <p14:creationId xmlns:p14="http://schemas.microsoft.com/office/powerpoint/2010/main" val="42490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10800000">
            <a:off x="-1" y="-51748"/>
            <a:ext cx="12192000" cy="1266825"/>
          </a:xfrm>
          <a:prstGeom prst="rect">
            <a:avLst/>
          </a:prstGeom>
        </p:spPr>
      </p:pic>
      <p:pic>
        <p:nvPicPr>
          <p:cNvPr id="17" name="object 16">
            <a:extLst>
              <a:ext uri="{FF2B5EF4-FFF2-40B4-BE49-F238E27FC236}">
                <a16:creationId xmlns:a16="http://schemas.microsoft.com/office/drawing/2014/main" id="{DA375AB6-C29D-44FD-9E0F-04149CBF8970}"/>
              </a:ext>
            </a:extLst>
          </p:cNvPr>
          <p:cNvPicPr/>
          <p:nvPr/>
        </p:nvPicPr>
        <p:blipFill>
          <a:blip r:embed="rId4" cstate="email">
            <a:extLst>
              <a:ext uri="{28A0092B-C50C-407E-A947-70E740481C1C}">
                <a14:useLocalDpi xmlns:a14="http://schemas.microsoft.com/office/drawing/2010/main" val="0"/>
              </a:ext>
            </a:extLst>
          </a:blip>
          <a:stretch>
            <a:fillRect/>
          </a:stretch>
        </p:blipFill>
        <p:spPr>
          <a:xfrm rot="5400000" flipH="1">
            <a:off x="6422785" y="-3659653"/>
            <a:ext cx="46289" cy="11056740"/>
          </a:xfrm>
          <a:prstGeom prst="rect">
            <a:avLst/>
          </a:prstGeom>
        </p:spPr>
      </p:pic>
      <p:sp>
        <p:nvSpPr>
          <p:cNvPr id="23" name="TextBox 22">
            <a:extLst>
              <a:ext uri="{FF2B5EF4-FFF2-40B4-BE49-F238E27FC236}">
                <a16:creationId xmlns:a16="http://schemas.microsoft.com/office/drawing/2014/main" id="{88E6BBB5-5B45-45F1-934F-6D12AC00FDEB}"/>
              </a:ext>
            </a:extLst>
          </p:cNvPr>
          <p:cNvSpPr txBox="1"/>
          <p:nvPr/>
        </p:nvSpPr>
        <p:spPr>
          <a:xfrm>
            <a:off x="798927" y="2599805"/>
            <a:ext cx="10122254" cy="892552"/>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1200"/>
              </a:spcAft>
              <a:buClr>
                <a:srgbClr val="88BC21"/>
              </a:buClr>
              <a:buSzTx/>
              <a:buFontTx/>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88BC21"/>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189D270-BB6F-ADDD-4B24-DEB2465A1246}"/>
              </a:ext>
            </a:extLst>
          </p:cNvPr>
          <p:cNvSpPr txBox="1"/>
          <p:nvPr/>
        </p:nvSpPr>
        <p:spPr>
          <a:xfrm>
            <a:off x="798927" y="1242514"/>
            <a:ext cx="1105674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4472C4">
                    <a:lumMod val="75000"/>
                  </a:srgbClr>
                </a:solidFill>
                <a:latin typeface="Abadi" panose="020B0604020104020204" pitchFamily="34" charset="0"/>
              </a:rPr>
              <a:t>Module 1: </a:t>
            </a:r>
            <a:r>
              <a:rPr kumimoji="0" lang="en-US" sz="2800" b="0" i="0" u="none" strike="noStrike" kern="1200" cap="none" spc="0" normalizeH="0" baseline="0" noProof="0" dirty="0">
                <a:ln>
                  <a:noFill/>
                </a:ln>
                <a:solidFill>
                  <a:srgbClr val="4472C4">
                    <a:lumMod val="75000"/>
                  </a:srgbClr>
                </a:solidFill>
                <a:effectLst/>
                <a:uLnTx/>
                <a:uFillTx/>
                <a:latin typeface="Abadi" panose="020B0604020104020204" pitchFamily="34" charset="0"/>
                <a:ea typeface="+mn-ea"/>
                <a:cs typeface="+mn-cs"/>
              </a:rPr>
              <a:t>Addressing actual &amp; perceived challenges</a:t>
            </a:r>
          </a:p>
        </p:txBody>
      </p:sp>
      <p:grpSp>
        <p:nvGrpSpPr>
          <p:cNvPr id="9" name="Group 8">
            <a:extLst>
              <a:ext uri="{FF2B5EF4-FFF2-40B4-BE49-F238E27FC236}">
                <a16:creationId xmlns:a16="http://schemas.microsoft.com/office/drawing/2014/main" id="{95199933-28C6-1A13-B3B7-0D883D6A935C}"/>
              </a:ext>
            </a:extLst>
          </p:cNvPr>
          <p:cNvGrpSpPr/>
          <p:nvPr/>
        </p:nvGrpSpPr>
        <p:grpSpPr>
          <a:xfrm rot="5400000">
            <a:off x="-107418" y="4601344"/>
            <a:ext cx="2456222" cy="2241397"/>
            <a:chOff x="7016352" y="4888062"/>
            <a:chExt cx="2235371" cy="1985003"/>
          </a:xfrm>
        </p:grpSpPr>
        <p:sp>
          <p:nvSpPr>
            <p:cNvPr id="10" name="Diagonale streep 5">
              <a:extLst>
                <a:ext uri="{FF2B5EF4-FFF2-40B4-BE49-F238E27FC236}">
                  <a16:creationId xmlns:a16="http://schemas.microsoft.com/office/drawing/2014/main" id="{8A3EBB3D-258B-6F69-75EA-FCBBDD7F1E98}"/>
                </a:ext>
              </a:extLst>
            </p:cNvPr>
            <p:cNvSpPr/>
            <p:nvPr/>
          </p:nvSpPr>
          <p:spPr>
            <a:xfrm rot="5400000" flipH="1">
              <a:off x="7087674" y="4816740"/>
              <a:ext cx="1985003" cy="2127647"/>
            </a:xfrm>
            <a:prstGeom prst="diagStripe">
              <a:avLst/>
            </a:prstGeom>
            <a:solidFill>
              <a:srgbClr val="669900"/>
            </a:solidFill>
            <a:ln w="25400" cap="flat" cmpd="sng" algn="ctr">
              <a:solidFill>
                <a:srgbClr val="6699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a typeface="+mn-ea"/>
                <a:cs typeface="+mn-cs"/>
              </a:endParaRPr>
            </a:p>
          </p:txBody>
        </p:sp>
        <p:sp>
          <p:nvSpPr>
            <p:cNvPr id="11" name="Rechthoek 16">
              <a:extLst>
                <a:ext uri="{FF2B5EF4-FFF2-40B4-BE49-F238E27FC236}">
                  <a16:creationId xmlns:a16="http://schemas.microsoft.com/office/drawing/2014/main" id="{E8E16B93-99DC-A8BE-2B59-FA62D8B6777D}"/>
                </a:ext>
              </a:extLst>
            </p:cNvPr>
            <p:cNvSpPr>
              <a:spLocks noChangeArrowheads="1"/>
            </p:cNvSpPr>
            <p:nvPr/>
          </p:nvSpPr>
          <p:spPr bwMode="auto">
            <a:xfrm rot="18944459">
              <a:off x="7386596" y="5692305"/>
              <a:ext cx="1865127" cy="844966"/>
            </a:xfrm>
            <a:prstGeom prst="rect">
              <a:avLst/>
            </a:prstGeom>
            <a:noFill/>
            <a:ln w="9525">
              <a:noFill/>
              <a:miter lim="800000"/>
              <a:headEnd/>
              <a:tailEnd/>
            </a:ln>
          </p:spPr>
          <p:txBody>
            <a:bodyPr wrap="square">
              <a:spAutoFit/>
            </a:bodyPr>
            <a:lstStyle/>
            <a:p>
              <a:pPr marL="0" marR="0" lvl="0" indent="0" algn="ctr" defTabSz="914103" rtl="0" eaLnBrk="1" fontAlgn="auto" latinLnBrk="0" hangingPunct="1">
                <a:lnSpc>
                  <a:spcPct val="100000"/>
                </a:lnSpc>
                <a:spcBef>
                  <a:spcPts val="0"/>
                </a:spcBef>
                <a:spcAft>
                  <a:spcPts val="0"/>
                </a:spcAft>
                <a:buClr>
                  <a:srgbClr val="000000"/>
                </a:buClr>
                <a:buSzPct val="100000"/>
                <a:buFontTx/>
                <a:buNone/>
                <a:tabLst/>
                <a:defRPr/>
              </a:pPr>
              <a:r>
                <a:rPr kumimoji="0" lang="nl-NL" sz="2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Breakout Groups</a:t>
              </a:r>
            </a:p>
          </p:txBody>
        </p:sp>
      </p:grpSp>
      <p:pic>
        <p:nvPicPr>
          <p:cNvPr id="6" name="Picture 5">
            <a:extLst>
              <a:ext uri="{FF2B5EF4-FFF2-40B4-BE49-F238E27FC236}">
                <a16:creationId xmlns:a16="http://schemas.microsoft.com/office/drawing/2014/main" id="{4AFECA93-FCB4-1349-599D-2AAEA8555A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0712" y="2170272"/>
            <a:ext cx="7051287" cy="4687728"/>
          </a:xfrm>
          <a:prstGeom prst="rect">
            <a:avLst/>
          </a:prstGeom>
        </p:spPr>
      </p:pic>
      <p:sp>
        <p:nvSpPr>
          <p:cNvPr id="7" name="TextBox 6">
            <a:extLst>
              <a:ext uri="{FF2B5EF4-FFF2-40B4-BE49-F238E27FC236}">
                <a16:creationId xmlns:a16="http://schemas.microsoft.com/office/drawing/2014/main" id="{C110C3A5-6234-A275-DA57-2D1E14310BFC}"/>
              </a:ext>
            </a:extLst>
          </p:cNvPr>
          <p:cNvSpPr txBox="1"/>
          <p:nvPr/>
        </p:nvSpPr>
        <p:spPr>
          <a:xfrm>
            <a:off x="798927" y="2452906"/>
            <a:ext cx="4341785" cy="27853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
                <a:prstClr val="black"/>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your group, consider:</a:t>
            </a:r>
          </a:p>
          <a:p>
            <a:pPr marL="342900" marR="0" lvl="0" indent="-342900" algn="l" defTabSz="9144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are the challenges you face/ feel others face in reducing plastics waste from procurement?</a:t>
            </a:r>
          </a:p>
          <a:p>
            <a:pPr marL="342900" marR="0" lvl="0" indent="-342900" algn="l" defTabSz="9144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solutions exist/ have been used/ could be developed – share lessons? </a:t>
            </a:r>
          </a:p>
          <a:p>
            <a:pPr marL="342900" marR="0" lvl="0" indent="-342900" algn="l" defTabSz="9144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FB61D33A-96DE-3BEB-6E7E-0DC3B44FC647}"/>
              </a:ext>
            </a:extLst>
          </p:cNvPr>
          <p:cNvSpPr/>
          <p:nvPr/>
        </p:nvSpPr>
        <p:spPr>
          <a:xfrm>
            <a:off x="-624954" y="138254"/>
            <a:ext cx="464024" cy="4537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193AACD-8B70-95A7-496D-1D397F7CB48F}"/>
              </a:ext>
            </a:extLst>
          </p:cNvPr>
          <p:cNvSpPr txBox="1"/>
          <p:nvPr/>
        </p:nvSpPr>
        <p:spPr>
          <a:xfrm>
            <a:off x="-1462002" y="1106908"/>
            <a:ext cx="1462002" cy="1477328"/>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Aim for 20  minutes including 5 minutes feedback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71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10800000">
            <a:off x="-1" y="-51748"/>
            <a:ext cx="12192000" cy="1266825"/>
          </a:xfrm>
          <a:prstGeom prst="rect">
            <a:avLst/>
          </a:prstGeom>
        </p:spPr>
      </p:pic>
      <p:pic>
        <p:nvPicPr>
          <p:cNvPr id="17" name="object 16">
            <a:extLst>
              <a:ext uri="{FF2B5EF4-FFF2-40B4-BE49-F238E27FC236}">
                <a16:creationId xmlns:a16="http://schemas.microsoft.com/office/drawing/2014/main" id="{DA375AB6-C29D-44FD-9E0F-04149CBF8970}"/>
              </a:ext>
            </a:extLst>
          </p:cNvPr>
          <p:cNvPicPr/>
          <p:nvPr/>
        </p:nvPicPr>
        <p:blipFill>
          <a:blip r:embed="rId4" cstate="email">
            <a:extLst>
              <a:ext uri="{28A0092B-C50C-407E-A947-70E740481C1C}">
                <a14:useLocalDpi xmlns:a14="http://schemas.microsoft.com/office/drawing/2010/main" val="0"/>
              </a:ext>
            </a:extLst>
          </a:blip>
          <a:stretch>
            <a:fillRect/>
          </a:stretch>
        </p:blipFill>
        <p:spPr>
          <a:xfrm rot="5400000" flipH="1">
            <a:off x="2946957" y="-339137"/>
            <a:ext cx="45719" cy="4070999"/>
          </a:xfrm>
          <a:prstGeom prst="rect">
            <a:avLst/>
          </a:prstGeom>
        </p:spPr>
      </p:pic>
      <p:sp>
        <p:nvSpPr>
          <p:cNvPr id="23" name="TextBox 22">
            <a:extLst>
              <a:ext uri="{FF2B5EF4-FFF2-40B4-BE49-F238E27FC236}">
                <a16:creationId xmlns:a16="http://schemas.microsoft.com/office/drawing/2014/main" id="{88E6BBB5-5B45-45F1-934F-6D12AC00FDEB}"/>
              </a:ext>
            </a:extLst>
          </p:cNvPr>
          <p:cNvSpPr txBox="1"/>
          <p:nvPr/>
        </p:nvSpPr>
        <p:spPr>
          <a:xfrm>
            <a:off x="798927" y="2599805"/>
            <a:ext cx="10122254" cy="892552"/>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1200"/>
              </a:spcAft>
              <a:buClr>
                <a:srgbClr val="88BC21"/>
              </a:buClr>
              <a:buSzTx/>
              <a:buFontTx/>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88BC21"/>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189D270-BB6F-ADDD-4B24-DEB2465A1246}"/>
              </a:ext>
            </a:extLst>
          </p:cNvPr>
          <p:cNvSpPr txBox="1"/>
          <p:nvPr/>
        </p:nvSpPr>
        <p:spPr>
          <a:xfrm>
            <a:off x="798927" y="1100367"/>
            <a:ext cx="1105674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4472C4">
                    <a:lumMod val="75000"/>
                  </a:srgbClr>
                </a:solidFill>
                <a:latin typeface="Abadi" panose="020B0604020104020204" pitchFamily="34" charset="0"/>
              </a:rPr>
              <a:t>Module 1: </a:t>
            </a:r>
            <a:r>
              <a:rPr kumimoji="0" lang="en-US" sz="2800" b="0" i="0" u="none" strike="noStrike" kern="1200" cap="none" spc="0" normalizeH="0" baseline="0" noProof="0" dirty="0">
                <a:ln>
                  <a:noFill/>
                </a:ln>
                <a:solidFill>
                  <a:srgbClr val="4472C4">
                    <a:lumMod val="75000"/>
                  </a:srgbClr>
                </a:solidFill>
                <a:effectLst/>
                <a:uLnTx/>
                <a:uFillTx/>
                <a:latin typeface="Abadi" panose="020B0604020104020204" pitchFamily="34" charset="0"/>
                <a:ea typeface="+mn-ea"/>
                <a:cs typeface="+mn-cs"/>
              </a:rPr>
              <a:t>Developing an Action Plan</a:t>
            </a:r>
          </a:p>
        </p:txBody>
      </p:sp>
      <p:graphicFrame>
        <p:nvGraphicFramePr>
          <p:cNvPr id="4" name="Table 4">
            <a:extLst>
              <a:ext uri="{FF2B5EF4-FFF2-40B4-BE49-F238E27FC236}">
                <a16:creationId xmlns:a16="http://schemas.microsoft.com/office/drawing/2014/main" id="{EE29BF70-5801-1517-CA52-F7B5FB87FF2A}"/>
              </a:ext>
            </a:extLst>
          </p:cNvPr>
          <p:cNvGraphicFramePr>
            <a:graphicFrameLocks noGrp="1"/>
          </p:cNvGraphicFramePr>
          <p:nvPr/>
        </p:nvGraphicFramePr>
        <p:xfrm>
          <a:off x="941316" y="2159402"/>
          <a:ext cx="10305804" cy="3510280"/>
        </p:xfrm>
        <a:graphic>
          <a:graphicData uri="http://schemas.openxmlformats.org/drawingml/2006/table">
            <a:tbl>
              <a:tblPr firstRow="1" bandRow="1">
                <a:tableStyleId>{5C22544A-7EE6-4342-B048-85BDC9FD1C3A}</a:tableStyleId>
              </a:tblPr>
              <a:tblGrid>
                <a:gridCol w="2868684">
                  <a:extLst>
                    <a:ext uri="{9D8B030D-6E8A-4147-A177-3AD203B41FA5}">
                      <a16:colId xmlns:a16="http://schemas.microsoft.com/office/drawing/2014/main" val="1111579117"/>
                    </a:ext>
                  </a:extLst>
                </a:gridCol>
                <a:gridCol w="4886960">
                  <a:extLst>
                    <a:ext uri="{9D8B030D-6E8A-4147-A177-3AD203B41FA5}">
                      <a16:colId xmlns:a16="http://schemas.microsoft.com/office/drawing/2014/main" val="2571216016"/>
                    </a:ext>
                  </a:extLst>
                </a:gridCol>
                <a:gridCol w="2550160">
                  <a:extLst>
                    <a:ext uri="{9D8B030D-6E8A-4147-A177-3AD203B41FA5}">
                      <a16:colId xmlns:a16="http://schemas.microsoft.com/office/drawing/2014/main" val="2554643772"/>
                    </a:ext>
                  </a:extLst>
                </a:gridCol>
              </a:tblGrid>
              <a:tr h="370840">
                <a:tc>
                  <a:txBody>
                    <a:bodyPr/>
                    <a:lstStyle/>
                    <a:p>
                      <a:pPr algn="ctr"/>
                      <a:r>
                        <a:rPr lang="en-GB" b="1" dirty="0">
                          <a:solidFill>
                            <a:schemeClr val="tx1"/>
                          </a:solidFill>
                        </a:rPr>
                        <a:t>ACTION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FOCUS</a:t>
                      </a:r>
                      <a:r>
                        <a:rPr lang="en-GB" b="0" dirty="0">
                          <a:solidFill>
                            <a:schemeClr val="tx1"/>
                          </a:solidFill>
                        </a:rPr>
                        <a:t> e.g. Policy and Buy-in, Capability, Collaboration, Identifying priorities, Tender requirements, Monitoring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rPr>
                        <a:t>KEY ACTORS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7679761"/>
                  </a:ext>
                </a:extLst>
              </a:tr>
              <a:tr h="370840">
                <a:tc>
                  <a:txBody>
                    <a:bodyPr/>
                    <a:lstStyle/>
                    <a:p>
                      <a:endParaRPr lang="en-GB">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8032024"/>
                  </a:ext>
                </a:extLst>
              </a:tr>
              <a:tr h="370840">
                <a:tc>
                  <a:txBody>
                    <a:bodyPr/>
                    <a:lstStyle/>
                    <a:p>
                      <a:endParaRPr lang="en-GB"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154763"/>
                  </a:ext>
                </a:extLst>
              </a:tr>
              <a:tr h="370840">
                <a:tc>
                  <a:txBody>
                    <a:bodyPr/>
                    <a:lstStyle/>
                    <a:p>
                      <a:endParaRPr lang="en-GB">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7992979"/>
                  </a:ext>
                </a:extLst>
              </a:tr>
              <a:tr h="370840">
                <a:tc>
                  <a:txBody>
                    <a:bodyPr/>
                    <a:lstStyle/>
                    <a:p>
                      <a:endParaRPr lang="en-GB">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9841442"/>
                  </a:ext>
                </a:extLst>
              </a:tr>
              <a:tr h="370840">
                <a:tc>
                  <a:txBody>
                    <a:bodyPr/>
                    <a:lstStyle/>
                    <a:p>
                      <a:endParaRPr lang="en-GB">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258081"/>
                  </a:ext>
                </a:extLst>
              </a:tr>
              <a:tr h="370840">
                <a:tc>
                  <a:txBody>
                    <a:bodyPr/>
                    <a:lstStyle/>
                    <a:p>
                      <a:endParaRPr lang="en-GB">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4099022"/>
                  </a:ext>
                </a:extLst>
              </a:tr>
              <a:tr h="370840">
                <a:tc>
                  <a:txBody>
                    <a:bodyPr/>
                    <a:lstStyle/>
                    <a:p>
                      <a:endParaRPr lang="en-GB">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99529595"/>
                  </a:ext>
                </a:extLst>
              </a:tr>
            </a:tbl>
          </a:graphicData>
        </a:graphic>
      </p:graphicFrame>
      <p:grpSp>
        <p:nvGrpSpPr>
          <p:cNvPr id="9" name="Group 8">
            <a:extLst>
              <a:ext uri="{FF2B5EF4-FFF2-40B4-BE49-F238E27FC236}">
                <a16:creationId xmlns:a16="http://schemas.microsoft.com/office/drawing/2014/main" id="{95199933-28C6-1A13-B3B7-0D883D6A935C}"/>
              </a:ext>
            </a:extLst>
          </p:cNvPr>
          <p:cNvGrpSpPr/>
          <p:nvPr/>
        </p:nvGrpSpPr>
        <p:grpSpPr>
          <a:xfrm rot="5400000">
            <a:off x="-107418" y="4601344"/>
            <a:ext cx="2456222" cy="2241397"/>
            <a:chOff x="7016352" y="4888062"/>
            <a:chExt cx="2235371" cy="1985003"/>
          </a:xfrm>
        </p:grpSpPr>
        <p:sp>
          <p:nvSpPr>
            <p:cNvPr id="10" name="Diagonale streep 5">
              <a:extLst>
                <a:ext uri="{FF2B5EF4-FFF2-40B4-BE49-F238E27FC236}">
                  <a16:creationId xmlns:a16="http://schemas.microsoft.com/office/drawing/2014/main" id="{8A3EBB3D-258B-6F69-75EA-FCBBDD7F1E98}"/>
                </a:ext>
              </a:extLst>
            </p:cNvPr>
            <p:cNvSpPr/>
            <p:nvPr/>
          </p:nvSpPr>
          <p:spPr>
            <a:xfrm rot="5400000" flipH="1">
              <a:off x="7087674" y="4816740"/>
              <a:ext cx="1985003" cy="2127647"/>
            </a:xfrm>
            <a:prstGeom prst="diagStripe">
              <a:avLst/>
            </a:prstGeom>
            <a:solidFill>
              <a:srgbClr val="669900"/>
            </a:solidFill>
            <a:ln w="25400" cap="flat" cmpd="sng" algn="ctr">
              <a:solidFill>
                <a:srgbClr val="6699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a typeface="+mn-ea"/>
                <a:cs typeface="+mn-cs"/>
              </a:endParaRPr>
            </a:p>
          </p:txBody>
        </p:sp>
        <p:sp>
          <p:nvSpPr>
            <p:cNvPr id="11" name="Rechthoek 16">
              <a:extLst>
                <a:ext uri="{FF2B5EF4-FFF2-40B4-BE49-F238E27FC236}">
                  <a16:creationId xmlns:a16="http://schemas.microsoft.com/office/drawing/2014/main" id="{E8E16B93-99DC-A8BE-2B59-FA62D8B6777D}"/>
                </a:ext>
              </a:extLst>
            </p:cNvPr>
            <p:cNvSpPr>
              <a:spLocks noChangeArrowheads="1"/>
            </p:cNvSpPr>
            <p:nvPr/>
          </p:nvSpPr>
          <p:spPr bwMode="auto">
            <a:xfrm rot="18944459">
              <a:off x="7386596" y="5692305"/>
              <a:ext cx="1865127" cy="844966"/>
            </a:xfrm>
            <a:prstGeom prst="rect">
              <a:avLst/>
            </a:prstGeom>
            <a:noFill/>
            <a:ln w="9525">
              <a:noFill/>
              <a:miter lim="800000"/>
              <a:headEnd/>
              <a:tailEnd/>
            </a:ln>
          </p:spPr>
          <p:txBody>
            <a:bodyPr wrap="square">
              <a:spAutoFit/>
            </a:bodyPr>
            <a:lstStyle/>
            <a:p>
              <a:pPr marL="0" marR="0" lvl="0" indent="0" algn="ctr" defTabSz="914103" rtl="0" eaLnBrk="1" fontAlgn="auto" latinLnBrk="0" hangingPunct="1">
                <a:lnSpc>
                  <a:spcPct val="100000"/>
                </a:lnSpc>
                <a:spcBef>
                  <a:spcPts val="0"/>
                </a:spcBef>
                <a:spcAft>
                  <a:spcPts val="0"/>
                </a:spcAft>
                <a:buClr>
                  <a:srgbClr val="000000"/>
                </a:buClr>
                <a:buSzPct val="100000"/>
                <a:buFontTx/>
                <a:buNone/>
                <a:tabLst/>
                <a:defRPr/>
              </a:pPr>
              <a:r>
                <a:rPr kumimoji="0" lang="nl-NL" sz="2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Breakout Groups</a:t>
              </a:r>
            </a:p>
          </p:txBody>
        </p:sp>
      </p:grpSp>
      <p:sp>
        <p:nvSpPr>
          <p:cNvPr id="5" name="Rectangle 4">
            <a:extLst>
              <a:ext uri="{FF2B5EF4-FFF2-40B4-BE49-F238E27FC236}">
                <a16:creationId xmlns:a16="http://schemas.microsoft.com/office/drawing/2014/main" id="{BE8961A7-B8D6-7710-BB2A-40AAE4298514}"/>
              </a:ext>
            </a:extLst>
          </p:cNvPr>
          <p:cNvSpPr/>
          <p:nvPr/>
        </p:nvSpPr>
        <p:spPr>
          <a:xfrm>
            <a:off x="-624954" y="138254"/>
            <a:ext cx="464024" cy="453741"/>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59F7D2F-531D-2C16-590C-0969B3027E05}"/>
              </a:ext>
            </a:extLst>
          </p:cNvPr>
          <p:cNvSpPr txBox="1"/>
          <p:nvPr/>
        </p:nvSpPr>
        <p:spPr>
          <a:xfrm>
            <a:off x="-1628917" y="956698"/>
            <a:ext cx="1548452" cy="923330"/>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Suggest 15 -20 minutes for this exercise </a:t>
            </a:r>
          </a:p>
        </p:txBody>
      </p:sp>
      <p:sp>
        <p:nvSpPr>
          <p:cNvPr id="7" name="TextBox 6">
            <a:extLst>
              <a:ext uri="{FF2B5EF4-FFF2-40B4-BE49-F238E27FC236}">
                <a16:creationId xmlns:a16="http://schemas.microsoft.com/office/drawing/2014/main" id="{1EE6CE37-363D-E34A-0267-DEC5A33CD208}"/>
              </a:ext>
            </a:extLst>
          </p:cNvPr>
          <p:cNvSpPr txBox="1"/>
          <p:nvPr/>
        </p:nvSpPr>
        <p:spPr>
          <a:xfrm>
            <a:off x="7186686" y="956698"/>
            <a:ext cx="4422655" cy="830997"/>
          </a:xfrm>
          <a:prstGeom prst="rect">
            <a:avLst/>
          </a:prstGeom>
          <a:solidFill>
            <a:schemeClr val="accent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ongenial SemiBold" panose="020B0604020202020204" pitchFamily="2" charset="0"/>
              </a:rPr>
              <a:t>Aim for 20  minutes including 5 minutes feedback </a:t>
            </a:r>
            <a:endParaRPr kumimoji="0" lang="en-GB" sz="2400" b="1" i="0" u="none" strike="noStrike" kern="1200" cap="none" spc="0" normalizeH="0" baseline="0" noProof="0" dirty="0">
              <a:ln>
                <a:noFill/>
              </a:ln>
              <a:solidFill>
                <a:schemeClr val="bg1"/>
              </a:solidFill>
              <a:effectLst/>
              <a:uLnTx/>
              <a:uFillTx/>
              <a:latin typeface="Congenial SemiBold" panose="020B0604020202020204" pitchFamily="2" charset="0"/>
            </a:endParaRPr>
          </a:p>
        </p:txBody>
      </p:sp>
      <p:sp>
        <p:nvSpPr>
          <p:cNvPr id="8" name="TextBox 7">
            <a:extLst>
              <a:ext uri="{FF2B5EF4-FFF2-40B4-BE49-F238E27FC236}">
                <a16:creationId xmlns:a16="http://schemas.microsoft.com/office/drawing/2014/main" id="{6FFA52E9-2F9B-907D-1B75-58498F337D6A}"/>
              </a:ext>
            </a:extLst>
          </p:cNvPr>
          <p:cNvSpPr txBox="1"/>
          <p:nvPr/>
        </p:nvSpPr>
        <p:spPr>
          <a:xfrm>
            <a:off x="5258354" y="3885514"/>
            <a:ext cx="6816003" cy="2585323"/>
          </a:xfrm>
          <a:prstGeom prst="rect">
            <a:avLst/>
          </a:prstGeom>
          <a:solidFill>
            <a:schemeClr val="bg1"/>
          </a:solidFill>
        </p:spPr>
        <p:txBody>
          <a:bodyPr wrap="square">
            <a:spAutoFit/>
          </a:bodyPr>
          <a:lstStyle>
            <a:defPPr>
              <a:defRPr lang="x-none"/>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Congenial SemiBold" panose="020B0604020202020204" pitchFamily="2" charset="0"/>
              </a:defRPr>
            </a:lvl1pPr>
          </a:lstStyle>
          <a:p>
            <a:r>
              <a:rPr lang="en-GB" sz="1800" dirty="0"/>
              <a:t>In groups </a:t>
            </a:r>
          </a:p>
          <a:p>
            <a:pPr marL="342900" indent="-342900">
              <a:buFont typeface="Arial" panose="020B0604020202020204" pitchFamily="34" charset="0"/>
              <a:buChar char="•"/>
            </a:pPr>
            <a:r>
              <a:rPr lang="en-GB" sz="1800" dirty="0"/>
              <a:t>What are the key actions they feel need to take place?</a:t>
            </a:r>
          </a:p>
          <a:p>
            <a:pPr marL="342900" indent="-342900">
              <a:buFont typeface="Arial" panose="020B0604020202020204" pitchFamily="34" charset="0"/>
              <a:buChar char="•"/>
            </a:pPr>
            <a:r>
              <a:rPr lang="en-GB" sz="1800" dirty="0"/>
              <a:t>Who are the internal and external functions or roles that are critical and how can we address their focus areas.</a:t>
            </a:r>
          </a:p>
          <a:p>
            <a:pPr marL="342900" indent="-342900">
              <a:buFont typeface="Arial" panose="020B0604020202020204" pitchFamily="34" charset="0"/>
              <a:buChar char="•"/>
            </a:pPr>
            <a:r>
              <a:rPr lang="en-GB" sz="1800" dirty="0"/>
              <a:t>Ask them to feedback key actions (as a group) using the template on the slide and how they may vary within the group according to the organisation/ region?</a:t>
            </a:r>
          </a:p>
          <a:p>
            <a:pPr marL="342900" indent="-342900">
              <a:buFont typeface="Arial" panose="020B0604020202020204" pitchFamily="34" charset="0"/>
              <a:buChar char="•"/>
            </a:pPr>
            <a:r>
              <a:rPr lang="en-GB" sz="1800" dirty="0"/>
              <a:t>Does this include opportunities to collaborate in the future among the group? </a:t>
            </a:r>
          </a:p>
        </p:txBody>
      </p:sp>
    </p:spTree>
    <p:extLst>
      <p:ext uri="{BB962C8B-B14F-4D97-AF65-F5344CB8AC3E}">
        <p14:creationId xmlns:p14="http://schemas.microsoft.com/office/powerpoint/2010/main" val="196031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10800000">
            <a:off x="-1" y="-51748"/>
            <a:ext cx="12192000" cy="1266825"/>
          </a:xfrm>
          <a:prstGeom prst="rect">
            <a:avLst/>
          </a:prstGeom>
        </p:spPr>
      </p:pic>
      <p:sp>
        <p:nvSpPr>
          <p:cNvPr id="23" name="TextBox 22">
            <a:extLst>
              <a:ext uri="{FF2B5EF4-FFF2-40B4-BE49-F238E27FC236}">
                <a16:creationId xmlns:a16="http://schemas.microsoft.com/office/drawing/2014/main" id="{88E6BBB5-5B45-45F1-934F-6D12AC00FDEB}"/>
              </a:ext>
            </a:extLst>
          </p:cNvPr>
          <p:cNvSpPr txBox="1"/>
          <p:nvPr/>
        </p:nvSpPr>
        <p:spPr>
          <a:xfrm>
            <a:off x="798927" y="2599805"/>
            <a:ext cx="10122254" cy="892552"/>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1200"/>
              </a:spcAft>
              <a:buClr>
                <a:srgbClr val="88BC21"/>
              </a:buClr>
              <a:buSzTx/>
              <a:buFontTx/>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88BC21"/>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189D270-BB6F-ADDD-4B24-DEB2465A1246}"/>
              </a:ext>
            </a:extLst>
          </p:cNvPr>
          <p:cNvSpPr txBox="1"/>
          <p:nvPr/>
        </p:nvSpPr>
        <p:spPr>
          <a:xfrm>
            <a:off x="798927" y="1242514"/>
            <a:ext cx="1105674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4472C4">
                    <a:lumMod val="75000"/>
                  </a:srgbClr>
                </a:solidFill>
                <a:latin typeface="Abadi" panose="020B0604020104020204" pitchFamily="34" charset="0"/>
              </a:rPr>
              <a:t>Module 2: </a:t>
            </a:r>
            <a:r>
              <a:rPr kumimoji="0" lang="en-US" sz="2800" b="0" i="0" u="none" strike="noStrike" kern="1200" cap="none" spc="0" normalizeH="0" baseline="0" noProof="0" dirty="0">
                <a:ln>
                  <a:noFill/>
                </a:ln>
                <a:solidFill>
                  <a:srgbClr val="4472C4">
                    <a:lumMod val="75000"/>
                  </a:srgbClr>
                </a:solidFill>
                <a:effectLst/>
                <a:uLnTx/>
                <a:uFillTx/>
                <a:latin typeface="Abadi" panose="020B0604020104020204" pitchFamily="34" charset="0"/>
                <a:ea typeface="+mn-ea"/>
                <a:cs typeface="+mn-cs"/>
              </a:rPr>
              <a:t>Breakout Groups – engagement</a:t>
            </a:r>
          </a:p>
        </p:txBody>
      </p:sp>
      <p:grpSp>
        <p:nvGrpSpPr>
          <p:cNvPr id="9" name="Group 8">
            <a:extLst>
              <a:ext uri="{FF2B5EF4-FFF2-40B4-BE49-F238E27FC236}">
                <a16:creationId xmlns:a16="http://schemas.microsoft.com/office/drawing/2014/main" id="{95199933-28C6-1A13-B3B7-0D883D6A935C}"/>
              </a:ext>
            </a:extLst>
          </p:cNvPr>
          <p:cNvGrpSpPr/>
          <p:nvPr/>
        </p:nvGrpSpPr>
        <p:grpSpPr>
          <a:xfrm rot="5400000">
            <a:off x="-107418" y="4601344"/>
            <a:ext cx="2456222" cy="2241397"/>
            <a:chOff x="7016352" y="4888062"/>
            <a:chExt cx="2235371" cy="1985003"/>
          </a:xfrm>
        </p:grpSpPr>
        <p:sp>
          <p:nvSpPr>
            <p:cNvPr id="10" name="Diagonale streep 5">
              <a:extLst>
                <a:ext uri="{FF2B5EF4-FFF2-40B4-BE49-F238E27FC236}">
                  <a16:creationId xmlns:a16="http://schemas.microsoft.com/office/drawing/2014/main" id="{8A3EBB3D-258B-6F69-75EA-FCBBDD7F1E98}"/>
                </a:ext>
              </a:extLst>
            </p:cNvPr>
            <p:cNvSpPr/>
            <p:nvPr/>
          </p:nvSpPr>
          <p:spPr>
            <a:xfrm rot="5400000" flipH="1">
              <a:off x="7087674" y="4816740"/>
              <a:ext cx="1985003" cy="2127647"/>
            </a:xfrm>
            <a:prstGeom prst="diagStripe">
              <a:avLst/>
            </a:prstGeom>
            <a:solidFill>
              <a:srgbClr val="669900"/>
            </a:solidFill>
            <a:ln w="25400" cap="flat" cmpd="sng" algn="ctr">
              <a:solidFill>
                <a:srgbClr val="6699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a typeface="+mn-ea"/>
                <a:cs typeface="+mn-cs"/>
              </a:endParaRPr>
            </a:p>
          </p:txBody>
        </p:sp>
        <p:sp>
          <p:nvSpPr>
            <p:cNvPr id="11" name="Rechthoek 16">
              <a:extLst>
                <a:ext uri="{FF2B5EF4-FFF2-40B4-BE49-F238E27FC236}">
                  <a16:creationId xmlns:a16="http://schemas.microsoft.com/office/drawing/2014/main" id="{E8E16B93-99DC-A8BE-2B59-FA62D8B6777D}"/>
                </a:ext>
              </a:extLst>
            </p:cNvPr>
            <p:cNvSpPr>
              <a:spLocks noChangeArrowheads="1"/>
            </p:cNvSpPr>
            <p:nvPr/>
          </p:nvSpPr>
          <p:spPr bwMode="auto">
            <a:xfrm rot="18944459">
              <a:off x="7386596" y="5692305"/>
              <a:ext cx="1865127" cy="844966"/>
            </a:xfrm>
            <a:prstGeom prst="rect">
              <a:avLst/>
            </a:prstGeom>
            <a:noFill/>
            <a:ln w="9525">
              <a:noFill/>
              <a:miter lim="800000"/>
              <a:headEnd/>
              <a:tailEnd/>
            </a:ln>
          </p:spPr>
          <p:txBody>
            <a:bodyPr wrap="square">
              <a:spAutoFit/>
            </a:bodyPr>
            <a:lstStyle/>
            <a:p>
              <a:pPr marL="0" marR="0" lvl="0" indent="0" algn="ctr" defTabSz="914103" rtl="0" eaLnBrk="1" fontAlgn="auto" latinLnBrk="0" hangingPunct="1">
                <a:lnSpc>
                  <a:spcPct val="100000"/>
                </a:lnSpc>
                <a:spcBef>
                  <a:spcPts val="0"/>
                </a:spcBef>
                <a:spcAft>
                  <a:spcPts val="0"/>
                </a:spcAft>
                <a:buClr>
                  <a:srgbClr val="000000"/>
                </a:buClr>
                <a:buSzPct val="100000"/>
                <a:buFontTx/>
                <a:buNone/>
                <a:tabLst/>
                <a:defRPr/>
              </a:pPr>
              <a:r>
                <a:rPr kumimoji="0" lang="nl-NL" sz="2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Breakout Groups</a:t>
              </a:r>
            </a:p>
          </p:txBody>
        </p:sp>
      </p:grpSp>
      <p:pic>
        <p:nvPicPr>
          <p:cNvPr id="6" name="Picture 5">
            <a:extLst>
              <a:ext uri="{FF2B5EF4-FFF2-40B4-BE49-F238E27FC236}">
                <a16:creationId xmlns:a16="http://schemas.microsoft.com/office/drawing/2014/main" id="{4AFECA93-FCB4-1349-599D-2AAEA8555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712" y="2170272"/>
            <a:ext cx="7051287" cy="4687728"/>
          </a:xfrm>
          <a:prstGeom prst="rect">
            <a:avLst/>
          </a:prstGeom>
        </p:spPr>
      </p:pic>
      <p:sp>
        <p:nvSpPr>
          <p:cNvPr id="7" name="TextBox 6">
            <a:extLst>
              <a:ext uri="{FF2B5EF4-FFF2-40B4-BE49-F238E27FC236}">
                <a16:creationId xmlns:a16="http://schemas.microsoft.com/office/drawing/2014/main" id="{C110C3A5-6234-A275-DA57-2D1E14310BFC}"/>
              </a:ext>
            </a:extLst>
          </p:cNvPr>
          <p:cNvSpPr txBox="1"/>
          <p:nvPr/>
        </p:nvSpPr>
        <p:spPr>
          <a:xfrm>
            <a:off x="798927" y="2452906"/>
            <a:ext cx="4341785" cy="27853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
                <a:prstClr val="black"/>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your group, consider:</a:t>
            </a:r>
          </a:p>
          <a:p>
            <a:pPr marL="342900" marR="0" lvl="0" indent="-342900" algn="l" defTabSz="9144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are current levels of engagement – who how, what &amp; when, with the market?</a:t>
            </a:r>
          </a:p>
          <a:p>
            <a:pPr marL="342900" marR="0" lvl="0" indent="-342900" algn="l" defTabSz="9144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mechanisms for engagement could be employed to address plastics waste challenge? </a:t>
            </a:r>
          </a:p>
          <a:p>
            <a:pPr marL="342900" marR="0" lvl="0" indent="-342900" algn="l" defTabSz="9144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object 16">
            <a:extLst>
              <a:ext uri="{FF2B5EF4-FFF2-40B4-BE49-F238E27FC236}">
                <a16:creationId xmlns:a16="http://schemas.microsoft.com/office/drawing/2014/main" id="{B499EFC3-4C02-E878-6DD4-EF9A5EC4FBFC}"/>
              </a:ext>
            </a:extLst>
          </p:cNvPr>
          <p:cNvPicPr/>
          <p:nvPr/>
        </p:nvPicPr>
        <p:blipFill>
          <a:blip r:embed="rId5" cstate="email">
            <a:extLst>
              <a:ext uri="{28A0092B-C50C-407E-A947-70E740481C1C}">
                <a14:useLocalDpi xmlns:a14="http://schemas.microsoft.com/office/drawing/2010/main" val="0"/>
              </a:ext>
            </a:extLst>
          </a:blip>
          <a:stretch>
            <a:fillRect/>
          </a:stretch>
        </p:blipFill>
        <p:spPr>
          <a:xfrm rot="5400000" flipH="1">
            <a:off x="3258634" y="-495500"/>
            <a:ext cx="45719" cy="4727865"/>
          </a:xfrm>
          <a:prstGeom prst="rect">
            <a:avLst/>
          </a:prstGeom>
        </p:spPr>
      </p:pic>
      <p:sp>
        <p:nvSpPr>
          <p:cNvPr id="5" name="Oval 4">
            <a:extLst>
              <a:ext uri="{FF2B5EF4-FFF2-40B4-BE49-F238E27FC236}">
                <a16:creationId xmlns:a16="http://schemas.microsoft.com/office/drawing/2014/main" id="{019CBCC4-4BB6-E541-AC89-E567FC4A23E8}"/>
              </a:ext>
            </a:extLst>
          </p:cNvPr>
          <p:cNvSpPr/>
          <p:nvPr/>
        </p:nvSpPr>
        <p:spPr>
          <a:xfrm>
            <a:off x="-624954" y="138254"/>
            <a:ext cx="464024" cy="4537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3F59B13-EC48-EBEA-86CE-4BC6D99A4C71}"/>
              </a:ext>
            </a:extLst>
          </p:cNvPr>
          <p:cNvSpPr txBox="1"/>
          <p:nvPr/>
        </p:nvSpPr>
        <p:spPr>
          <a:xfrm>
            <a:off x="7321749" y="2292028"/>
            <a:ext cx="4062646" cy="120032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ngenial SemiBold" panose="020B0604020202020204" pitchFamily="2" charset="0"/>
              </a:rPr>
              <a:t>Aim for 20  minutes including 5 minutes feedback </a:t>
            </a:r>
            <a:endParaRPr kumimoji="0" lang="en-GB" sz="2400" b="1" i="0" u="none" strike="noStrike" kern="1200" cap="none" spc="0" normalizeH="0" baseline="0" noProof="0" dirty="0">
              <a:ln>
                <a:noFill/>
              </a:ln>
              <a:solidFill>
                <a:prstClr val="black"/>
              </a:solidFill>
              <a:effectLst/>
              <a:uLnTx/>
              <a:uFillTx/>
              <a:latin typeface="Congenial SemiBold" panose="020B0604020202020204" pitchFamily="2" charset="0"/>
            </a:endParaRPr>
          </a:p>
        </p:txBody>
      </p:sp>
      <p:sp>
        <p:nvSpPr>
          <p:cNvPr id="12" name="Slide Number Placeholder 3">
            <a:extLst>
              <a:ext uri="{FF2B5EF4-FFF2-40B4-BE49-F238E27FC236}">
                <a16:creationId xmlns:a16="http://schemas.microsoft.com/office/drawing/2014/main" id="{2ECDE0F9-648E-C757-AEB1-D162406049F9}"/>
              </a:ext>
            </a:extLst>
          </p:cNvPr>
          <p:cNvSpPr>
            <a:spLocks noGrp="1"/>
          </p:cNvSpPr>
          <p:nvPr>
            <p:ph type="sldNum" sz="quarter" idx="12"/>
          </p:nvPr>
        </p:nvSpPr>
        <p:spPr>
          <a:xfrm>
            <a:off x="14114" y="6421145"/>
            <a:ext cx="462684" cy="365125"/>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4B0103-E2B5-4CCB-85D9-E62E88AD470E}"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E04E30C-58B5-29C1-7299-A2B4EBDCBF5C}"/>
              </a:ext>
            </a:extLst>
          </p:cNvPr>
          <p:cNvSpPr/>
          <p:nvPr/>
        </p:nvSpPr>
        <p:spPr>
          <a:xfrm>
            <a:off x="-1169442" y="168840"/>
            <a:ext cx="464024" cy="453741"/>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52DC34E-86A4-AC12-B751-5A5552837E7B}"/>
              </a:ext>
            </a:extLst>
          </p:cNvPr>
          <p:cNvSpPr txBox="1"/>
          <p:nvPr/>
        </p:nvSpPr>
        <p:spPr>
          <a:xfrm>
            <a:off x="5248178" y="4447633"/>
            <a:ext cx="6816003" cy="2246769"/>
          </a:xfrm>
          <a:prstGeom prst="rect">
            <a:avLst/>
          </a:prstGeom>
          <a:solidFill>
            <a:schemeClr val="bg1"/>
          </a:solidFill>
        </p:spPr>
        <p:txBody>
          <a:bodyPr wrap="square">
            <a:spAutoFit/>
          </a:bodyPr>
          <a:lstStyle>
            <a:defPPr>
              <a:defRPr lang="x-none"/>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Congenial SemiBold" panose="020B0604020202020204" pitchFamily="2" charset="0"/>
              </a:defRPr>
            </a:lvl1pPr>
          </a:lstStyle>
          <a:p>
            <a:pPr marL="342900" indent="-342900">
              <a:buFont typeface="Arial" panose="020B0604020202020204" pitchFamily="34" charset="0"/>
              <a:buChar char="•"/>
            </a:pPr>
            <a:r>
              <a:rPr lang="en-GB" sz="2000" dirty="0"/>
              <a:t>In groups facilitate discussion about challenges faced in reducing plastics waste through procurement – actual and perceived.</a:t>
            </a:r>
          </a:p>
          <a:p>
            <a:pPr marL="342900" indent="-342900">
              <a:buFont typeface="Arial" panose="020B0604020202020204" pitchFamily="34" charset="0"/>
              <a:buChar char="•"/>
            </a:pPr>
            <a:r>
              <a:rPr lang="en-GB" sz="2000" dirty="0"/>
              <a:t>What are current levels of engagement and when with the market?</a:t>
            </a:r>
          </a:p>
          <a:p>
            <a:pPr marL="342900" indent="-342900">
              <a:buFont typeface="Arial" panose="020B0604020202020204" pitchFamily="34" charset="0"/>
              <a:buChar char="•"/>
            </a:pPr>
            <a:r>
              <a:rPr lang="en-GB" sz="2000" dirty="0"/>
              <a:t>What mechanisms for engagement could be employed to address plastics challenge? </a:t>
            </a:r>
          </a:p>
        </p:txBody>
      </p:sp>
    </p:spTree>
    <p:extLst>
      <p:ext uri="{BB962C8B-B14F-4D97-AF65-F5344CB8AC3E}">
        <p14:creationId xmlns:p14="http://schemas.microsoft.com/office/powerpoint/2010/main" val="108113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10800000">
            <a:off x="-1" y="-51748"/>
            <a:ext cx="12192000" cy="1266825"/>
          </a:xfrm>
          <a:prstGeom prst="rect">
            <a:avLst/>
          </a:prstGeom>
        </p:spPr>
      </p:pic>
      <p:pic>
        <p:nvPicPr>
          <p:cNvPr id="17" name="object 16">
            <a:extLst>
              <a:ext uri="{FF2B5EF4-FFF2-40B4-BE49-F238E27FC236}">
                <a16:creationId xmlns:a16="http://schemas.microsoft.com/office/drawing/2014/main" id="{DA375AB6-C29D-44FD-9E0F-04149CBF8970}"/>
              </a:ext>
            </a:extLst>
          </p:cNvPr>
          <p:cNvPicPr/>
          <p:nvPr/>
        </p:nvPicPr>
        <p:blipFill>
          <a:blip r:embed="rId4" cstate="email">
            <a:extLst>
              <a:ext uri="{28A0092B-C50C-407E-A947-70E740481C1C}">
                <a14:useLocalDpi xmlns:a14="http://schemas.microsoft.com/office/drawing/2010/main" val="0"/>
              </a:ext>
            </a:extLst>
          </a:blip>
          <a:stretch>
            <a:fillRect/>
          </a:stretch>
        </p:blipFill>
        <p:spPr>
          <a:xfrm rot="5400000" flipH="1">
            <a:off x="6422785" y="-3659653"/>
            <a:ext cx="46289" cy="11056740"/>
          </a:xfrm>
          <a:prstGeom prst="rect">
            <a:avLst/>
          </a:prstGeom>
        </p:spPr>
      </p:pic>
      <p:sp>
        <p:nvSpPr>
          <p:cNvPr id="23" name="TextBox 22">
            <a:extLst>
              <a:ext uri="{FF2B5EF4-FFF2-40B4-BE49-F238E27FC236}">
                <a16:creationId xmlns:a16="http://schemas.microsoft.com/office/drawing/2014/main" id="{88E6BBB5-5B45-45F1-934F-6D12AC00FDEB}"/>
              </a:ext>
            </a:extLst>
          </p:cNvPr>
          <p:cNvSpPr txBox="1"/>
          <p:nvPr/>
        </p:nvSpPr>
        <p:spPr>
          <a:xfrm>
            <a:off x="798927" y="2599805"/>
            <a:ext cx="10122254" cy="892552"/>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1200"/>
              </a:spcAft>
              <a:buClr>
                <a:srgbClr val="88BC21"/>
              </a:buClr>
              <a:buSzTx/>
              <a:buFontTx/>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88BC21"/>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189D270-BB6F-ADDD-4B24-DEB2465A1246}"/>
              </a:ext>
            </a:extLst>
          </p:cNvPr>
          <p:cNvSpPr txBox="1"/>
          <p:nvPr/>
        </p:nvSpPr>
        <p:spPr>
          <a:xfrm>
            <a:off x="798927" y="1242514"/>
            <a:ext cx="1105674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4472C4">
                    <a:lumMod val="75000"/>
                  </a:srgbClr>
                </a:solidFill>
                <a:latin typeface="Abadi" panose="020B0604020104020204" pitchFamily="34" charset="0"/>
              </a:rPr>
              <a:t>Module 2: </a:t>
            </a:r>
            <a:r>
              <a:rPr kumimoji="0" lang="en-US" sz="2800" b="0" i="0" u="none" strike="noStrike" kern="1200" cap="none" spc="0" normalizeH="0" baseline="0" noProof="0" dirty="0">
                <a:ln>
                  <a:noFill/>
                </a:ln>
                <a:solidFill>
                  <a:srgbClr val="4472C4">
                    <a:lumMod val="75000"/>
                  </a:srgbClr>
                </a:solidFill>
                <a:effectLst/>
                <a:uLnTx/>
                <a:uFillTx/>
                <a:latin typeface="Abadi" panose="020B0604020104020204" pitchFamily="34" charset="0"/>
                <a:ea typeface="+mn-ea"/>
                <a:cs typeface="+mn-cs"/>
              </a:rPr>
              <a:t>Breakout Groups – specification &amp; criteria</a:t>
            </a:r>
          </a:p>
        </p:txBody>
      </p:sp>
      <p:grpSp>
        <p:nvGrpSpPr>
          <p:cNvPr id="9" name="Group 8">
            <a:extLst>
              <a:ext uri="{FF2B5EF4-FFF2-40B4-BE49-F238E27FC236}">
                <a16:creationId xmlns:a16="http://schemas.microsoft.com/office/drawing/2014/main" id="{95199933-28C6-1A13-B3B7-0D883D6A935C}"/>
              </a:ext>
            </a:extLst>
          </p:cNvPr>
          <p:cNvGrpSpPr/>
          <p:nvPr/>
        </p:nvGrpSpPr>
        <p:grpSpPr>
          <a:xfrm rot="5400000">
            <a:off x="-107418" y="4601344"/>
            <a:ext cx="2456222" cy="2241397"/>
            <a:chOff x="7016352" y="4888062"/>
            <a:chExt cx="2235371" cy="1985003"/>
          </a:xfrm>
        </p:grpSpPr>
        <p:sp>
          <p:nvSpPr>
            <p:cNvPr id="10" name="Diagonale streep 5">
              <a:extLst>
                <a:ext uri="{FF2B5EF4-FFF2-40B4-BE49-F238E27FC236}">
                  <a16:creationId xmlns:a16="http://schemas.microsoft.com/office/drawing/2014/main" id="{8A3EBB3D-258B-6F69-75EA-FCBBDD7F1E98}"/>
                </a:ext>
              </a:extLst>
            </p:cNvPr>
            <p:cNvSpPr/>
            <p:nvPr/>
          </p:nvSpPr>
          <p:spPr>
            <a:xfrm rot="5400000" flipH="1">
              <a:off x="7087674" y="4816740"/>
              <a:ext cx="1985003" cy="2127647"/>
            </a:xfrm>
            <a:prstGeom prst="diagStripe">
              <a:avLst/>
            </a:prstGeom>
            <a:solidFill>
              <a:srgbClr val="669900"/>
            </a:solidFill>
            <a:ln w="25400" cap="flat" cmpd="sng" algn="ctr">
              <a:solidFill>
                <a:srgbClr val="6699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a typeface="+mn-ea"/>
                <a:cs typeface="+mn-cs"/>
              </a:endParaRPr>
            </a:p>
          </p:txBody>
        </p:sp>
        <p:sp>
          <p:nvSpPr>
            <p:cNvPr id="11" name="Rechthoek 16">
              <a:extLst>
                <a:ext uri="{FF2B5EF4-FFF2-40B4-BE49-F238E27FC236}">
                  <a16:creationId xmlns:a16="http://schemas.microsoft.com/office/drawing/2014/main" id="{E8E16B93-99DC-A8BE-2B59-FA62D8B6777D}"/>
                </a:ext>
              </a:extLst>
            </p:cNvPr>
            <p:cNvSpPr>
              <a:spLocks noChangeArrowheads="1"/>
            </p:cNvSpPr>
            <p:nvPr/>
          </p:nvSpPr>
          <p:spPr bwMode="auto">
            <a:xfrm rot="18944459">
              <a:off x="7386596" y="5692305"/>
              <a:ext cx="1865127" cy="844966"/>
            </a:xfrm>
            <a:prstGeom prst="rect">
              <a:avLst/>
            </a:prstGeom>
            <a:noFill/>
            <a:ln w="9525">
              <a:noFill/>
              <a:miter lim="800000"/>
              <a:headEnd/>
              <a:tailEnd/>
            </a:ln>
          </p:spPr>
          <p:txBody>
            <a:bodyPr wrap="square">
              <a:spAutoFit/>
            </a:bodyPr>
            <a:lstStyle/>
            <a:p>
              <a:pPr marL="0" marR="0" lvl="0" indent="0" algn="ctr" defTabSz="914103" rtl="0" eaLnBrk="1" fontAlgn="auto" latinLnBrk="0" hangingPunct="1">
                <a:lnSpc>
                  <a:spcPct val="100000"/>
                </a:lnSpc>
                <a:spcBef>
                  <a:spcPts val="0"/>
                </a:spcBef>
                <a:spcAft>
                  <a:spcPts val="0"/>
                </a:spcAft>
                <a:buClr>
                  <a:srgbClr val="000000"/>
                </a:buClr>
                <a:buSzPct val="100000"/>
                <a:buFontTx/>
                <a:buNone/>
                <a:tabLst/>
                <a:defRPr/>
              </a:pPr>
              <a:r>
                <a:rPr kumimoji="0" lang="nl-NL" sz="2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Breakout Groups</a:t>
              </a:r>
            </a:p>
          </p:txBody>
        </p:sp>
      </p:grpSp>
      <p:pic>
        <p:nvPicPr>
          <p:cNvPr id="6" name="Picture 5">
            <a:extLst>
              <a:ext uri="{FF2B5EF4-FFF2-40B4-BE49-F238E27FC236}">
                <a16:creationId xmlns:a16="http://schemas.microsoft.com/office/drawing/2014/main" id="{4AFECA93-FCB4-1349-599D-2AAEA8555A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0712" y="2170272"/>
            <a:ext cx="7051287" cy="4687728"/>
          </a:xfrm>
          <a:prstGeom prst="rect">
            <a:avLst/>
          </a:prstGeom>
        </p:spPr>
      </p:pic>
      <p:sp>
        <p:nvSpPr>
          <p:cNvPr id="7" name="TextBox 6">
            <a:extLst>
              <a:ext uri="{FF2B5EF4-FFF2-40B4-BE49-F238E27FC236}">
                <a16:creationId xmlns:a16="http://schemas.microsoft.com/office/drawing/2014/main" id="{C110C3A5-6234-A275-DA57-2D1E14310BFC}"/>
              </a:ext>
            </a:extLst>
          </p:cNvPr>
          <p:cNvSpPr txBox="1"/>
          <p:nvPr/>
        </p:nvSpPr>
        <p:spPr>
          <a:xfrm>
            <a:off x="798927" y="2452906"/>
            <a:ext cx="4341785" cy="27853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
                <a:prstClr val="black"/>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your group:</a:t>
            </a:r>
          </a:p>
          <a:p>
            <a:pPr marL="342900" marR="0" lvl="0" indent="-342900" algn="l" defTabSz="9144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Consider what specifications would be appropriate for the given product.</a:t>
            </a:r>
          </a:p>
          <a:p>
            <a:pPr marL="342900" marR="0" lvl="0" indent="-342900" algn="l" defTabSz="9144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How will you incorporate into evaluation and /or technical specifications? </a:t>
            </a:r>
          </a:p>
          <a:p>
            <a:pPr marL="342900" marR="0" lvl="0" indent="-342900" algn="l" defTabSz="9144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83C87BF-A3BC-3CB1-C82F-DCE07782B37D}"/>
              </a:ext>
            </a:extLst>
          </p:cNvPr>
          <p:cNvSpPr/>
          <p:nvPr/>
        </p:nvSpPr>
        <p:spPr>
          <a:xfrm>
            <a:off x="-624954" y="138254"/>
            <a:ext cx="464024" cy="453741"/>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8555A292-2D4D-BE3C-EF4F-7A1DD5612FB8}"/>
              </a:ext>
            </a:extLst>
          </p:cNvPr>
          <p:cNvSpPr>
            <a:spLocks noGrp="1"/>
          </p:cNvSpPr>
          <p:nvPr>
            <p:ph type="sldNum" sz="quarter" idx="12"/>
          </p:nvPr>
        </p:nvSpPr>
        <p:spPr>
          <a:xfrm>
            <a:off x="14114" y="6421145"/>
            <a:ext cx="462684" cy="365125"/>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4B0103-E2B5-4CCB-85D9-E62E88AD470E}"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AA89FBE-F9B2-3911-A072-46783F55E766}"/>
              </a:ext>
            </a:extLst>
          </p:cNvPr>
          <p:cNvSpPr txBox="1"/>
          <p:nvPr/>
        </p:nvSpPr>
        <p:spPr>
          <a:xfrm>
            <a:off x="7321749" y="2292028"/>
            <a:ext cx="4062646" cy="120032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ngenial SemiBold" panose="020B0604020202020204" pitchFamily="2" charset="0"/>
              </a:rPr>
              <a:t>Aim for 20  minutes including 5 minutes feedback </a:t>
            </a:r>
            <a:endParaRPr kumimoji="0" lang="en-GB" sz="2400" b="1" i="0" u="none" strike="noStrike" kern="1200" cap="none" spc="0" normalizeH="0" baseline="0" noProof="0" dirty="0">
              <a:ln>
                <a:noFill/>
              </a:ln>
              <a:solidFill>
                <a:prstClr val="black"/>
              </a:solidFill>
              <a:effectLst/>
              <a:uLnTx/>
              <a:uFillTx/>
              <a:latin typeface="Congenial SemiBold" panose="020B0604020202020204" pitchFamily="2" charset="0"/>
            </a:endParaRPr>
          </a:p>
        </p:txBody>
      </p:sp>
      <p:sp>
        <p:nvSpPr>
          <p:cNvPr id="12" name="TextBox 11">
            <a:extLst>
              <a:ext uri="{FF2B5EF4-FFF2-40B4-BE49-F238E27FC236}">
                <a16:creationId xmlns:a16="http://schemas.microsoft.com/office/drawing/2014/main" id="{8D25A04E-433D-BC12-0792-67AE40159864}"/>
              </a:ext>
            </a:extLst>
          </p:cNvPr>
          <p:cNvSpPr txBox="1"/>
          <p:nvPr/>
        </p:nvSpPr>
        <p:spPr>
          <a:xfrm>
            <a:off x="5258354" y="3885514"/>
            <a:ext cx="6816003" cy="2862322"/>
          </a:xfrm>
          <a:prstGeom prst="rect">
            <a:avLst/>
          </a:prstGeom>
          <a:solidFill>
            <a:schemeClr val="bg1"/>
          </a:solidFill>
        </p:spPr>
        <p:txBody>
          <a:bodyPr wrap="square">
            <a:spAutoFit/>
          </a:bodyPr>
          <a:lstStyle>
            <a:defPPr>
              <a:defRPr lang="x-none"/>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Congenial SemiBold" panose="020B0604020202020204" pitchFamily="2" charset="0"/>
              </a:defRPr>
            </a:lvl1pPr>
          </a:lstStyle>
          <a:p>
            <a:r>
              <a:rPr lang="en-GB" sz="1800" dirty="0"/>
              <a:t>In groups </a:t>
            </a:r>
          </a:p>
          <a:p>
            <a:pPr marL="342900" indent="-342900">
              <a:buFont typeface="Arial" panose="020B0604020202020204" pitchFamily="34" charset="0"/>
              <a:buChar char="•"/>
            </a:pPr>
            <a:r>
              <a:rPr lang="en-GB" sz="1800" dirty="0"/>
              <a:t>Assign a product to each focus Group, based on audience - ICT, catering consumables or something specific like  packaging or plastics cups</a:t>
            </a:r>
          </a:p>
          <a:p>
            <a:pPr marL="342900" indent="-342900">
              <a:buFont typeface="Arial" panose="020B0604020202020204" pitchFamily="34" charset="0"/>
              <a:buChar char="•"/>
            </a:pPr>
            <a:r>
              <a:rPr lang="en-GB" sz="1800" dirty="0"/>
              <a:t>Consider what specifications would be appropriate, e.g. supplier specs, technical specs, performance specs</a:t>
            </a:r>
          </a:p>
          <a:p>
            <a:pPr marL="342900" indent="-342900">
              <a:buFont typeface="Arial" panose="020B0604020202020204" pitchFamily="34" charset="0"/>
              <a:buChar char="•"/>
            </a:pPr>
            <a:r>
              <a:rPr lang="en-GB" sz="1800" dirty="0"/>
              <a:t>How will you incorporate into evaluation how are tenders evaluated currently and what /where is the scope to address plastics / broader sustainability through the scoring, weighting and evaluation.</a:t>
            </a:r>
          </a:p>
        </p:txBody>
      </p:sp>
    </p:spTree>
    <p:extLst>
      <p:ext uri="{BB962C8B-B14F-4D97-AF65-F5344CB8AC3E}">
        <p14:creationId xmlns:p14="http://schemas.microsoft.com/office/powerpoint/2010/main" val="74409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wimming, sport, water sport, blue&#10;&#10;Description automatically generated">
            <a:extLst>
              <a:ext uri="{FF2B5EF4-FFF2-40B4-BE49-F238E27FC236}">
                <a16:creationId xmlns:a16="http://schemas.microsoft.com/office/drawing/2014/main" id="{837A30AD-7757-4BDE-5C93-8AC42386C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pic>
        <p:nvPicPr>
          <p:cNvPr id="3" name="object 2">
            <a:extLst>
              <a:ext uri="{FF2B5EF4-FFF2-40B4-BE49-F238E27FC236}">
                <a16:creationId xmlns:a16="http://schemas.microsoft.com/office/drawing/2014/main" id="{5AC93BCF-228B-F35D-A969-7363875158AB}"/>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2192000" cy="1266825"/>
          </a:xfrm>
          <a:prstGeom prst="rect">
            <a:avLst/>
          </a:prstGeom>
        </p:spPr>
      </p:pic>
      <p:sp>
        <p:nvSpPr>
          <p:cNvPr id="5" name="TextBox 4">
            <a:extLst>
              <a:ext uri="{FF2B5EF4-FFF2-40B4-BE49-F238E27FC236}">
                <a16:creationId xmlns:a16="http://schemas.microsoft.com/office/drawing/2014/main" id="{0B111A1A-BB4E-A13D-160C-59D523B648AB}"/>
              </a:ext>
            </a:extLst>
          </p:cNvPr>
          <p:cNvSpPr txBox="1"/>
          <p:nvPr/>
        </p:nvSpPr>
        <p:spPr>
          <a:xfrm>
            <a:off x="-1" y="4793226"/>
            <a:ext cx="12192000" cy="2070023"/>
          </a:xfrm>
          <a:prstGeom prst="rect">
            <a:avLst/>
          </a:prstGeom>
          <a:solidFill>
            <a:schemeClr val="bg1">
              <a:alpha val="78000"/>
            </a:schemeClr>
          </a:solidFill>
        </p:spPr>
        <p:txBody>
          <a:bodyPr wrap="square" rtlCol="0">
            <a:noAutofit/>
          </a:bodyPr>
          <a:lstStyle/>
          <a:p>
            <a:pPr algn="ctr"/>
            <a:endParaRPr lang="en-US" sz="3200" dirty="0">
              <a:solidFill>
                <a:schemeClr val="accent5">
                  <a:lumMod val="75000"/>
                </a:schemeClr>
              </a:solidFill>
              <a:latin typeface="Abadi" panose="020B0604020104020204" pitchFamily="34" charset="0"/>
            </a:endParaRPr>
          </a:p>
        </p:txBody>
      </p:sp>
      <p:sp>
        <p:nvSpPr>
          <p:cNvPr id="13" name="Oval 12">
            <a:extLst>
              <a:ext uri="{FF2B5EF4-FFF2-40B4-BE49-F238E27FC236}">
                <a16:creationId xmlns:a16="http://schemas.microsoft.com/office/drawing/2014/main" id="{535D9A5B-1C28-785D-1652-0ED4A74EB2F4}"/>
              </a:ext>
            </a:extLst>
          </p:cNvPr>
          <p:cNvSpPr/>
          <p:nvPr/>
        </p:nvSpPr>
        <p:spPr>
          <a:xfrm>
            <a:off x="-624954" y="138254"/>
            <a:ext cx="464024" cy="4537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234204D0-6CFA-6CB0-EA1E-731E69536649}"/>
              </a:ext>
            </a:extLst>
          </p:cNvPr>
          <p:cNvSpPr/>
          <p:nvPr/>
        </p:nvSpPr>
        <p:spPr>
          <a:xfrm>
            <a:off x="790334" y="5163000"/>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37C578-A8DE-78EB-22F3-74E8C26043AF}"/>
              </a:ext>
            </a:extLst>
          </p:cNvPr>
          <p:cNvSpPr txBox="1"/>
          <p:nvPr/>
        </p:nvSpPr>
        <p:spPr>
          <a:xfrm>
            <a:off x="1605478" y="5145258"/>
            <a:ext cx="867414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75000"/>
                  </a:schemeClr>
                </a:solidFill>
                <a:latin typeface="Abadi" panose="020B0604020104020204" pitchFamily="34" charset="0"/>
              </a:rPr>
              <a:t>4. Additional resources – brief walk through of case studies. </a:t>
            </a:r>
          </a:p>
        </p:txBody>
      </p:sp>
      <p:pic>
        <p:nvPicPr>
          <p:cNvPr id="6" name="Graphic 5" descr="List with solid fill">
            <a:extLst>
              <a:ext uri="{FF2B5EF4-FFF2-40B4-BE49-F238E27FC236}">
                <a16:creationId xmlns:a16="http://schemas.microsoft.com/office/drawing/2014/main" id="{DF34617A-8341-C603-C5F5-001462877DB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521" y="5199595"/>
            <a:ext cx="425602" cy="425602"/>
          </a:xfrm>
          <a:prstGeom prst="rect">
            <a:avLst/>
          </a:prstGeom>
        </p:spPr>
      </p:pic>
    </p:spTree>
    <p:extLst>
      <p:ext uri="{BB962C8B-B14F-4D97-AF65-F5344CB8AC3E}">
        <p14:creationId xmlns:p14="http://schemas.microsoft.com/office/powerpoint/2010/main" val="1299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lowchart: Connector 27">
            <a:extLst>
              <a:ext uri="{FF2B5EF4-FFF2-40B4-BE49-F238E27FC236}">
                <a16:creationId xmlns:a16="http://schemas.microsoft.com/office/drawing/2014/main" id="{BD24B1C8-B980-4C88-90EE-072780454547}"/>
              </a:ext>
            </a:extLst>
          </p:cNvPr>
          <p:cNvSpPr/>
          <p:nvPr/>
        </p:nvSpPr>
        <p:spPr>
          <a:xfrm>
            <a:off x="8462035" y="3505214"/>
            <a:ext cx="564842" cy="488823"/>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E44A1819-3EB7-40A6-90CC-73A4A3317050}"/>
              </a:ext>
            </a:extLst>
          </p:cNvPr>
          <p:cNvGrpSpPr/>
          <p:nvPr/>
        </p:nvGrpSpPr>
        <p:grpSpPr>
          <a:xfrm>
            <a:off x="8435126" y="2026920"/>
            <a:ext cx="3756876" cy="1015663"/>
            <a:chOff x="1025948" y="2764210"/>
            <a:chExt cx="3756877" cy="1015663"/>
          </a:xfrm>
        </p:grpSpPr>
        <p:sp>
          <p:nvSpPr>
            <p:cNvPr id="25" name="TextBox 24">
              <a:extLst>
                <a:ext uri="{FF2B5EF4-FFF2-40B4-BE49-F238E27FC236}">
                  <a16:creationId xmlns:a16="http://schemas.microsoft.com/office/drawing/2014/main" id="{B9D51BFB-C644-46C8-B51E-DF20EDFE7DB5}"/>
                </a:ext>
              </a:extLst>
            </p:cNvPr>
            <p:cNvSpPr txBox="1"/>
            <p:nvPr/>
          </p:nvSpPr>
          <p:spPr>
            <a:xfrm>
              <a:off x="1807976" y="2764210"/>
              <a:ext cx="2974849" cy="1015663"/>
            </a:xfrm>
            <a:prstGeom prst="rect">
              <a:avLst/>
            </a:prstGeom>
            <a:noFill/>
          </p:spPr>
          <p:txBody>
            <a:bodyPr wrap="square" rtlCol="0">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Circular economy, procurement and plastics.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lowchart: Connector 26">
              <a:extLst>
                <a:ext uri="{FF2B5EF4-FFF2-40B4-BE49-F238E27FC236}">
                  <a16:creationId xmlns:a16="http://schemas.microsoft.com/office/drawing/2014/main" id="{94B0CE43-EBEA-4DDC-BBCF-3F284DB10644}"/>
                </a:ext>
              </a:extLst>
            </p:cNvPr>
            <p:cNvSpPr/>
            <p:nvPr/>
          </p:nvSpPr>
          <p:spPr>
            <a:xfrm>
              <a:off x="1025948" y="2868886"/>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72C765DD-0630-4686-BFEA-C6B6F9AAEF27}"/>
              </a:ext>
            </a:extLst>
          </p:cNvPr>
          <p:cNvSpPr txBox="1"/>
          <p:nvPr/>
        </p:nvSpPr>
        <p:spPr>
          <a:xfrm>
            <a:off x="9217153" y="3378896"/>
            <a:ext cx="2974847" cy="1015663"/>
          </a:xfrm>
          <a:prstGeom prst="rect">
            <a:avLst/>
          </a:prstGeom>
          <a:noFill/>
        </p:spPr>
        <p:txBody>
          <a:bodyPr wrap="square" rtlCol="0">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Specifying circular outcomes – the procurement toolbox.</a:t>
            </a:r>
          </a:p>
        </p:txBody>
      </p:sp>
      <p:pic>
        <p:nvPicPr>
          <p:cNvPr id="2" name="object 2"/>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10800000">
            <a:off x="-1" y="-51748"/>
            <a:ext cx="12192000" cy="1266825"/>
          </a:xfrm>
          <a:prstGeom prst="rect">
            <a:avLst/>
          </a:prstGeom>
        </p:spPr>
      </p:pic>
      <p:grpSp>
        <p:nvGrpSpPr>
          <p:cNvPr id="9" name="Group 8">
            <a:extLst>
              <a:ext uri="{FF2B5EF4-FFF2-40B4-BE49-F238E27FC236}">
                <a16:creationId xmlns:a16="http://schemas.microsoft.com/office/drawing/2014/main" id="{1CFD8CE9-C14E-423C-99A8-0D299FC65B75}"/>
              </a:ext>
            </a:extLst>
          </p:cNvPr>
          <p:cNvGrpSpPr>
            <a:grpSpLocks noGrp="1" noUngrp="1" noRot="1" noMove="1" noResize="1"/>
          </p:cNvGrpSpPr>
          <p:nvPr/>
        </p:nvGrpSpPr>
        <p:grpSpPr>
          <a:xfrm>
            <a:off x="8739196" y="6185342"/>
            <a:ext cx="3138767" cy="498792"/>
            <a:chOff x="8258905" y="6074505"/>
            <a:chExt cx="3520355" cy="498792"/>
          </a:xfrm>
        </p:grpSpPr>
        <p:pic>
          <p:nvPicPr>
            <p:cNvPr id="10" name="Grafika 17">
              <a:extLst>
                <a:ext uri="{FF2B5EF4-FFF2-40B4-BE49-F238E27FC236}">
                  <a16:creationId xmlns:a16="http://schemas.microsoft.com/office/drawing/2014/main" id="{3F30DF77-ACA1-463E-939A-4822D8897C03}"/>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0583" y="6107827"/>
              <a:ext cx="1968677" cy="432149"/>
            </a:xfrm>
            <a:prstGeom prst="rect">
              <a:avLst/>
            </a:prstGeom>
          </p:spPr>
        </p:pic>
        <p:pic>
          <p:nvPicPr>
            <p:cNvPr id="11" name="Grafika 20">
              <a:extLst>
                <a:ext uri="{FF2B5EF4-FFF2-40B4-BE49-F238E27FC236}">
                  <a16:creationId xmlns:a16="http://schemas.microsoft.com/office/drawing/2014/main" id="{F359C34E-8BDF-4B13-B122-C0B90C078434}"/>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58905" y="6074505"/>
              <a:ext cx="1420803" cy="498792"/>
            </a:xfrm>
            <a:prstGeom prst="rect">
              <a:avLst/>
            </a:prstGeom>
          </p:spPr>
        </p:pic>
      </p:grpSp>
      <p:pic>
        <p:nvPicPr>
          <p:cNvPr id="7" name="Graphic 6" descr="Circular flowchart with solid fill">
            <a:extLst>
              <a:ext uri="{FF2B5EF4-FFF2-40B4-BE49-F238E27FC236}">
                <a16:creationId xmlns:a16="http://schemas.microsoft.com/office/drawing/2014/main" id="{8070DA0C-B79A-06CC-8224-F31435A15C96}"/>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30175" y="2082689"/>
            <a:ext cx="564843" cy="564843"/>
          </a:xfrm>
          <a:prstGeom prst="rect">
            <a:avLst/>
          </a:prstGeom>
        </p:spPr>
      </p:pic>
      <p:pic>
        <p:nvPicPr>
          <p:cNvPr id="32" name="Graphic 31" descr="Meeting with solid fill">
            <a:extLst>
              <a:ext uri="{FF2B5EF4-FFF2-40B4-BE49-F238E27FC236}">
                <a16:creationId xmlns:a16="http://schemas.microsoft.com/office/drawing/2014/main" id="{036AC342-F837-5DFC-3883-16548DAD5690}"/>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7818" y="3505214"/>
            <a:ext cx="457200" cy="457200"/>
          </a:xfrm>
          <a:prstGeom prst="rect">
            <a:avLst/>
          </a:prstGeom>
        </p:spPr>
      </p:pic>
      <p:grpSp>
        <p:nvGrpSpPr>
          <p:cNvPr id="4" name="Group 3">
            <a:extLst>
              <a:ext uri="{FF2B5EF4-FFF2-40B4-BE49-F238E27FC236}">
                <a16:creationId xmlns:a16="http://schemas.microsoft.com/office/drawing/2014/main" id="{1395E3D1-B189-B0E5-E57A-D6CF6B5B33AB}"/>
              </a:ext>
            </a:extLst>
          </p:cNvPr>
          <p:cNvGrpSpPr/>
          <p:nvPr/>
        </p:nvGrpSpPr>
        <p:grpSpPr>
          <a:xfrm>
            <a:off x="877662" y="1006283"/>
            <a:ext cx="10680354" cy="700136"/>
            <a:chOff x="877662" y="1138261"/>
            <a:chExt cx="10680354" cy="700136"/>
          </a:xfrm>
        </p:grpSpPr>
        <p:pic>
          <p:nvPicPr>
            <p:cNvPr id="5" name="object 16">
              <a:extLst>
                <a:ext uri="{FF2B5EF4-FFF2-40B4-BE49-F238E27FC236}">
                  <a16:creationId xmlns:a16="http://schemas.microsoft.com/office/drawing/2014/main" id="{9BC56B56-B529-98D8-2C97-952254B75C02}"/>
                </a:ext>
              </a:extLst>
            </p:cNvPr>
            <p:cNvPicPr/>
            <p:nvPr/>
          </p:nvPicPr>
          <p:blipFill>
            <a:blip r:embed="rId12" cstate="email">
              <a:extLst>
                <a:ext uri="{28A0092B-C50C-407E-A947-70E740481C1C}">
                  <a14:useLocalDpi xmlns:a14="http://schemas.microsoft.com/office/drawing/2010/main" val="0"/>
                </a:ext>
              </a:extLst>
            </a:blip>
            <a:stretch>
              <a:fillRect/>
            </a:stretch>
          </p:blipFill>
          <p:spPr>
            <a:xfrm rot="5400000" flipH="1">
              <a:off x="6133436" y="-3415497"/>
              <a:ext cx="45719" cy="10462070"/>
            </a:xfrm>
            <a:prstGeom prst="rect">
              <a:avLst/>
            </a:prstGeom>
          </p:spPr>
        </p:pic>
        <p:sp>
          <p:nvSpPr>
            <p:cNvPr id="6" name="TextBox 5">
              <a:extLst>
                <a:ext uri="{FF2B5EF4-FFF2-40B4-BE49-F238E27FC236}">
                  <a16:creationId xmlns:a16="http://schemas.microsoft.com/office/drawing/2014/main" id="{58033CC9-D3A2-507B-0C70-D6D1C92C1896}"/>
                </a:ext>
              </a:extLst>
            </p:cNvPr>
            <p:cNvSpPr txBox="1"/>
            <p:nvPr/>
          </p:nvSpPr>
          <p:spPr>
            <a:xfrm>
              <a:off x="877662" y="1138261"/>
              <a:ext cx="106803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Abadi" panose="020B0604020104020204" pitchFamily="34" charset="0"/>
                  <a:ea typeface="+mn-ea"/>
                  <a:cs typeface="+mn-cs"/>
                </a:rPr>
                <a:t>Circular procurement to reduce plastic waste – Case studies</a:t>
              </a:r>
            </a:p>
          </p:txBody>
        </p:sp>
      </p:grpSp>
      <p:sp>
        <p:nvSpPr>
          <p:cNvPr id="3" name="Rectangle 2">
            <a:extLst>
              <a:ext uri="{FF2B5EF4-FFF2-40B4-BE49-F238E27FC236}">
                <a16:creationId xmlns:a16="http://schemas.microsoft.com/office/drawing/2014/main" id="{EF34BB62-0C57-5764-FDEC-265E188D9B34}"/>
              </a:ext>
            </a:extLst>
          </p:cNvPr>
          <p:cNvSpPr/>
          <p:nvPr/>
        </p:nvSpPr>
        <p:spPr>
          <a:xfrm>
            <a:off x="925260" y="2026920"/>
            <a:ext cx="7282776" cy="2195019"/>
          </a:xfrm>
          <a:prstGeom prst="rect">
            <a:avLst/>
          </a:prstGeom>
          <a:solidFill>
            <a:schemeClr val="bg1"/>
          </a:solidFill>
          <a:ln w="28575">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Included within these slides are:</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Case studies which have been included in the two training modules (shown opposite):</a:t>
            </a:r>
          </a:p>
          <a:p>
            <a:pPr marL="358775"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Using procurement to reduce plastic waste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Other case studies which provide additional examples of how plastics waste has been addressed through procurement.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79EFE64-DA46-1314-E7E3-5D6A0E43A2F3}"/>
              </a:ext>
            </a:extLst>
          </p:cNvPr>
          <p:cNvSpPr/>
          <p:nvPr/>
        </p:nvSpPr>
        <p:spPr>
          <a:xfrm>
            <a:off x="945787" y="6424314"/>
            <a:ext cx="7399559" cy="423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*available from: </a:t>
            </a:r>
            <a:r>
              <a:rPr kumimoji="0" lang="en-CA" sz="1800" b="0" i="0" u="sng"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https://circularplastics.eu/green_procurement</a:t>
            </a:r>
            <a:endPar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pic>
        <p:nvPicPr>
          <p:cNvPr id="12" name="Graphic 11" descr="Teacher with solid fill">
            <a:extLst>
              <a:ext uri="{FF2B5EF4-FFF2-40B4-BE49-F238E27FC236}">
                <a16:creationId xmlns:a16="http://schemas.microsoft.com/office/drawing/2014/main" id="{45262FB6-A10F-B8C7-C5B4-AD00EEAE8514}"/>
              </a:ext>
            </a:extLst>
          </p:cNvPr>
          <p:cNvPicPr>
            <a:picLocks noChangeAspect="1"/>
          </p:cNvPicPr>
          <p:nvPr/>
        </p:nvPicPr>
        <p:blipFill>
          <a:blip r:embed="rId14" cstate="email">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30526" y="2026920"/>
            <a:ext cx="561600" cy="561600"/>
          </a:xfrm>
          <a:prstGeom prst="rect">
            <a:avLst/>
          </a:prstGeom>
        </p:spPr>
      </p:pic>
      <p:sp>
        <p:nvSpPr>
          <p:cNvPr id="15" name="Rectangle 14">
            <a:extLst>
              <a:ext uri="{FF2B5EF4-FFF2-40B4-BE49-F238E27FC236}">
                <a16:creationId xmlns:a16="http://schemas.microsoft.com/office/drawing/2014/main" id="{729C344B-B11D-1283-D4D4-4A6F79D0435A}"/>
              </a:ext>
            </a:extLst>
          </p:cNvPr>
          <p:cNvSpPr/>
          <p:nvPr/>
        </p:nvSpPr>
        <p:spPr>
          <a:xfrm>
            <a:off x="945788" y="4407409"/>
            <a:ext cx="10932175" cy="1605314"/>
          </a:xfrm>
          <a:prstGeom prst="rect">
            <a:avLst/>
          </a:prstGeom>
          <a:solidFill>
            <a:schemeClr val="bg1"/>
          </a:solidFill>
          <a:ln w="28575">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Case studies are grouped by primary theme, although many of the case studies address multiple themes across the procurement cycle and lifecycle of plastics.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Additional resources available include example procurement clauses to address plastics waste and a bibliography of sources of useful information*.</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45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6D8EB64-0C98-41AF-3795-496849500D3B}"/>
              </a:ext>
            </a:extLst>
          </p:cNvPr>
          <p:cNvGraphicFramePr>
            <a:graphicFrameLocks noGrp="1"/>
          </p:cNvGraphicFramePr>
          <p:nvPr/>
        </p:nvGraphicFramePr>
        <p:xfrm>
          <a:off x="424686" y="1383508"/>
          <a:ext cx="11342625" cy="5217838"/>
        </p:xfrm>
        <a:graphic>
          <a:graphicData uri="http://schemas.openxmlformats.org/drawingml/2006/table">
            <a:tbl>
              <a:tblPr firstRow="1" bandRow="1">
                <a:tableStyleId>{93296810-A885-4BE3-A3E7-6D5BEEA58F35}</a:tableStyleId>
              </a:tblPr>
              <a:tblGrid>
                <a:gridCol w="489714">
                  <a:extLst>
                    <a:ext uri="{9D8B030D-6E8A-4147-A177-3AD203B41FA5}">
                      <a16:colId xmlns:a16="http://schemas.microsoft.com/office/drawing/2014/main" val="3314791188"/>
                    </a:ext>
                  </a:extLst>
                </a:gridCol>
                <a:gridCol w="3739487">
                  <a:extLst>
                    <a:ext uri="{9D8B030D-6E8A-4147-A177-3AD203B41FA5}">
                      <a16:colId xmlns:a16="http://schemas.microsoft.com/office/drawing/2014/main" val="2564864576"/>
                    </a:ext>
                  </a:extLst>
                </a:gridCol>
                <a:gridCol w="7113424">
                  <a:extLst>
                    <a:ext uri="{9D8B030D-6E8A-4147-A177-3AD203B41FA5}">
                      <a16:colId xmlns:a16="http://schemas.microsoft.com/office/drawing/2014/main" val="2357827632"/>
                    </a:ext>
                  </a:extLst>
                </a:gridCol>
              </a:tblGrid>
              <a:tr h="370840">
                <a:tc>
                  <a:txBody>
                    <a:bodyPr/>
                    <a:lstStyle/>
                    <a:p>
                      <a:pPr algn="ctr"/>
                      <a:endParaRPr lang="en-GB" sz="2000"/>
                    </a:p>
                  </a:txBody>
                  <a:tcPr/>
                </a:tc>
                <a:tc>
                  <a:txBody>
                    <a:bodyPr/>
                    <a:lstStyle/>
                    <a:p>
                      <a:pPr algn="ctr"/>
                      <a:r>
                        <a:rPr lang="en-GB" sz="2000" dirty="0"/>
                        <a:t>Theme</a:t>
                      </a:r>
                    </a:p>
                  </a:txBody>
                  <a:tcPr/>
                </a:tc>
                <a:tc>
                  <a:txBody>
                    <a:bodyPr/>
                    <a:lstStyle/>
                    <a:p>
                      <a:pPr algn="ctr"/>
                      <a:r>
                        <a:rPr lang="en-GB" sz="2000" dirty="0"/>
                        <a:t>Detail</a:t>
                      </a:r>
                    </a:p>
                  </a:txBody>
                  <a:tcPr/>
                </a:tc>
                <a:extLst>
                  <a:ext uri="{0D108BD9-81ED-4DB2-BD59-A6C34878D82A}">
                    <a16:rowId xmlns:a16="http://schemas.microsoft.com/office/drawing/2014/main" val="1683396873"/>
                  </a:ext>
                </a:extLst>
              </a:tr>
              <a:tr h="293999">
                <a:tc>
                  <a:txBody>
                    <a:bodyPr/>
                    <a:lstStyle/>
                    <a:p>
                      <a:pPr algn="ctr"/>
                      <a:r>
                        <a:rPr lang="en-GB" sz="1400" b="1" dirty="0">
                          <a:latin typeface="+mn-lt"/>
                        </a:rPr>
                        <a:t>1</a:t>
                      </a:r>
                    </a:p>
                  </a:txBody>
                  <a:tcPr/>
                </a:tc>
                <a:tc>
                  <a:txBody>
                    <a:bodyPr/>
                    <a:lstStyle/>
                    <a:p>
                      <a:r>
                        <a:rPr lang="en-GB" sz="1400" dirty="0">
                          <a:latin typeface="+mn-lt"/>
                        </a:rPr>
                        <a:t>Policy &amp; Strategy</a:t>
                      </a:r>
                    </a:p>
                  </a:txBody>
                  <a:tcPr/>
                </a:tc>
                <a:tc>
                  <a:txBody>
                    <a:bodyPr/>
                    <a:lstStyle/>
                    <a:p>
                      <a:r>
                        <a:rPr lang="en-US" sz="1400" dirty="0">
                          <a:latin typeface="+mn-lt"/>
                          <a:hlinkClick r:id="rId2" action="ppaction://hlinksldjump"/>
                        </a:rPr>
                        <a:t>Government of Canada – evidence-based action</a:t>
                      </a:r>
                      <a:endParaRPr lang="en-GB" sz="1400" dirty="0">
                        <a:latin typeface="+mn-lt"/>
                      </a:endParaRPr>
                    </a:p>
                  </a:txBody>
                  <a:tcPr/>
                </a:tc>
                <a:extLst>
                  <a:ext uri="{0D108BD9-81ED-4DB2-BD59-A6C34878D82A}">
                    <a16:rowId xmlns:a16="http://schemas.microsoft.com/office/drawing/2014/main" val="3391967144"/>
                  </a:ext>
                </a:extLst>
              </a:tr>
              <a:tr h="310558">
                <a:tc>
                  <a:txBody>
                    <a:bodyPr/>
                    <a:lstStyle/>
                    <a:p>
                      <a:pPr algn="ctr"/>
                      <a:r>
                        <a:rPr lang="en-GB" sz="1400" b="1" dirty="0">
                          <a:latin typeface="+mn-lt"/>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Policy &amp; Strategy</a:t>
                      </a:r>
                    </a:p>
                  </a:txBody>
                  <a:tcPr/>
                </a:tc>
                <a:tc>
                  <a:txBody>
                    <a:bodyPr/>
                    <a:lstStyle/>
                    <a:p>
                      <a:r>
                        <a:rPr lang="en-GB" sz="1400" dirty="0">
                          <a:latin typeface="+mn-lt"/>
                          <a:hlinkClick r:id="rId3" action="ppaction://hlinksldjump"/>
                        </a:rPr>
                        <a:t>The City of Toronto - Circular procurement commitment</a:t>
                      </a:r>
                      <a:endParaRPr lang="en-GB" sz="1400" dirty="0">
                        <a:latin typeface="+mn-lt"/>
                      </a:endParaRPr>
                    </a:p>
                  </a:txBody>
                  <a:tcPr/>
                </a:tc>
                <a:extLst>
                  <a:ext uri="{0D108BD9-81ED-4DB2-BD59-A6C34878D82A}">
                    <a16:rowId xmlns:a16="http://schemas.microsoft.com/office/drawing/2014/main" val="147233928"/>
                  </a:ext>
                </a:extLst>
              </a:tr>
              <a:tr h="292608">
                <a:tc>
                  <a:txBody>
                    <a:bodyPr/>
                    <a:lstStyle/>
                    <a:p>
                      <a:pPr algn="ctr"/>
                      <a:r>
                        <a:rPr lang="en-GB" sz="1400" b="1" dirty="0">
                          <a:latin typeface="+mn-lt"/>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Policy &amp; Strategy</a:t>
                      </a:r>
                    </a:p>
                  </a:txBody>
                  <a:tcPr/>
                </a:tc>
                <a:tc>
                  <a:txBody>
                    <a:bodyPr/>
                    <a:lstStyle/>
                    <a:p>
                      <a:r>
                        <a:rPr lang="en-GB" sz="1400" dirty="0">
                          <a:latin typeface="+mn-lt"/>
                          <a:hlinkClick r:id="rId3" action="ppaction://hlinksldjump"/>
                        </a:rPr>
                        <a:t>Greater London Authority - Circular procurement commitment within responsible procurement policy</a:t>
                      </a:r>
                      <a:endParaRPr lang="en-GB" sz="1400" dirty="0">
                        <a:latin typeface="+mn-lt"/>
                      </a:endParaRPr>
                    </a:p>
                  </a:txBody>
                  <a:tcPr/>
                </a:tc>
                <a:extLst>
                  <a:ext uri="{0D108BD9-81ED-4DB2-BD59-A6C34878D82A}">
                    <a16:rowId xmlns:a16="http://schemas.microsoft.com/office/drawing/2014/main" val="1911622370"/>
                  </a:ext>
                </a:extLst>
              </a:tr>
              <a:tr h="207264">
                <a:tc>
                  <a:txBody>
                    <a:bodyPr/>
                    <a:lstStyle/>
                    <a:p>
                      <a:pPr algn="ctr"/>
                      <a:r>
                        <a:rPr lang="en-GB" sz="1400" b="1" dirty="0">
                          <a:latin typeface="+mn-lt"/>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Policy &amp; Strategy</a:t>
                      </a:r>
                    </a:p>
                  </a:txBody>
                  <a:tcPr/>
                </a:tc>
                <a:tc>
                  <a:txBody>
                    <a:bodyPr/>
                    <a:lstStyle/>
                    <a:p>
                      <a:r>
                        <a:rPr lang="en-US" sz="1400" dirty="0">
                          <a:latin typeface="+mn-lt"/>
                          <a:hlinkClick r:id="rId4" action="ppaction://hlinksldjump"/>
                        </a:rPr>
                        <a:t>New Zealand– Life cycle approach</a:t>
                      </a:r>
                      <a:endParaRPr lang="en-GB" sz="1400" dirty="0">
                        <a:latin typeface="+mn-lt"/>
                      </a:endParaRPr>
                    </a:p>
                  </a:txBody>
                  <a:tcPr/>
                </a:tc>
                <a:extLst>
                  <a:ext uri="{0D108BD9-81ED-4DB2-BD59-A6C34878D82A}">
                    <a16:rowId xmlns:a16="http://schemas.microsoft.com/office/drawing/2014/main" val="242223651"/>
                  </a:ext>
                </a:extLst>
              </a:tr>
              <a:tr h="280416">
                <a:tc>
                  <a:txBody>
                    <a:bodyPr/>
                    <a:lstStyle/>
                    <a:p>
                      <a:pPr algn="ctr"/>
                      <a:r>
                        <a:rPr lang="en-GB" sz="1400" b="1" dirty="0">
                          <a:latin typeface="+mn-lt"/>
                        </a:rPr>
                        <a:t>5</a:t>
                      </a:r>
                    </a:p>
                  </a:txBody>
                  <a:tcPr/>
                </a:tc>
                <a:tc>
                  <a:txBody>
                    <a:bodyPr/>
                    <a:lstStyle/>
                    <a:p>
                      <a:r>
                        <a:rPr lang="en-GB" sz="1400" dirty="0">
                          <a:latin typeface="+mn-lt"/>
                        </a:rPr>
                        <a:t>Life Cycle Impacts &amp; Costs</a:t>
                      </a:r>
                    </a:p>
                  </a:txBody>
                  <a:tcPr/>
                </a:tc>
                <a:tc>
                  <a:txBody>
                    <a:bodyPr/>
                    <a:lstStyle/>
                    <a:p>
                      <a:r>
                        <a:rPr lang="en-GB" sz="1400" dirty="0">
                          <a:latin typeface="+mn-lt"/>
                          <a:hlinkClick r:id="rId5" action="ppaction://hlinksldjump"/>
                        </a:rPr>
                        <a:t>Hamburg - </a:t>
                      </a:r>
                      <a:r>
                        <a:rPr lang="en-US" sz="1400" dirty="0">
                          <a:latin typeface="+mn-lt"/>
                          <a:hlinkClick r:id="rId5" action="ppaction://hlinksldjump"/>
                        </a:rPr>
                        <a:t>Circular approaches to plastics – Life Cycle Costs</a:t>
                      </a:r>
                      <a:endParaRPr lang="en-GB" sz="1400" dirty="0">
                        <a:latin typeface="+mn-lt"/>
                      </a:endParaRPr>
                    </a:p>
                  </a:txBody>
                  <a:tcPr/>
                </a:tc>
                <a:extLst>
                  <a:ext uri="{0D108BD9-81ED-4DB2-BD59-A6C34878D82A}">
                    <a16:rowId xmlns:a16="http://schemas.microsoft.com/office/drawing/2014/main" val="1523845959"/>
                  </a:ext>
                </a:extLst>
              </a:tr>
              <a:tr h="207264">
                <a:tc>
                  <a:txBody>
                    <a:bodyPr/>
                    <a:lstStyle/>
                    <a:p>
                      <a:pPr algn="ctr"/>
                      <a:r>
                        <a:rPr lang="en-GB" sz="1400" b="1" dirty="0">
                          <a:latin typeface="+mn-lt"/>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Life Cycle Impacts &amp; Costs</a:t>
                      </a:r>
                    </a:p>
                  </a:txBody>
                  <a:tcPr/>
                </a:tc>
                <a:tc>
                  <a:txBody>
                    <a:bodyPr/>
                    <a:lstStyle/>
                    <a:p>
                      <a:r>
                        <a:rPr lang="en-US" sz="1400" dirty="0">
                          <a:latin typeface="+mn-lt"/>
                          <a:hlinkClick r:id="rId6" action="ppaction://hlinksldjump"/>
                        </a:rPr>
                        <a:t>Monmouthshire School Milk - circular approaches to plastics – Life Cycle Savings analysis</a:t>
                      </a:r>
                      <a:endParaRPr lang="en-GB" sz="1400" dirty="0">
                        <a:latin typeface="+mn-lt"/>
                      </a:endParaRPr>
                    </a:p>
                  </a:txBody>
                  <a:tcPr/>
                </a:tc>
                <a:extLst>
                  <a:ext uri="{0D108BD9-81ED-4DB2-BD59-A6C34878D82A}">
                    <a16:rowId xmlns:a16="http://schemas.microsoft.com/office/drawing/2014/main" val="1938924227"/>
                  </a:ext>
                </a:extLst>
              </a:tr>
              <a:tr h="0">
                <a:tc>
                  <a:txBody>
                    <a:bodyPr/>
                    <a:lstStyle/>
                    <a:p>
                      <a:pPr algn="ctr"/>
                      <a:r>
                        <a:rPr lang="en-GB" sz="1400" b="1" dirty="0">
                          <a:latin typeface="+mn-lt"/>
                        </a:rPr>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Life Cycle Impacts &amp; Costs</a:t>
                      </a:r>
                    </a:p>
                  </a:txBody>
                  <a:tcPr/>
                </a:tc>
                <a:tc>
                  <a:txBody>
                    <a:bodyPr/>
                    <a:lstStyle/>
                    <a:p>
                      <a:r>
                        <a:rPr lang="en-US" sz="1400" dirty="0">
                          <a:latin typeface="+mn-lt"/>
                          <a:hlinkClick r:id="rId7" action="ppaction://hlinksldjump"/>
                        </a:rPr>
                        <a:t>EU Catering &amp; Food GPP - circular approaches to plastics – Life Cycle Savings analysis</a:t>
                      </a:r>
                      <a:endParaRPr lang="en-GB" sz="1400" dirty="0">
                        <a:latin typeface="+mn-lt"/>
                      </a:endParaRPr>
                    </a:p>
                  </a:txBody>
                  <a:tcPr/>
                </a:tc>
                <a:extLst>
                  <a:ext uri="{0D108BD9-81ED-4DB2-BD59-A6C34878D82A}">
                    <a16:rowId xmlns:a16="http://schemas.microsoft.com/office/drawing/2014/main" val="4243144554"/>
                  </a:ext>
                </a:extLst>
              </a:tr>
              <a:tr h="0">
                <a:tc>
                  <a:txBody>
                    <a:bodyPr/>
                    <a:lstStyle/>
                    <a:p>
                      <a:pPr algn="ctr"/>
                      <a:r>
                        <a:rPr lang="en-GB" sz="1400" b="1" dirty="0">
                          <a:latin typeface="+mn-lt"/>
                        </a:rPr>
                        <a:t>8</a:t>
                      </a:r>
                    </a:p>
                  </a:txBody>
                  <a:tcPr/>
                </a:tc>
                <a:tc>
                  <a:txBody>
                    <a:bodyPr/>
                    <a:lstStyle/>
                    <a:p>
                      <a:r>
                        <a:rPr lang="en-GB" sz="1400" dirty="0">
                          <a:latin typeface="+mn-lt"/>
                        </a:rPr>
                        <a:t>Avoid Plastics Waste</a:t>
                      </a:r>
                    </a:p>
                  </a:txBody>
                  <a:tcPr/>
                </a:tc>
                <a:tc>
                  <a:txBody>
                    <a:bodyPr/>
                    <a:lstStyle/>
                    <a:p>
                      <a:r>
                        <a:rPr lang="en-US" sz="1400" dirty="0">
                          <a:latin typeface="+mn-lt"/>
                          <a:hlinkClick r:id="rId8" action="ppaction://hlinksldjump"/>
                        </a:rPr>
                        <a:t>Furniture - European Commission, Belgium - circular approaches to plastics – Avoid plastics waste</a:t>
                      </a:r>
                      <a:endParaRPr lang="en-GB" sz="1400" dirty="0">
                        <a:latin typeface="+mn-lt"/>
                      </a:endParaRPr>
                    </a:p>
                  </a:txBody>
                  <a:tcPr/>
                </a:tc>
                <a:extLst>
                  <a:ext uri="{0D108BD9-81ED-4DB2-BD59-A6C34878D82A}">
                    <a16:rowId xmlns:a16="http://schemas.microsoft.com/office/drawing/2014/main" val="662538002"/>
                  </a:ext>
                </a:extLst>
              </a:tr>
              <a:tr h="0">
                <a:tc>
                  <a:txBody>
                    <a:bodyPr/>
                    <a:lstStyle/>
                    <a:p>
                      <a:pPr algn="ctr"/>
                      <a:r>
                        <a:rPr lang="en-GB" sz="1400" b="1" dirty="0">
                          <a:latin typeface="+mn-lt"/>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Avoid Plastics Waste</a:t>
                      </a:r>
                    </a:p>
                  </a:txBody>
                  <a:tcPr/>
                </a:tc>
                <a:tc>
                  <a:txBody>
                    <a:bodyPr/>
                    <a:lstStyle/>
                    <a:p>
                      <a:r>
                        <a:rPr lang="en-GB" sz="1400" dirty="0">
                          <a:latin typeface="+mn-lt"/>
                          <a:hlinkClick r:id="rId9" action="ppaction://hlinksldjump"/>
                        </a:rPr>
                        <a:t>Mutualia, Basque Region, Spain - </a:t>
                      </a:r>
                      <a:r>
                        <a:rPr lang="en-US" sz="1400" dirty="0">
                          <a:latin typeface="+mn-lt"/>
                          <a:hlinkClick r:id="rId9" action="ppaction://hlinksldjump"/>
                        </a:rPr>
                        <a:t>circular approaches to plastics – Avoid plastics waste</a:t>
                      </a:r>
                      <a:endParaRPr lang="en-GB" sz="1400" dirty="0">
                        <a:latin typeface="+mn-lt"/>
                      </a:endParaRPr>
                    </a:p>
                  </a:txBody>
                  <a:tcPr/>
                </a:tc>
                <a:extLst>
                  <a:ext uri="{0D108BD9-81ED-4DB2-BD59-A6C34878D82A}">
                    <a16:rowId xmlns:a16="http://schemas.microsoft.com/office/drawing/2014/main" val="2199883447"/>
                  </a:ext>
                </a:extLst>
              </a:tr>
              <a:tr h="0">
                <a:tc>
                  <a:txBody>
                    <a:bodyPr/>
                    <a:lstStyle/>
                    <a:p>
                      <a:pPr algn="ctr"/>
                      <a:r>
                        <a:rPr lang="en-GB" sz="1400" b="1" dirty="0">
                          <a:latin typeface="+mn-lt"/>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mn-lt"/>
                          <a:ea typeface="+mn-ea"/>
                          <a:cs typeface="+mn-cs"/>
                        </a:rPr>
                        <a:t>Avoid Plastics Waste</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GB" sz="1400" dirty="0">
                          <a:latin typeface="+mn-lt"/>
                          <a:hlinkClick r:id="rId10" action="ppaction://hlinksldjump"/>
                        </a:rPr>
                        <a:t>Svenska </a:t>
                      </a:r>
                      <a:r>
                        <a:rPr lang="en-GB" sz="1400" dirty="0" err="1">
                          <a:latin typeface="+mn-lt"/>
                          <a:hlinkClick r:id="rId10" action="ppaction://hlinksldjump"/>
                        </a:rPr>
                        <a:t>Retursystem</a:t>
                      </a:r>
                      <a:r>
                        <a:rPr lang="en-GB" sz="1400" dirty="0">
                          <a:latin typeface="+mn-lt"/>
                          <a:hlinkClick r:id="rId10" action="ppaction://hlinksldjump"/>
                        </a:rPr>
                        <a:t> - </a:t>
                      </a:r>
                      <a:r>
                        <a:rPr lang="en-US" sz="1400" dirty="0">
                          <a:latin typeface="+mn-lt"/>
                          <a:hlinkClick r:id="rId10" action="ppaction://hlinksldjump"/>
                        </a:rPr>
                        <a:t>circular approaches to plastics – Avoid plastics waste</a:t>
                      </a:r>
                      <a:endParaRPr lang="en-GB" sz="1400" dirty="0">
                        <a:latin typeface="+mn-lt"/>
                      </a:endParaRPr>
                    </a:p>
                  </a:txBody>
                  <a:tcPr/>
                </a:tc>
                <a:extLst>
                  <a:ext uri="{0D108BD9-81ED-4DB2-BD59-A6C34878D82A}">
                    <a16:rowId xmlns:a16="http://schemas.microsoft.com/office/drawing/2014/main" val="2722863131"/>
                  </a:ext>
                </a:extLst>
              </a:tr>
              <a:tr h="0">
                <a:tc>
                  <a:txBody>
                    <a:bodyPr/>
                    <a:lstStyle/>
                    <a:p>
                      <a:pPr algn="ctr"/>
                      <a:r>
                        <a:rPr lang="en-GB" sz="1400" b="1" dirty="0">
                          <a:latin typeface="+mn-lt"/>
                        </a:rPr>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Avoid Plastics Waste</a:t>
                      </a:r>
                    </a:p>
                  </a:txBody>
                  <a:tcPr/>
                </a:tc>
                <a:tc>
                  <a:txBody>
                    <a:bodyPr/>
                    <a:lstStyle/>
                    <a:p>
                      <a:r>
                        <a:rPr lang="en-US" sz="1400" dirty="0">
                          <a:latin typeface="+mn-lt"/>
                          <a:hlinkClick r:id="rId11" action="ppaction://hlinksldjump"/>
                        </a:rPr>
                        <a:t>Ceredigion, Wales – catering plastics audit </a:t>
                      </a:r>
                      <a:r>
                        <a:rPr lang="en-GB" sz="1400" dirty="0">
                          <a:latin typeface="+mn-lt"/>
                          <a:hlinkClick r:id="rId11" action="ppaction://hlinksldjump"/>
                        </a:rPr>
                        <a:t>- </a:t>
                      </a:r>
                      <a:r>
                        <a:rPr lang="en-US" sz="1400" dirty="0">
                          <a:latin typeface="+mn-lt"/>
                          <a:hlinkClick r:id="rId11" action="ppaction://hlinksldjump"/>
                        </a:rPr>
                        <a:t>circular approaches to plastics – Avoid plastics waste</a:t>
                      </a:r>
                      <a:endParaRPr lang="en-GB" sz="1400" dirty="0">
                        <a:latin typeface="+mn-lt"/>
                      </a:endParaRPr>
                    </a:p>
                  </a:txBody>
                  <a:tcPr/>
                </a:tc>
                <a:extLst>
                  <a:ext uri="{0D108BD9-81ED-4DB2-BD59-A6C34878D82A}">
                    <a16:rowId xmlns:a16="http://schemas.microsoft.com/office/drawing/2014/main" val="918544940"/>
                  </a:ext>
                </a:extLst>
              </a:tr>
              <a:tr h="0">
                <a:tc>
                  <a:txBody>
                    <a:bodyPr/>
                    <a:lstStyle/>
                    <a:p>
                      <a:pPr algn="ctr"/>
                      <a:r>
                        <a:rPr lang="en-GB" sz="1400" b="1" dirty="0">
                          <a:latin typeface="+mn-lt"/>
                        </a:rPr>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Avoid Plastics Waste</a:t>
                      </a:r>
                    </a:p>
                  </a:txBody>
                  <a:tcPr/>
                </a:tc>
                <a:tc>
                  <a:txBody>
                    <a:bodyPr/>
                    <a:lstStyle/>
                    <a:p>
                      <a:r>
                        <a:rPr lang="en-GB" sz="1400" dirty="0">
                          <a:latin typeface="+mn-lt"/>
                          <a:hlinkClick r:id="rId12" action="ppaction://hlinksldjump"/>
                        </a:rPr>
                        <a:t>Glasgow Kelvin College - </a:t>
                      </a:r>
                      <a:r>
                        <a:rPr lang="en-US" sz="1400" dirty="0">
                          <a:latin typeface="+mn-lt"/>
                          <a:hlinkClick r:id="rId12" action="ppaction://hlinksldjump"/>
                        </a:rPr>
                        <a:t>circular approaches to plastics – Avoid plastics waste</a:t>
                      </a:r>
                      <a:endParaRPr lang="en-GB" sz="1400" dirty="0">
                        <a:latin typeface="+mn-lt"/>
                      </a:endParaRPr>
                    </a:p>
                  </a:txBody>
                  <a:tcPr/>
                </a:tc>
                <a:extLst>
                  <a:ext uri="{0D108BD9-81ED-4DB2-BD59-A6C34878D82A}">
                    <a16:rowId xmlns:a16="http://schemas.microsoft.com/office/drawing/2014/main" val="3657840471"/>
                  </a:ext>
                </a:extLst>
              </a:tr>
              <a:tr h="0">
                <a:tc>
                  <a:txBody>
                    <a:bodyPr/>
                    <a:lstStyle/>
                    <a:p>
                      <a:pPr algn="ctr"/>
                      <a:r>
                        <a:rPr lang="en-GB" sz="1400" b="1" dirty="0">
                          <a:latin typeface="+mn-lt"/>
                        </a:rPr>
                        <a:t>13</a:t>
                      </a:r>
                    </a:p>
                  </a:txBody>
                  <a:tcPr/>
                </a:tc>
                <a:tc>
                  <a:txBody>
                    <a:bodyPr/>
                    <a:lstStyle/>
                    <a:p>
                      <a:r>
                        <a:rPr lang="en-US" sz="1400" dirty="0">
                          <a:latin typeface="+mn-lt"/>
                        </a:rPr>
                        <a:t>Lifetime Optimization to Reduce Plastics Waste</a:t>
                      </a:r>
                      <a:endParaRPr lang="en-GB" sz="1400" dirty="0">
                        <a:latin typeface="+mn-lt"/>
                      </a:endParaRPr>
                    </a:p>
                  </a:txBody>
                  <a:tcPr/>
                </a:tc>
                <a:tc>
                  <a:txBody>
                    <a:bodyPr/>
                    <a:lstStyle/>
                    <a:p>
                      <a:r>
                        <a:rPr lang="en-US" sz="1400" dirty="0">
                          <a:latin typeface="+mn-lt"/>
                          <a:hlinkClick r:id="rId13" action="ppaction://hlinksldjump"/>
                        </a:rPr>
                        <a:t>Computers for Schools/ GC Surplus - Circular approaches to plastics waste – Lifetime optimization &amp; extension</a:t>
                      </a:r>
                      <a:endParaRPr lang="en-GB" sz="1400" dirty="0">
                        <a:latin typeface="+mn-lt"/>
                      </a:endParaRPr>
                    </a:p>
                  </a:txBody>
                  <a:tcPr/>
                </a:tc>
                <a:extLst>
                  <a:ext uri="{0D108BD9-81ED-4DB2-BD59-A6C34878D82A}">
                    <a16:rowId xmlns:a16="http://schemas.microsoft.com/office/drawing/2014/main" val="2902678690"/>
                  </a:ext>
                </a:extLst>
              </a:tr>
            </a:tbl>
          </a:graphicData>
        </a:graphic>
      </p:graphicFrame>
      <p:pic>
        <p:nvPicPr>
          <p:cNvPr id="2" name="object 2">
            <a:extLst>
              <a:ext uri="{FF2B5EF4-FFF2-40B4-BE49-F238E27FC236}">
                <a16:creationId xmlns:a16="http://schemas.microsoft.com/office/drawing/2014/main" id="{C6865222-F82D-F996-B0A9-DF60F7F76AE9}"/>
              </a:ext>
            </a:extLst>
          </p:cNvPr>
          <p:cNvPicPr/>
          <p:nvPr/>
        </p:nvPicPr>
        <p:blipFill>
          <a:blip r:embed="rId14" cstate="print">
            <a:extLst>
              <a:ext uri="{28A0092B-C50C-407E-A947-70E740481C1C}">
                <a14:useLocalDpi xmlns:a14="http://schemas.microsoft.com/office/drawing/2010/main" val="0"/>
              </a:ext>
            </a:extLst>
          </a:blip>
          <a:stretch>
            <a:fillRect/>
          </a:stretch>
        </p:blipFill>
        <p:spPr>
          <a:xfrm rot="10800000">
            <a:off x="-1" y="-51748"/>
            <a:ext cx="12192000" cy="1266825"/>
          </a:xfrm>
          <a:prstGeom prst="rect">
            <a:avLst/>
          </a:prstGeom>
        </p:spPr>
      </p:pic>
      <p:sp>
        <p:nvSpPr>
          <p:cNvPr id="6" name="TextBox 5">
            <a:extLst>
              <a:ext uri="{FF2B5EF4-FFF2-40B4-BE49-F238E27FC236}">
                <a16:creationId xmlns:a16="http://schemas.microsoft.com/office/drawing/2014/main" id="{76F15DEF-4313-1C3D-C395-DCF46F925603}"/>
              </a:ext>
            </a:extLst>
          </p:cNvPr>
          <p:cNvSpPr txBox="1"/>
          <p:nvPr/>
        </p:nvSpPr>
        <p:spPr>
          <a:xfrm>
            <a:off x="1749469" y="630303"/>
            <a:ext cx="869305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Abadi" panose="020B0604020104020204" pitchFamily="34" charset="0"/>
                <a:ea typeface="+mn-ea"/>
                <a:cs typeface="+mn-cs"/>
              </a:rPr>
              <a:t>Case studies</a:t>
            </a:r>
          </a:p>
        </p:txBody>
      </p:sp>
    </p:spTree>
    <p:extLst>
      <p:ext uri="{BB962C8B-B14F-4D97-AF65-F5344CB8AC3E}">
        <p14:creationId xmlns:p14="http://schemas.microsoft.com/office/powerpoint/2010/main" val="1323025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6D8EB64-0C98-41AF-3795-496849500D3B}"/>
              </a:ext>
            </a:extLst>
          </p:cNvPr>
          <p:cNvGraphicFramePr>
            <a:graphicFrameLocks noGrp="1"/>
          </p:cNvGraphicFramePr>
          <p:nvPr/>
        </p:nvGraphicFramePr>
        <p:xfrm>
          <a:off x="424685" y="944880"/>
          <a:ext cx="11342625" cy="5913120"/>
        </p:xfrm>
        <a:graphic>
          <a:graphicData uri="http://schemas.openxmlformats.org/drawingml/2006/table">
            <a:tbl>
              <a:tblPr firstRow="1" bandRow="1">
                <a:tableStyleId>{93296810-A885-4BE3-A3E7-6D5BEEA58F35}</a:tableStyleId>
              </a:tblPr>
              <a:tblGrid>
                <a:gridCol w="449958">
                  <a:extLst>
                    <a:ext uri="{9D8B030D-6E8A-4147-A177-3AD203B41FA5}">
                      <a16:colId xmlns:a16="http://schemas.microsoft.com/office/drawing/2014/main" val="3314791188"/>
                    </a:ext>
                  </a:extLst>
                </a:gridCol>
                <a:gridCol w="4024903">
                  <a:extLst>
                    <a:ext uri="{9D8B030D-6E8A-4147-A177-3AD203B41FA5}">
                      <a16:colId xmlns:a16="http://schemas.microsoft.com/office/drawing/2014/main" val="2564864576"/>
                    </a:ext>
                  </a:extLst>
                </a:gridCol>
                <a:gridCol w="6867764">
                  <a:extLst>
                    <a:ext uri="{9D8B030D-6E8A-4147-A177-3AD203B41FA5}">
                      <a16:colId xmlns:a16="http://schemas.microsoft.com/office/drawing/2014/main" val="2357827632"/>
                    </a:ext>
                  </a:extLst>
                </a:gridCol>
              </a:tblGrid>
              <a:tr h="370840">
                <a:tc>
                  <a:txBody>
                    <a:bodyPr/>
                    <a:lstStyle/>
                    <a:p>
                      <a:pPr algn="ctr"/>
                      <a:endParaRPr lang="en-GB" sz="2000" dirty="0"/>
                    </a:p>
                  </a:txBody>
                  <a:tcPr/>
                </a:tc>
                <a:tc>
                  <a:txBody>
                    <a:bodyPr/>
                    <a:lstStyle/>
                    <a:p>
                      <a:pPr algn="ctr"/>
                      <a:r>
                        <a:rPr lang="en-GB" sz="2000" dirty="0"/>
                        <a:t>Theme</a:t>
                      </a:r>
                    </a:p>
                  </a:txBody>
                  <a:tcPr/>
                </a:tc>
                <a:tc>
                  <a:txBody>
                    <a:bodyPr/>
                    <a:lstStyle/>
                    <a:p>
                      <a:pPr algn="ctr"/>
                      <a:r>
                        <a:rPr lang="en-GB" sz="2000" dirty="0"/>
                        <a:t>Detail</a:t>
                      </a:r>
                    </a:p>
                  </a:txBody>
                  <a:tcPr/>
                </a:tc>
                <a:extLst>
                  <a:ext uri="{0D108BD9-81ED-4DB2-BD59-A6C34878D82A}">
                    <a16:rowId xmlns:a16="http://schemas.microsoft.com/office/drawing/2014/main" val="1683396873"/>
                  </a:ext>
                </a:extLst>
              </a:tr>
              <a:tr h="0">
                <a:tc>
                  <a:txBody>
                    <a:bodyPr/>
                    <a:lstStyle/>
                    <a:p>
                      <a:pPr algn="ctr"/>
                      <a:r>
                        <a:rPr lang="en-GB" sz="1400" b="1" dirty="0">
                          <a:latin typeface="+mn-lt"/>
                        </a:rPr>
                        <a:t>14</a:t>
                      </a:r>
                    </a:p>
                  </a:txBody>
                  <a:tcPr/>
                </a:tc>
                <a:tc>
                  <a:txBody>
                    <a:bodyPr/>
                    <a:lstStyle/>
                    <a:p>
                      <a:r>
                        <a:rPr lang="en-US" sz="1400" dirty="0">
                          <a:latin typeface="+mn-lt"/>
                        </a:rPr>
                        <a:t>Lifetime Optimization to Reduce Plastics Waste</a:t>
                      </a:r>
                      <a:endParaRPr lang="en-GB" sz="1400" dirty="0">
                        <a:latin typeface="+mn-lt"/>
                      </a:endParaRPr>
                    </a:p>
                  </a:txBody>
                  <a:tcPr/>
                </a:tc>
                <a:tc>
                  <a:txBody>
                    <a:bodyPr/>
                    <a:lstStyle/>
                    <a:p>
                      <a:r>
                        <a:rPr lang="en-GB" sz="1400" dirty="0">
                          <a:latin typeface="+mn-lt"/>
                          <a:hlinkClick r:id="rId3" action="ppaction://hlinksldjump"/>
                        </a:rPr>
                        <a:t>Durham County Council (DCC) – Purchase and resale agreement ICT</a:t>
                      </a:r>
                      <a:endParaRPr lang="en-GB" sz="1400" dirty="0">
                        <a:latin typeface="+mn-lt"/>
                      </a:endParaRPr>
                    </a:p>
                  </a:txBody>
                  <a:tcPr/>
                </a:tc>
                <a:extLst>
                  <a:ext uri="{0D108BD9-81ED-4DB2-BD59-A6C34878D82A}">
                    <a16:rowId xmlns:a16="http://schemas.microsoft.com/office/drawing/2014/main" val="2412242688"/>
                  </a:ext>
                </a:extLst>
              </a:tr>
              <a:tr h="0">
                <a:tc>
                  <a:txBody>
                    <a:bodyPr/>
                    <a:lstStyle/>
                    <a:p>
                      <a:pPr algn="ctr"/>
                      <a:r>
                        <a:rPr lang="en-GB" sz="1400" b="1" dirty="0">
                          <a:latin typeface="+mn-lt"/>
                        </a:rPr>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Lifetime Optimization to Reduce Plastics Waste</a:t>
                      </a:r>
                      <a:endParaRPr lang="en-GB" sz="1400" dirty="0">
                        <a:latin typeface="+mn-lt"/>
                      </a:endParaRPr>
                    </a:p>
                  </a:txBody>
                  <a:tcPr/>
                </a:tc>
                <a:tc>
                  <a:txBody>
                    <a:bodyPr/>
                    <a:lstStyle/>
                    <a:p>
                      <a:r>
                        <a:rPr lang="en-GB" sz="1400" dirty="0">
                          <a:latin typeface="+mn-lt"/>
                          <a:hlinkClick r:id="rId4" action="ppaction://hlinksldjump"/>
                        </a:rPr>
                        <a:t>ICT lessons from Scotland and ProCirc </a:t>
                      </a:r>
                      <a:endParaRPr lang="en-GB" sz="1400" dirty="0">
                        <a:latin typeface="+mn-lt"/>
                      </a:endParaRPr>
                    </a:p>
                  </a:txBody>
                  <a:tcPr/>
                </a:tc>
                <a:extLst>
                  <a:ext uri="{0D108BD9-81ED-4DB2-BD59-A6C34878D82A}">
                    <a16:rowId xmlns:a16="http://schemas.microsoft.com/office/drawing/2014/main" val="1281588715"/>
                  </a:ext>
                </a:extLst>
              </a:tr>
              <a:tr h="0">
                <a:tc>
                  <a:txBody>
                    <a:bodyPr/>
                    <a:lstStyle/>
                    <a:p>
                      <a:pPr algn="ctr"/>
                      <a:r>
                        <a:rPr lang="en-GB" sz="1400" b="1" dirty="0">
                          <a:latin typeface="+mn-lt"/>
                        </a:rPr>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n-lt"/>
                        </a:rPr>
                        <a:t>Biobased plastics</a:t>
                      </a:r>
                    </a:p>
                  </a:txBody>
                  <a:tcPr/>
                </a:tc>
                <a:tc>
                  <a:txBody>
                    <a:bodyPr/>
                    <a:lstStyle/>
                    <a:p>
                      <a:r>
                        <a:rPr lang="en-US" sz="1400" dirty="0">
                          <a:latin typeface="+mn-lt"/>
                          <a:hlinkClick r:id="rId5" action="ppaction://hlinksldjump"/>
                        </a:rPr>
                        <a:t>Usable Packaging - circular approaches to plastics waste – Innovative ‘closing the loop’</a:t>
                      </a:r>
                      <a:endParaRPr lang="en-GB" sz="1400" dirty="0">
                        <a:latin typeface="+mn-lt"/>
                      </a:endParaRPr>
                    </a:p>
                  </a:txBody>
                  <a:tcPr/>
                </a:tc>
                <a:extLst>
                  <a:ext uri="{0D108BD9-81ED-4DB2-BD59-A6C34878D82A}">
                    <a16:rowId xmlns:a16="http://schemas.microsoft.com/office/drawing/2014/main" val="877627820"/>
                  </a:ext>
                </a:extLst>
              </a:tr>
              <a:tr h="0">
                <a:tc>
                  <a:txBody>
                    <a:bodyPr/>
                    <a:lstStyle/>
                    <a:p>
                      <a:pPr algn="ctr"/>
                      <a:r>
                        <a:rPr lang="en-GB" sz="1400" b="1" dirty="0">
                          <a:latin typeface="+mn-lt"/>
                        </a:rPr>
                        <a:t>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Biobased plastics</a:t>
                      </a:r>
                    </a:p>
                  </a:txBody>
                  <a:tcPr/>
                </a:tc>
                <a:tc>
                  <a:txBody>
                    <a:bodyPr/>
                    <a:lstStyle/>
                    <a:p>
                      <a:r>
                        <a:rPr lang="en-US" sz="1400" dirty="0">
                          <a:latin typeface="+mn-lt"/>
                          <a:hlinkClick r:id="" action="ppaction://noaction"/>
                        </a:rPr>
                        <a:t>Early design choices, biobased materials - circular approaches to plastics – Avoid plastics waste</a:t>
                      </a:r>
                      <a:endParaRPr lang="en-GB" sz="1400" dirty="0">
                        <a:latin typeface="+mn-lt"/>
                      </a:endParaRPr>
                    </a:p>
                  </a:txBody>
                  <a:tcPr/>
                </a:tc>
                <a:extLst>
                  <a:ext uri="{0D108BD9-81ED-4DB2-BD59-A6C34878D82A}">
                    <a16:rowId xmlns:a16="http://schemas.microsoft.com/office/drawing/2014/main" val="1249162857"/>
                  </a:ext>
                </a:extLst>
              </a:tr>
              <a:tr h="126131">
                <a:tc>
                  <a:txBody>
                    <a:bodyPr/>
                    <a:lstStyle/>
                    <a:p>
                      <a:pPr algn="ctr"/>
                      <a:r>
                        <a:rPr lang="en-GB" sz="1400" b="1" dirty="0">
                          <a:latin typeface="+mn-lt"/>
                        </a:rPr>
                        <a:t>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Biobased plastics</a:t>
                      </a:r>
                    </a:p>
                  </a:txBody>
                  <a:tcPr/>
                </a:tc>
                <a:tc>
                  <a:txBody>
                    <a:bodyPr/>
                    <a:lstStyle/>
                    <a:p>
                      <a:r>
                        <a:rPr lang="en-US" sz="1400" dirty="0">
                          <a:latin typeface="+mn-lt"/>
                          <a:hlinkClick r:id="" action="ppaction://noaction"/>
                        </a:rPr>
                        <a:t>Biobased Tree anchors, Municipality of Rotterdam</a:t>
                      </a:r>
                      <a:endParaRPr lang="en-GB" sz="1400" dirty="0">
                        <a:latin typeface="+mn-lt"/>
                      </a:endParaRPr>
                    </a:p>
                  </a:txBody>
                  <a:tcPr/>
                </a:tc>
                <a:extLst>
                  <a:ext uri="{0D108BD9-81ED-4DB2-BD59-A6C34878D82A}">
                    <a16:rowId xmlns:a16="http://schemas.microsoft.com/office/drawing/2014/main" val="2233073305"/>
                  </a:ext>
                </a:extLst>
              </a:tr>
              <a:tr h="0">
                <a:tc>
                  <a:txBody>
                    <a:bodyPr/>
                    <a:lstStyle/>
                    <a:p>
                      <a:pPr algn="ctr"/>
                      <a:r>
                        <a:rPr lang="en-GB" sz="1400" b="1" dirty="0">
                          <a:latin typeface="+mn-lt"/>
                        </a:rPr>
                        <a:t>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Early engagement – to reduce plastics waste</a:t>
                      </a:r>
                      <a:endParaRPr lang="en-GB" sz="1400" dirty="0">
                        <a:latin typeface="+mn-lt"/>
                      </a:endParaRPr>
                    </a:p>
                  </a:txBody>
                  <a:tcPr/>
                </a:tc>
                <a:tc>
                  <a:txBody>
                    <a:bodyPr/>
                    <a:lstStyle/>
                    <a:p>
                      <a:r>
                        <a:rPr lang="en-GB" sz="1400" dirty="0">
                          <a:latin typeface="+mn-lt"/>
                          <a:hlinkClick r:id="" action="ppaction://noaction"/>
                        </a:rPr>
                        <a:t>Aalborg, Denmark - early engagement – playground equipment </a:t>
                      </a:r>
                      <a:endParaRPr lang="en-GB" sz="1400" dirty="0">
                        <a:latin typeface="+mn-lt"/>
                      </a:endParaRPr>
                    </a:p>
                  </a:txBody>
                  <a:tcPr/>
                </a:tc>
                <a:extLst>
                  <a:ext uri="{0D108BD9-81ED-4DB2-BD59-A6C34878D82A}">
                    <a16:rowId xmlns:a16="http://schemas.microsoft.com/office/drawing/2014/main" val="2619364151"/>
                  </a:ext>
                </a:extLst>
              </a:tr>
              <a:tr h="0">
                <a:tc>
                  <a:txBody>
                    <a:bodyPr/>
                    <a:lstStyle/>
                    <a:p>
                      <a:pPr algn="ctr"/>
                      <a:r>
                        <a:rPr lang="en-GB" sz="1400" b="1" dirty="0">
                          <a:latin typeface="+mn-lt"/>
                        </a:rPr>
                        <a:t>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Early engagement – to reduce plastics waste</a:t>
                      </a:r>
                      <a:endParaRPr lang="en-GB" sz="1400" dirty="0">
                        <a:latin typeface="+mn-lt"/>
                      </a:endParaRPr>
                    </a:p>
                  </a:txBody>
                  <a:tcPr/>
                </a:tc>
                <a:tc>
                  <a:txBody>
                    <a:bodyPr/>
                    <a:lstStyle/>
                    <a:p>
                      <a:r>
                        <a:rPr lang="en-US" sz="1400" dirty="0">
                          <a:latin typeface="+mn-lt"/>
                          <a:hlinkClick r:id="rId6" action="ppaction://hlinksldjump"/>
                        </a:rPr>
                        <a:t>Merton Council, London - Reducing Single Use Plastic</a:t>
                      </a:r>
                      <a:endParaRPr lang="en-GB" sz="1400" dirty="0">
                        <a:latin typeface="+mn-lt"/>
                      </a:endParaRPr>
                    </a:p>
                  </a:txBody>
                  <a:tcPr/>
                </a:tc>
                <a:extLst>
                  <a:ext uri="{0D108BD9-81ED-4DB2-BD59-A6C34878D82A}">
                    <a16:rowId xmlns:a16="http://schemas.microsoft.com/office/drawing/2014/main" val="2019634249"/>
                  </a:ext>
                </a:extLst>
              </a:tr>
              <a:tr h="0">
                <a:tc>
                  <a:txBody>
                    <a:bodyPr/>
                    <a:lstStyle/>
                    <a:p>
                      <a:pPr algn="ctr"/>
                      <a:r>
                        <a:rPr lang="en-GB" sz="1400" b="1" dirty="0">
                          <a:latin typeface="+mn-lt"/>
                        </a:rPr>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Market development – to reduce plastics waste</a:t>
                      </a:r>
                      <a:endParaRPr lang="en-GB" sz="1400" dirty="0">
                        <a:latin typeface="+mn-lt"/>
                      </a:endParaRPr>
                    </a:p>
                  </a:txBody>
                  <a:tcPr/>
                </a:tc>
                <a:tc>
                  <a:txBody>
                    <a:bodyPr/>
                    <a:lstStyle/>
                    <a:p>
                      <a:r>
                        <a:rPr lang="en-GB" sz="1400" dirty="0">
                          <a:latin typeface="+mn-lt"/>
                          <a:hlinkClick r:id="" action="ppaction://noaction"/>
                        </a:rPr>
                        <a:t>Alternative innovative solutions</a:t>
                      </a:r>
                      <a:endParaRPr lang="en-GB" sz="1400" dirty="0">
                        <a:latin typeface="+mn-lt"/>
                      </a:endParaRPr>
                    </a:p>
                  </a:txBody>
                  <a:tcPr/>
                </a:tc>
                <a:extLst>
                  <a:ext uri="{0D108BD9-81ED-4DB2-BD59-A6C34878D82A}">
                    <a16:rowId xmlns:a16="http://schemas.microsoft.com/office/drawing/2014/main" val="3999775666"/>
                  </a:ext>
                </a:extLst>
              </a:tr>
              <a:tr h="0">
                <a:tc>
                  <a:txBody>
                    <a:bodyPr/>
                    <a:lstStyle/>
                    <a:p>
                      <a:pPr algn="ctr"/>
                      <a:r>
                        <a:rPr lang="en-GB" sz="1400" b="1" dirty="0">
                          <a:latin typeface="+mn-lt"/>
                        </a:rPr>
                        <a:t>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Market development – to reduce plastics waste</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US" sz="1400" dirty="0">
                          <a:latin typeface="+mn-lt"/>
                          <a:hlinkClick r:id="" action="ppaction://noaction"/>
                        </a:rPr>
                        <a:t>EU Circular approaches to plastics waste – Strengthening </a:t>
                      </a:r>
                      <a:r>
                        <a:rPr lang="en-US" sz="1400" dirty="0" err="1">
                          <a:latin typeface="+mn-lt"/>
                          <a:hlinkClick r:id="" action="ppaction://noaction"/>
                        </a:rPr>
                        <a:t>recyclates</a:t>
                      </a:r>
                      <a:r>
                        <a:rPr lang="en-US" sz="1400" dirty="0">
                          <a:latin typeface="+mn-lt"/>
                          <a:hlinkClick r:id="" action="ppaction://noaction"/>
                        </a:rPr>
                        <a:t> market</a:t>
                      </a:r>
                      <a:endParaRPr lang="en-GB" sz="1400" dirty="0">
                        <a:latin typeface="+mn-lt"/>
                      </a:endParaRPr>
                    </a:p>
                  </a:txBody>
                  <a:tcPr/>
                </a:tc>
                <a:extLst>
                  <a:ext uri="{0D108BD9-81ED-4DB2-BD59-A6C34878D82A}">
                    <a16:rowId xmlns:a16="http://schemas.microsoft.com/office/drawing/2014/main" val="325270986"/>
                  </a:ext>
                </a:extLst>
              </a:tr>
              <a:tr h="0">
                <a:tc>
                  <a:txBody>
                    <a:bodyPr/>
                    <a:lstStyle/>
                    <a:p>
                      <a:pPr algn="ctr"/>
                      <a:r>
                        <a:rPr lang="en-GB" sz="1400" b="1" dirty="0">
                          <a:latin typeface="+mn-lt"/>
                        </a:rPr>
                        <a:t>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Market development – to reduce plastics waste</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US" sz="1400" dirty="0">
                          <a:latin typeface="+mn-lt"/>
                          <a:hlinkClick r:id="" action="ppaction://noaction"/>
                        </a:rPr>
                        <a:t>Loop Industries - circular approaches to plastics waste – Strengthening recycling</a:t>
                      </a:r>
                      <a:endParaRPr lang="en-GB" sz="1400" dirty="0">
                        <a:latin typeface="+mn-lt"/>
                      </a:endParaRPr>
                    </a:p>
                  </a:txBody>
                  <a:tcPr/>
                </a:tc>
                <a:extLst>
                  <a:ext uri="{0D108BD9-81ED-4DB2-BD59-A6C34878D82A}">
                    <a16:rowId xmlns:a16="http://schemas.microsoft.com/office/drawing/2014/main" val="328314147"/>
                  </a:ext>
                </a:extLst>
              </a:tr>
              <a:tr h="0">
                <a:tc>
                  <a:txBody>
                    <a:bodyPr/>
                    <a:lstStyle/>
                    <a:p>
                      <a:pPr algn="ctr"/>
                      <a:r>
                        <a:rPr lang="en-GB" sz="1400" b="1" dirty="0">
                          <a:latin typeface="+mn-lt"/>
                        </a:rPr>
                        <a:t>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Market development – to reduce plastics waste</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US" sz="1400" dirty="0">
                          <a:latin typeface="+mn-lt"/>
                          <a:hlinkClick r:id="" action="ppaction://noaction"/>
                        </a:rPr>
                        <a:t>Canadian Plastics Innovation Challenge - circular approaches to plastics waste – Innovative ‘closing the loop’</a:t>
                      </a:r>
                      <a:endParaRPr lang="en-GB" sz="1400" dirty="0">
                        <a:latin typeface="+mn-lt"/>
                      </a:endParaRPr>
                    </a:p>
                  </a:txBody>
                  <a:tcPr/>
                </a:tc>
                <a:extLst>
                  <a:ext uri="{0D108BD9-81ED-4DB2-BD59-A6C34878D82A}">
                    <a16:rowId xmlns:a16="http://schemas.microsoft.com/office/drawing/2014/main" val="1775031446"/>
                  </a:ext>
                </a:extLst>
              </a:tr>
              <a:tr h="0">
                <a:tc>
                  <a:txBody>
                    <a:bodyPr/>
                    <a:lstStyle/>
                    <a:p>
                      <a:pPr algn="ctr"/>
                      <a:r>
                        <a:rPr lang="en-GB" sz="1400" b="1" dirty="0">
                          <a:latin typeface="+mn-lt"/>
                        </a:rPr>
                        <a:t>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Collaborative approaches – to reduce plastics waste</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US" sz="1400" dirty="0">
                          <a:latin typeface="+mn-lt"/>
                          <a:hlinkClick r:id="" action="ppaction://noaction"/>
                        </a:rPr>
                        <a:t>Reducing single use plastics – </a:t>
                      </a:r>
                      <a:r>
                        <a:rPr lang="en-US" sz="1400" dirty="0" err="1">
                          <a:latin typeface="+mn-lt"/>
                          <a:hlinkClick r:id="" action="ppaction://noaction"/>
                        </a:rPr>
                        <a:t>Caerphilly</a:t>
                      </a:r>
                      <a:r>
                        <a:rPr lang="en-US" sz="1400" dirty="0">
                          <a:latin typeface="+mn-lt"/>
                          <a:hlinkClick r:id="" action="ppaction://noaction"/>
                        </a:rPr>
                        <a:t> County Council, Wales</a:t>
                      </a:r>
                      <a:endParaRPr lang="en-GB" sz="1400" dirty="0">
                        <a:latin typeface="+mn-lt"/>
                      </a:endParaRPr>
                    </a:p>
                  </a:txBody>
                  <a:tcPr/>
                </a:tc>
                <a:extLst>
                  <a:ext uri="{0D108BD9-81ED-4DB2-BD59-A6C34878D82A}">
                    <a16:rowId xmlns:a16="http://schemas.microsoft.com/office/drawing/2014/main" val="3115449306"/>
                  </a:ext>
                </a:extLst>
              </a:tr>
              <a:tr h="0">
                <a:tc>
                  <a:txBody>
                    <a:bodyPr/>
                    <a:lstStyle/>
                    <a:p>
                      <a:pPr algn="ctr"/>
                      <a:r>
                        <a:rPr lang="en-GB" sz="1400" b="1" dirty="0">
                          <a:latin typeface="+mn-lt"/>
                        </a:rPr>
                        <a:t>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Collaborative approaches – to reduce plastics waste</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GB" sz="1400" dirty="0">
                          <a:latin typeface="+mn-lt"/>
                          <a:hlinkClick r:id="" action="ppaction://noaction"/>
                        </a:rPr>
                        <a:t>Impacts from collaborative approaches – Canada &amp; UK Plastics Pact</a:t>
                      </a:r>
                      <a:endParaRPr lang="en-GB" sz="1400" dirty="0">
                        <a:latin typeface="+mn-lt"/>
                      </a:endParaRPr>
                    </a:p>
                  </a:txBody>
                  <a:tcPr/>
                </a:tc>
                <a:extLst>
                  <a:ext uri="{0D108BD9-81ED-4DB2-BD59-A6C34878D82A}">
                    <a16:rowId xmlns:a16="http://schemas.microsoft.com/office/drawing/2014/main" val="2742750398"/>
                  </a:ext>
                </a:extLst>
              </a:tr>
              <a:tr h="0">
                <a:tc>
                  <a:txBody>
                    <a:bodyPr/>
                    <a:lstStyle/>
                    <a:p>
                      <a:pPr algn="ctr"/>
                      <a:r>
                        <a:rPr lang="en-GB" sz="1400" b="1" dirty="0">
                          <a:latin typeface="+mn-lt"/>
                        </a:rPr>
                        <a:t>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Other – plastics case studies</a:t>
                      </a:r>
                    </a:p>
                  </a:txBody>
                  <a:tcPr/>
                </a:tc>
                <a:tc>
                  <a:txBody>
                    <a:bodyPr/>
                    <a:lstStyle/>
                    <a:p>
                      <a:r>
                        <a:rPr lang="en-GB" sz="1400" b="0" u="sng" kern="1200" dirty="0">
                          <a:solidFill>
                            <a:schemeClr val="dk1"/>
                          </a:solidFill>
                          <a:effectLst/>
                          <a:latin typeface="+mn-lt"/>
                          <a:ea typeface="+mn-ea"/>
                          <a:cs typeface="+mn-cs"/>
                          <a:hlinkClick r:id="rId7"/>
                        </a:rPr>
                        <a:t>WRAP Plastics case studies</a:t>
                      </a:r>
                      <a:endParaRPr lang="en-GB" sz="1400" b="0" dirty="0">
                        <a:latin typeface="+mn-lt"/>
                      </a:endParaRPr>
                    </a:p>
                  </a:txBody>
                  <a:tcPr/>
                </a:tc>
                <a:extLst>
                  <a:ext uri="{0D108BD9-81ED-4DB2-BD59-A6C34878D82A}">
                    <a16:rowId xmlns:a16="http://schemas.microsoft.com/office/drawing/2014/main" val="13150648"/>
                  </a:ext>
                </a:extLst>
              </a:tr>
              <a:tr h="0">
                <a:tc>
                  <a:txBody>
                    <a:bodyPr/>
                    <a:lstStyle/>
                    <a:p>
                      <a:pPr algn="ctr"/>
                      <a:r>
                        <a:rPr lang="en-GB" sz="1400" b="1" dirty="0">
                          <a:latin typeface="+mn-lt"/>
                        </a:rPr>
                        <a:t>28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Other – plastics case studies</a:t>
                      </a:r>
                    </a:p>
                  </a:txBody>
                  <a:tcPr/>
                </a:tc>
                <a:tc>
                  <a:txBody>
                    <a:bodyPr/>
                    <a:lstStyle/>
                    <a:p>
                      <a:pPr>
                        <a:lnSpc>
                          <a:spcPct val="107000"/>
                        </a:lnSpc>
                        <a:spcAft>
                          <a:spcPts val="800"/>
                        </a:spcAft>
                      </a:pPr>
                      <a:r>
                        <a:rPr lang="en-GB" sz="1400" b="0" u="sng">
                          <a:solidFill>
                            <a:srgbClr val="7B7B7B"/>
                          </a:solidFill>
                          <a:effectLst/>
                          <a:latin typeface="+mn-lt"/>
                          <a:ea typeface="Calibri" panose="020F0502020204030204" pitchFamily="34" charset="0"/>
                          <a:cs typeface="Times New Roman" panose="02020603050405020304" pitchFamily="18" charset="0"/>
                          <a:hlinkClick r:id="rId8"/>
                        </a:rPr>
                        <a:t>Plastics Europe Case Studies</a:t>
                      </a:r>
                      <a:endParaRPr lang="en-GB" sz="1400" b="0">
                        <a:solidFill>
                          <a:srgbClr val="7B7B7B"/>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2383176"/>
                  </a:ext>
                </a:extLst>
              </a:tr>
              <a:tr h="0">
                <a:tc>
                  <a:txBody>
                    <a:bodyPr/>
                    <a:lstStyle/>
                    <a:p>
                      <a:pPr algn="ctr"/>
                      <a:r>
                        <a:rPr lang="en-GB" sz="1400" b="1" dirty="0">
                          <a:latin typeface="+mn-lt"/>
                        </a:rPr>
                        <a:t>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Other – Green Public Procurement examples (some contain reference to plastics)</a:t>
                      </a:r>
                    </a:p>
                  </a:txBody>
                  <a:tcPr/>
                </a:tc>
                <a:tc>
                  <a:txBody>
                    <a:bodyPr/>
                    <a:lstStyle/>
                    <a:p>
                      <a:pPr>
                        <a:lnSpc>
                          <a:spcPct val="107000"/>
                        </a:lnSpc>
                        <a:spcAft>
                          <a:spcPts val="800"/>
                        </a:spcAft>
                      </a:pPr>
                      <a:r>
                        <a:rPr lang="en-GB" sz="1400" b="0" u="sng" dirty="0">
                          <a:solidFill>
                            <a:srgbClr val="7B7B7B"/>
                          </a:solidFill>
                          <a:effectLst/>
                          <a:latin typeface="+mn-lt"/>
                          <a:ea typeface="Calibri" panose="020F0502020204030204" pitchFamily="34" charset="0"/>
                          <a:cs typeface="Times New Roman" panose="02020603050405020304" pitchFamily="18" charset="0"/>
                          <a:hlinkClick r:id="rId9"/>
                        </a:rPr>
                        <a:t>European Commission GPP Good Practice</a:t>
                      </a:r>
                      <a:endParaRPr lang="en-GB" sz="1400" b="0" dirty="0">
                        <a:solidFill>
                          <a:srgbClr val="7B7B7B"/>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2596961"/>
                  </a:ext>
                </a:extLst>
              </a:tr>
            </a:tbl>
          </a:graphicData>
        </a:graphic>
      </p:graphicFrame>
      <p:pic>
        <p:nvPicPr>
          <p:cNvPr id="2" name="object 2">
            <a:extLst>
              <a:ext uri="{FF2B5EF4-FFF2-40B4-BE49-F238E27FC236}">
                <a16:creationId xmlns:a16="http://schemas.microsoft.com/office/drawing/2014/main" id="{C6865222-F82D-F996-B0A9-DF60F7F76AE9}"/>
              </a:ext>
            </a:extLst>
          </p:cNvPr>
          <p:cNvPicPr/>
          <p:nvPr/>
        </p:nvPicPr>
        <p:blipFill>
          <a:blip r:embed="rId10" cstate="print">
            <a:extLst>
              <a:ext uri="{28A0092B-C50C-407E-A947-70E740481C1C}">
                <a14:useLocalDpi xmlns:a14="http://schemas.microsoft.com/office/drawing/2010/main" val="0"/>
              </a:ext>
            </a:extLst>
          </a:blip>
          <a:stretch>
            <a:fillRect/>
          </a:stretch>
        </p:blipFill>
        <p:spPr>
          <a:xfrm rot="10800000">
            <a:off x="-1" y="-51748"/>
            <a:ext cx="12192000" cy="1266825"/>
          </a:xfrm>
          <a:prstGeom prst="rect">
            <a:avLst/>
          </a:prstGeom>
        </p:spPr>
      </p:pic>
      <p:sp>
        <p:nvSpPr>
          <p:cNvPr id="4" name="TextBox 3">
            <a:extLst>
              <a:ext uri="{FF2B5EF4-FFF2-40B4-BE49-F238E27FC236}">
                <a16:creationId xmlns:a16="http://schemas.microsoft.com/office/drawing/2014/main" id="{7800EB32-FF23-B3DD-489A-8551E1CD03D5}"/>
              </a:ext>
            </a:extLst>
          </p:cNvPr>
          <p:cNvSpPr txBox="1"/>
          <p:nvPr/>
        </p:nvSpPr>
        <p:spPr>
          <a:xfrm>
            <a:off x="1961504" y="426365"/>
            <a:ext cx="869305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Abadi" panose="020B0604020104020204" pitchFamily="34" charset="0"/>
                <a:ea typeface="+mn-ea"/>
                <a:cs typeface="+mn-cs"/>
              </a:rPr>
              <a:t>Case studies</a:t>
            </a:r>
          </a:p>
        </p:txBody>
      </p:sp>
    </p:spTree>
    <p:extLst>
      <p:ext uri="{BB962C8B-B14F-4D97-AF65-F5344CB8AC3E}">
        <p14:creationId xmlns:p14="http://schemas.microsoft.com/office/powerpoint/2010/main" val="82192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Connector 28">
            <a:extLst>
              <a:ext uri="{FF2B5EF4-FFF2-40B4-BE49-F238E27FC236}">
                <a16:creationId xmlns:a16="http://schemas.microsoft.com/office/drawing/2014/main" id="{3B9A1C2D-11C6-4E04-8E22-822FA1647D52}"/>
              </a:ext>
            </a:extLst>
          </p:cNvPr>
          <p:cNvSpPr/>
          <p:nvPr/>
        </p:nvSpPr>
        <p:spPr>
          <a:xfrm>
            <a:off x="8029097" y="3440024"/>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8" name="Flowchart: Connector 27">
            <a:extLst>
              <a:ext uri="{FF2B5EF4-FFF2-40B4-BE49-F238E27FC236}">
                <a16:creationId xmlns:a16="http://schemas.microsoft.com/office/drawing/2014/main" id="{BD24B1C8-B980-4C88-90EE-072780454547}"/>
              </a:ext>
            </a:extLst>
          </p:cNvPr>
          <p:cNvSpPr/>
          <p:nvPr/>
        </p:nvSpPr>
        <p:spPr>
          <a:xfrm>
            <a:off x="4346650" y="3399375"/>
            <a:ext cx="564842" cy="488823"/>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1CF4767D-1C45-4590-9F72-E31BAF059EC6}"/>
              </a:ext>
            </a:extLst>
          </p:cNvPr>
          <p:cNvGrpSpPr/>
          <p:nvPr/>
        </p:nvGrpSpPr>
        <p:grpSpPr>
          <a:xfrm>
            <a:off x="592053" y="3370583"/>
            <a:ext cx="11167870" cy="1583303"/>
            <a:chOff x="877663" y="4338401"/>
            <a:chExt cx="11167870" cy="1583303"/>
          </a:xfrm>
        </p:grpSpPr>
        <p:grpSp>
          <p:nvGrpSpPr>
            <p:cNvPr id="13" name="Group 12">
              <a:extLst>
                <a:ext uri="{FF2B5EF4-FFF2-40B4-BE49-F238E27FC236}">
                  <a16:creationId xmlns:a16="http://schemas.microsoft.com/office/drawing/2014/main" id="{E44A1819-3EB7-40A6-90CC-73A4A3317050}"/>
                </a:ext>
              </a:extLst>
            </p:cNvPr>
            <p:cNvGrpSpPr/>
            <p:nvPr/>
          </p:nvGrpSpPr>
          <p:grpSpPr>
            <a:xfrm>
              <a:off x="877663" y="4338401"/>
              <a:ext cx="3046278" cy="1574649"/>
              <a:chOff x="1048195" y="2882614"/>
              <a:chExt cx="3046278" cy="1574649"/>
            </a:xfrm>
          </p:grpSpPr>
          <p:sp>
            <p:nvSpPr>
              <p:cNvPr id="25" name="TextBox 24">
                <a:extLst>
                  <a:ext uri="{FF2B5EF4-FFF2-40B4-BE49-F238E27FC236}">
                    <a16:creationId xmlns:a16="http://schemas.microsoft.com/office/drawing/2014/main" id="{B9D51BFB-C644-46C8-B51E-DF20EDFE7DB5}"/>
                  </a:ext>
                </a:extLst>
              </p:cNvPr>
              <p:cNvSpPr txBox="1"/>
              <p:nvPr/>
            </p:nvSpPr>
            <p:spPr>
              <a:xfrm>
                <a:off x="1676781" y="2882788"/>
                <a:ext cx="2417692" cy="444096"/>
              </a:xfrm>
              <a:prstGeom prst="rect">
                <a:avLst/>
              </a:prstGeom>
              <a:noFill/>
            </p:spPr>
            <p:txBody>
              <a:bodyPr wrap="square" rtlCol="0">
                <a:spAutoFit/>
              </a:bodyPr>
              <a:lstStyle/>
              <a:p>
                <a:pPr>
                  <a:lnSpc>
                    <a:spcPct val="140000"/>
                  </a:lnSpc>
                  <a:spcAft>
                    <a:spcPts val="1200"/>
                  </a:spcAft>
                </a:pPr>
                <a:r>
                  <a:rPr lang="en-US" dirty="0"/>
                  <a:t>Policies &amp; regulations</a:t>
                </a:r>
                <a:endParaRPr lang="en-US" sz="2200" dirty="0"/>
              </a:p>
            </p:txBody>
          </p:sp>
          <p:sp>
            <p:nvSpPr>
              <p:cNvPr id="26" name="TextBox 25">
                <a:extLst>
                  <a:ext uri="{FF2B5EF4-FFF2-40B4-BE49-F238E27FC236}">
                    <a16:creationId xmlns:a16="http://schemas.microsoft.com/office/drawing/2014/main" id="{61CD7272-2165-4657-8BB5-78207FA84A63}"/>
                  </a:ext>
                </a:extLst>
              </p:cNvPr>
              <p:cNvSpPr txBox="1"/>
              <p:nvPr/>
            </p:nvSpPr>
            <p:spPr>
              <a:xfrm>
                <a:off x="1083216" y="3718599"/>
                <a:ext cx="2663331" cy="738664"/>
              </a:xfrm>
              <a:prstGeom prst="rect">
                <a:avLst/>
              </a:prstGeom>
              <a:solidFill>
                <a:schemeClr val="accent6">
                  <a:lumMod val="20000"/>
                  <a:lumOff val="80000"/>
                  <a:alpha val="61000"/>
                </a:schemeClr>
              </a:solidFill>
            </p:spPr>
            <p:txBody>
              <a:bodyPr wrap="square" rtlCol="0">
                <a:spAutoFit/>
              </a:bodyPr>
              <a:lstStyle/>
              <a:p>
                <a:r>
                  <a:rPr lang="en-US" sz="1400" b="1" dirty="0"/>
                  <a:t>Peer-to-peer exchanges </a:t>
                </a:r>
                <a:r>
                  <a:rPr lang="en-US" sz="1400" dirty="0"/>
                  <a:t>on successful policies, best practices and their results.</a:t>
                </a:r>
              </a:p>
            </p:txBody>
          </p:sp>
          <p:sp>
            <p:nvSpPr>
              <p:cNvPr id="27" name="Flowchart: Connector 26">
                <a:extLst>
                  <a:ext uri="{FF2B5EF4-FFF2-40B4-BE49-F238E27FC236}">
                    <a16:creationId xmlns:a16="http://schemas.microsoft.com/office/drawing/2014/main" id="{94B0CE43-EBEA-4DDC-BBCF-3F284DB10644}"/>
                  </a:ext>
                </a:extLst>
              </p:cNvPr>
              <p:cNvSpPr/>
              <p:nvPr/>
            </p:nvSpPr>
            <p:spPr>
              <a:xfrm>
                <a:off x="1048195" y="2882614"/>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185CEEB4-2496-4A98-8B7D-F75C6F7A9D13}"/>
                </a:ext>
              </a:extLst>
            </p:cNvPr>
            <p:cNvGrpSpPr/>
            <p:nvPr/>
          </p:nvGrpSpPr>
          <p:grpSpPr>
            <a:xfrm>
              <a:off x="4610358" y="4390812"/>
              <a:ext cx="3018054" cy="1522238"/>
              <a:chOff x="4890706" y="2879012"/>
              <a:chExt cx="3018054" cy="1522238"/>
            </a:xfrm>
          </p:grpSpPr>
          <p:sp>
            <p:nvSpPr>
              <p:cNvPr id="22" name="TextBox 21">
                <a:extLst>
                  <a:ext uri="{FF2B5EF4-FFF2-40B4-BE49-F238E27FC236}">
                    <a16:creationId xmlns:a16="http://schemas.microsoft.com/office/drawing/2014/main" id="{72C765DD-0630-4686-BFEA-C6B6F9AAEF27}"/>
                  </a:ext>
                </a:extLst>
              </p:cNvPr>
              <p:cNvSpPr txBox="1"/>
              <p:nvPr/>
            </p:nvSpPr>
            <p:spPr>
              <a:xfrm>
                <a:off x="5491068" y="2929803"/>
                <a:ext cx="2417692" cy="369332"/>
              </a:xfrm>
              <a:prstGeom prst="rect">
                <a:avLst/>
              </a:prstGeom>
              <a:noFill/>
            </p:spPr>
            <p:txBody>
              <a:bodyPr wrap="square" rtlCol="0">
                <a:spAutoFit/>
              </a:bodyPr>
              <a:lstStyle/>
              <a:p>
                <a:r>
                  <a:rPr lang="en-US" dirty="0"/>
                  <a:t>Technology knowledge</a:t>
                </a:r>
              </a:p>
            </p:txBody>
          </p:sp>
          <p:pic>
            <p:nvPicPr>
              <p:cNvPr id="23" name="Graphic 22" descr="Gears outline">
                <a:extLst>
                  <a:ext uri="{FF2B5EF4-FFF2-40B4-BE49-F238E27FC236}">
                    <a16:creationId xmlns:a16="http://schemas.microsoft.com/office/drawing/2014/main" id="{FFF0E134-0F47-47E9-B1C7-59251F38998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7126" y="2879012"/>
                <a:ext cx="480230" cy="480230"/>
              </a:xfrm>
              <a:prstGeom prst="rect">
                <a:avLst/>
              </a:prstGeom>
            </p:spPr>
          </p:pic>
          <p:sp>
            <p:nvSpPr>
              <p:cNvPr id="24" name="TextBox 23">
                <a:extLst>
                  <a:ext uri="{FF2B5EF4-FFF2-40B4-BE49-F238E27FC236}">
                    <a16:creationId xmlns:a16="http://schemas.microsoft.com/office/drawing/2014/main" id="{7D73AF17-D401-4EF5-A32E-D664BD9694DE}"/>
                  </a:ext>
                </a:extLst>
              </p:cNvPr>
              <p:cNvSpPr txBox="1"/>
              <p:nvPr/>
            </p:nvSpPr>
            <p:spPr>
              <a:xfrm>
                <a:off x="4890706" y="3662586"/>
                <a:ext cx="3018054" cy="738664"/>
              </a:xfrm>
              <a:prstGeom prst="rect">
                <a:avLst/>
              </a:prstGeom>
              <a:solidFill>
                <a:schemeClr val="accent6">
                  <a:lumMod val="20000"/>
                  <a:lumOff val="80000"/>
                  <a:alpha val="61000"/>
                </a:schemeClr>
              </a:solidFill>
            </p:spPr>
            <p:txBody>
              <a:bodyPr wrap="square" rtlCol="0">
                <a:spAutoFit/>
              </a:bodyPr>
              <a:lstStyle/>
              <a:p>
                <a:r>
                  <a:rPr lang="en-US" sz="1400" b="1" dirty="0"/>
                  <a:t>Business to business exchanges </a:t>
                </a:r>
                <a:r>
                  <a:rPr lang="en-US" sz="1400" dirty="0"/>
                  <a:t>on efficient technologies and market strategies &amp; practices at various scales.</a:t>
                </a:r>
              </a:p>
            </p:txBody>
          </p:sp>
        </p:grpSp>
        <p:grpSp>
          <p:nvGrpSpPr>
            <p:cNvPr id="15" name="Group 14">
              <a:extLst>
                <a:ext uri="{FF2B5EF4-FFF2-40B4-BE49-F238E27FC236}">
                  <a16:creationId xmlns:a16="http://schemas.microsoft.com/office/drawing/2014/main" id="{85E54F0F-F9F1-4FE5-B9EE-3AF4B0CE777F}"/>
                </a:ext>
              </a:extLst>
            </p:cNvPr>
            <p:cNvGrpSpPr/>
            <p:nvPr/>
          </p:nvGrpSpPr>
          <p:grpSpPr>
            <a:xfrm>
              <a:off x="8314707" y="4338401"/>
              <a:ext cx="3730826" cy="1583303"/>
              <a:chOff x="8543826" y="2820936"/>
              <a:chExt cx="3730826" cy="1583303"/>
            </a:xfrm>
          </p:grpSpPr>
          <p:sp>
            <p:nvSpPr>
              <p:cNvPr id="18" name="TextBox 17">
                <a:extLst>
                  <a:ext uri="{FF2B5EF4-FFF2-40B4-BE49-F238E27FC236}">
                    <a16:creationId xmlns:a16="http://schemas.microsoft.com/office/drawing/2014/main" id="{C7E971CF-2146-42C6-AFB2-3C612D3DD388}"/>
                  </a:ext>
                </a:extLst>
              </p:cNvPr>
              <p:cNvSpPr txBox="1"/>
              <p:nvPr/>
            </p:nvSpPr>
            <p:spPr>
              <a:xfrm>
                <a:off x="9358360" y="2820936"/>
                <a:ext cx="2916292" cy="646331"/>
              </a:xfrm>
              <a:prstGeom prst="rect">
                <a:avLst/>
              </a:prstGeom>
              <a:noFill/>
            </p:spPr>
            <p:txBody>
              <a:bodyPr wrap="square" rtlCol="0">
                <a:spAutoFit/>
              </a:bodyPr>
              <a:lstStyle/>
              <a:p>
                <a:r>
                  <a:rPr lang="en-US" dirty="0"/>
                  <a:t>Awareness &amp; </a:t>
                </a:r>
              </a:p>
              <a:p>
                <a:r>
                  <a:rPr lang="en-US" dirty="0"/>
                  <a:t>communication</a:t>
                </a:r>
              </a:p>
            </p:txBody>
          </p:sp>
          <p:sp>
            <p:nvSpPr>
              <p:cNvPr id="20" name="TextBox 19">
                <a:extLst>
                  <a:ext uri="{FF2B5EF4-FFF2-40B4-BE49-F238E27FC236}">
                    <a16:creationId xmlns:a16="http://schemas.microsoft.com/office/drawing/2014/main" id="{6F2D88C5-6C64-4AE8-B158-CE023A07288B}"/>
                  </a:ext>
                </a:extLst>
              </p:cNvPr>
              <p:cNvSpPr txBox="1"/>
              <p:nvPr/>
            </p:nvSpPr>
            <p:spPr>
              <a:xfrm>
                <a:off x="8543826" y="3665575"/>
                <a:ext cx="3258167" cy="738664"/>
              </a:xfrm>
              <a:prstGeom prst="rect">
                <a:avLst/>
              </a:prstGeom>
              <a:solidFill>
                <a:schemeClr val="accent6">
                  <a:lumMod val="20000"/>
                  <a:lumOff val="80000"/>
                  <a:alpha val="61000"/>
                </a:schemeClr>
              </a:solidFill>
            </p:spPr>
            <p:txBody>
              <a:bodyPr wrap="square" rtlCol="0">
                <a:spAutoFit/>
              </a:bodyPr>
              <a:lstStyle/>
              <a:p>
                <a:r>
                  <a:rPr lang="en-US" sz="1400" b="1" dirty="0"/>
                  <a:t>Expand networks </a:t>
                </a:r>
                <a:r>
                  <a:rPr lang="en-US" sz="1400" dirty="0"/>
                  <a:t>and increase exchanges with European  governments, businesses and voluntary organizations.  </a:t>
                </a:r>
              </a:p>
            </p:txBody>
          </p:sp>
          <p:pic>
            <p:nvPicPr>
              <p:cNvPr id="21" name="Graphic 20" descr="Social network outline">
                <a:extLst>
                  <a:ext uri="{FF2B5EF4-FFF2-40B4-BE49-F238E27FC236}">
                    <a16:creationId xmlns:a16="http://schemas.microsoft.com/office/drawing/2014/main" id="{37070A65-460E-4727-AE02-3ED4273A443C}"/>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9172" y="2820936"/>
                <a:ext cx="587066" cy="587066"/>
              </a:xfrm>
              <a:prstGeom prst="rect">
                <a:avLst/>
              </a:prstGeom>
            </p:spPr>
          </p:pic>
        </p:grpSp>
      </p:grpSp>
      <p:pic>
        <p:nvPicPr>
          <p:cNvPr id="16" name="Graphic 15" descr="Group brainstorm with solid fill">
            <a:extLst>
              <a:ext uri="{FF2B5EF4-FFF2-40B4-BE49-F238E27FC236}">
                <a16:creationId xmlns:a16="http://schemas.microsoft.com/office/drawing/2014/main" id="{F5896DDB-7FD1-48E8-A199-3EB5C818E579}"/>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0016" y="3328281"/>
            <a:ext cx="493450" cy="564815"/>
          </a:xfrm>
          <a:prstGeom prst="rect">
            <a:avLst/>
          </a:prstGeom>
        </p:spPr>
      </p:pic>
      <p:pic>
        <p:nvPicPr>
          <p:cNvPr id="2" name="object 2"/>
          <p:cNvPicPr>
            <a:picLocks noGrp="1" noRo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Lst>
          </a:blip>
          <a:stretch>
            <a:fillRect/>
          </a:stretch>
        </p:blipFill>
        <p:spPr>
          <a:xfrm rot="10800000">
            <a:off x="-1" y="-51748"/>
            <a:ext cx="12192000" cy="1266825"/>
          </a:xfrm>
          <a:prstGeom prst="rect">
            <a:avLst/>
          </a:prstGeom>
        </p:spPr>
      </p:pic>
      <p:grpSp>
        <p:nvGrpSpPr>
          <p:cNvPr id="3" name="Group 2">
            <a:extLst>
              <a:ext uri="{FF2B5EF4-FFF2-40B4-BE49-F238E27FC236}">
                <a16:creationId xmlns:a16="http://schemas.microsoft.com/office/drawing/2014/main" id="{65C5FDC4-BE66-49F4-B4FE-846000BCA338}"/>
              </a:ext>
            </a:extLst>
          </p:cNvPr>
          <p:cNvGrpSpPr/>
          <p:nvPr/>
        </p:nvGrpSpPr>
        <p:grpSpPr>
          <a:xfrm>
            <a:off x="877663" y="1091121"/>
            <a:ext cx="6096000" cy="616711"/>
            <a:chOff x="877663" y="1175964"/>
            <a:chExt cx="6096000" cy="616711"/>
          </a:xfrm>
        </p:grpSpPr>
        <p:pic>
          <p:nvPicPr>
            <p:cNvPr id="17" name="object 16">
              <a:extLst>
                <a:ext uri="{FF2B5EF4-FFF2-40B4-BE49-F238E27FC236}">
                  <a16:creationId xmlns:a16="http://schemas.microsoft.com/office/drawing/2014/main" id="{DA375AB6-C29D-44FD-9E0F-04149CBF8970}"/>
                </a:ext>
              </a:extLst>
            </p:cNvPr>
            <p:cNvPicPr/>
            <p:nvPr/>
          </p:nvPicPr>
          <p:blipFill>
            <a:blip r:embed="rId10" cstate="email">
              <a:extLst>
                <a:ext uri="{28A0092B-C50C-407E-A947-70E740481C1C}">
                  <a14:useLocalDpi xmlns:a14="http://schemas.microsoft.com/office/drawing/2010/main" val="0"/>
                </a:ext>
              </a:extLst>
            </a:blip>
            <a:stretch>
              <a:fillRect/>
            </a:stretch>
          </p:blipFill>
          <p:spPr>
            <a:xfrm rot="5400000">
              <a:off x="3485385" y="-816112"/>
              <a:ext cx="48663" cy="5168912"/>
            </a:xfrm>
            <a:prstGeom prst="rect">
              <a:avLst/>
            </a:prstGeom>
          </p:spPr>
        </p:pic>
        <p:sp>
          <p:nvSpPr>
            <p:cNvPr id="19" name="TextBox 18">
              <a:extLst>
                <a:ext uri="{FF2B5EF4-FFF2-40B4-BE49-F238E27FC236}">
                  <a16:creationId xmlns:a16="http://schemas.microsoft.com/office/drawing/2014/main" id="{0DAACDB9-944E-4379-A1BC-E3F293552FE2}"/>
                </a:ext>
              </a:extLst>
            </p:cNvPr>
            <p:cNvSpPr txBox="1"/>
            <p:nvPr/>
          </p:nvSpPr>
          <p:spPr>
            <a:xfrm>
              <a:off x="877663" y="1175964"/>
              <a:ext cx="6096000" cy="584775"/>
            </a:xfrm>
            <a:prstGeom prst="rect">
              <a:avLst/>
            </a:prstGeom>
            <a:noFill/>
          </p:spPr>
          <p:txBody>
            <a:bodyPr wrap="square">
              <a:spAutoFit/>
            </a:bodyPr>
            <a:lstStyle/>
            <a:p>
              <a:r>
                <a:rPr lang="en-US" sz="3200" dirty="0">
                  <a:solidFill>
                    <a:schemeClr val="accent5">
                      <a:lumMod val="75000"/>
                    </a:schemeClr>
                  </a:solidFill>
                  <a:latin typeface="Abadi" panose="020B0604020104020204" pitchFamily="34" charset="0"/>
                </a:rPr>
                <a:t>EU-Canada Project objective</a:t>
              </a:r>
            </a:p>
          </p:txBody>
        </p:sp>
      </p:grpSp>
      <p:sp>
        <p:nvSpPr>
          <p:cNvPr id="8" name="TextBox 7">
            <a:extLst>
              <a:ext uri="{FF2B5EF4-FFF2-40B4-BE49-F238E27FC236}">
                <a16:creationId xmlns:a16="http://schemas.microsoft.com/office/drawing/2014/main" id="{1E301A26-172E-44C4-88BA-6AEED57FE6E5}"/>
              </a:ext>
            </a:extLst>
          </p:cNvPr>
          <p:cNvSpPr txBox="1"/>
          <p:nvPr/>
        </p:nvSpPr>
        <p:spPr>
          <a:xfrm>
            <a:off x="834501" y="1712345"/>
            <a:ext cx="10519343" cy="1288558"/>
          </a:xfrm>
          <a:prstGeom prst="rect">
            <a:avLst/>
          </a:prstGeom>
          <a:noFill/>
        </p:spPr>
        <p:txBody>
          <a:bodyPr wrap="square">
            <a:spAutoFit/>
          </a:bodyPr>
          <a:lstStyle/>
          <a:p>
            <a:pPr>
              <a:lnSpc>
                <a:spcPts val="3200"/>
              </a:lnSpc>
              <a:spcAft>
                <a:spcPts val="1200"/>
              </a:spcAft>
            </a:pPr>
            <a:r>
              <a:rPr lang="en-US" sz="2000" dirty="0"/>
              <a:t>Boost the ongoing processes towards a circular economy for plastics in Canada by </a:t>
            </a:r>
            <a:r>
              <a:rPr lang="en-US" sz="2000" b="1" dirty="0"/>
              <a:t>enhancing partnerships and sharing EU strategies, policies and business models </a:t>
            </a:r>
            <a:r>
              <a:rPr lang="en-US" sz="2000" dirty="0"/>
              <a:t>as part of addressing marine and freshwater litter regionally and globally.</a:t>
            </a:r>
          </a:p>
        </p:txBody>
      </p:sp>
      <p:grpSp>
        <p:nvGrpSpPr>
          <p:cNvPr id="9" name="Group 8">
            <a:extLst>
              <a:ext uri="{FF2B5EF4-FFF2-40B4-BE49-F238E27FC236}">
                <a16:creationId xmlns:a16="http://schemas.microsoft.com/office/drawing/2014/main" id="{1CFD8CE9-C14E-423C-99A8-0D299FC65B75}"/>
              </a:ext>
            </a:extLst>
          </p:cNvPr>
          <p:cNvGrpSpPr>
            <a:grpSpLocks noGrp="1" noUngrp="1" noRot="1" noMove="1" noResize="1"/>
          </p:cNvGrpSpPr>
          <p:nvPr/>
        </p:nvGrpSpPr>
        <p:grpSpPr>
          <a:xfrm>
            <a:off x="8739196" y="6185342"/>
            <a:ext cx="3138767" cy="498792"/>
            <a:chOff x="8258905" y="6074505"/>
            <a:chExt cx="3520355" cy="498792"/>
          </a:xfrm>
        </p:grpSpPr>
        <p:pic>
          <p:nvPicPr>
            <p:cNvPr id="10" name="Grafika 17">
              <a:extLst>
                <a:ext uri="{FF2B5EF4-FFF2-40B4-BE49-F238E27FC236}">
                  <a16:creationId xmlns:a16="http://schemas.microsoft.com/office/drawing/2014/main" id="{3F30DF77-ACA1-463E-939A-4822D8897C03}"/>
                </a:ext>
              </a:extLst>
            </p:cNvPr>
            <p:cNvPicPr>
              <a:picLocks noGrp="1" noRot="1" noChangeAspect="1" noMove="1" noResize="1" noEditPoints="1" noAdjustHandles="1" noChangeArrowheads="1" noChangeShapeType="1" noCrop="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10583" y="6107827"/>
              <a:ext cx="1968677" cy="432149"/>
            </a:xfrm>
            <a:prstGeom prst="rect">
              <a:avLst/>
            </a:prstGeom>
          </p:spPr>
        </p:pic>
        <p:pic>
          <p:nvPicPr>
            <p:cNvPr id="11" name="Grafika 20">
              <a:extLst>
                <a:ext uri="{FF2B5EF4-FFF2-40B4-BE49-F238E27FC236}">
                  <a16:creationId xmlns:a16="http://schemas.microsoft.com/office/drawing/2014/main" id="{F359C34E-8BDF-4B13-B122-C0B90C078434}"/>
                </a:ext>
              </a:extLst>
            </p:cNvPr>
            <p:cNvPicPr>
              <a:picLocks noGrp="1" noRot="1" noChangeAspect="1" noMove="1" noResize="1" noEditPoints="1" noAdjustHandles="1" noChangeArrowheads="1" noChangeShapeType="1" noCrop="1"/>
            </p:cNvPicPr>
            <p:nvPr/>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58905" y="6074505"/>
              <a:ext cx="1420803" cy="498792"/>
            </a:xfrm>
            <a:prstGeom prst="rect">
              <a:avLst/>
            </a:prstGeom>
          </p:spPr>
        </p:pic>
      </p:grpSp>
      <p:pic>
        <p:nvPicPr>
          <p:cNvPr id="30" name="object 16">
            <a:extLst>
              <a:ext uri="{FF2B5EF4-FFF2-40B4-BE49-F238E27FC236}">
                <a16:creationId xmlns:a16="http://schemas.microsoft.com/office/drawing/2014/main" id="{B305E744-01F3-4897-AA8A-4E4B1E2FA356}"/>
              </a:ext>
            </a:extLst>
          </p:cNvPr>
          <p:cNvPicPr/>
          <p:nvPr/>
        </p:nvPicPr>
        <p:blipFill>
          <a:blip r:embed="rId10" cstate="email">
            <a:extLst>
              <a:ext uri="{28A0092B-C50C-407E-A947-70E740481C1C}">
                <a14:useLocalDpi xmlns:a14="http://schemas.microsoft.com/office/drawing/2010/main" val="0"/>
              </a:ext>
            </a:extLst>
          </a:blip>
          <a:stretch>
            <a:fillRect/>
          </a:stretch>
        </p:blipFill>
        <p:spPr>
          <a:xfrm rot="5400000">
            <a:off x="5702730" y="538902"/>
            <a:ext cx="48663" cy="5168912"/>
          </a:xfrm>
          <a:prstGeom prst="rect">
            <a:avLst/>
          </a:prstGeom>
        </p:spPr>
      </p:pic>
      <p:pic>
        <p:nvPicPr>
          <p:cNvPr id="6" name="Graphic 5" descr="Teacher with solid fill">
            <a:extLst>
              <a:ext uri="{FF2B5EF4-FFF2-40B4-BE49-F238E27FC236}">
                <a16:creationId xmlns:a16="http://schemas.microsoft.com/office/drawing/2014/main" id="{AA8AB0A7-83FF-8040-76CE-9D835A443EC5}"/>
              </a:ext>
            </a:extLst>
          </p:cNvPr>
          <p:cNvPicPr>
            <a:picLocks noChangeAspect="1"/>
          </p:cNvPicPr>
          <p:nvPr/>
        </p:nvPicPr>
        <p:blipFill>
          <a:blip r:embed="rId15" cstate="email">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6274" y="5799925"/>
            <a:ext cx="561600" cy="561600"/>
          </a:xfrm>
          <a:prstGeom prst="rect">
            <a:avLst/>
          </a:prstGeom>
        </p:spPr>
      </p:pic>
      <p:sp>
        <p:nvSpPr>
          <p:cNvPr id="12" name="TextBox 11">
            <a:extLst>
              <a:ext uri="{FF2B5EF4-FFF2-40B4-BE49-F238E27FC236}">
                <a16:creationId xmlns:a16="http://schemas.microsoft.com/office/drawing/2014/main" id="{763F20EC-06C9-E686-EBF9-308EF91BE83A}"/>
              </a:ext>
            </a:extLst>
          </p:cNvPr>
          <p:cNvSpPr txBox="1"/>
          <p:nvPr/>
        </p:nvSpPr>
        <p:spPr>
          <a:xfrm>
            <a:off x="962353" y="5117201"/>
            <a:ext cx="10391492" cy="907941"/>
          </a:xfrm>
          <a:prstGeom prst="rect">
            <a:avLst/>
          </a:prstGeom>
          <a:noFill/>
        </p:spPr>
        <p:txBody>
          <a:bodyPr wrap="square" rtlCol="0">
            <a:spAutoFit/>
          </a:bodyPr>
          <a:lstStyle/>
          <a:p>
            <a:pPr>
              <a:spcAft>
                <a:spcPts val="600"/>
              </a:spcAft>
            </a:pPr>
            <a:r>
              <a:rPr lang="en-US" sz="1600" b="1" dirty="0"/>
              <a:t>TRAINING</a:t>
            </a:r>
            <a:r>
              <a:rPr lang="en-US" sz="1600" dirty="0"/>
              <a:t>: Two modules on circular procurement to reduce plastic waste. </a:t>
            </a:r>
          </a:p>
          <a:p>
            <a:pPr>
              <a:spcAft>
                <a:spcPts val="600"/>
              </a:spcAft>
            </a:pPr>
            <a:r>
              <a:rPr lang="en-US" sz="1600" dirty="0"/>
              <a:t>Each module is accompanied by Train the Trainer materials and a Resources pack (this pack includes an Action Plan template, examples of procurement clauses/ checklists/ case studies included in the slides and others). </a:t>
            </a:r>
            <a:endParaRPr lang="en-US" sz="1200" dirty="0"/>
          </a:p>
        </p:txBody>
      </p:sp>
      <p:cxnSp>
        <p:nvCxnSpPr>
          <p:cNvPr id="38" name="Straight Connector 37">
            <a:extLst>
              <a:ext uri="{FF2B5EF4-FFF2-40B4-BE49-F238E27FC236}">
                <a16:creationId xmlns:a16="http://schemas.microsoft.com/office/drawing/2014/main" id="{7911DD3E-B828-B091-832C-C3230F4A11D4}"/>
              </a:ext>
            </a:extLst>
          </p:cNvPr>
          <p:cNvCxnSpPr>
            <a:cxnSpLocks/>
          </p:cNvCxnSpPr>
          <p:nvPr/>
        </p:nvCxnSpPr>
        <p:spPr>
          <a:xfrm flipH="1">
            <a:off x="651234" y="4945232"/>
            <a:ext cx="6158" cy="992632"/>
          </a:xfrm>
          <a:prstGeom prst="line">
            <a:avLst/>
          </a:prstGeom>
          <a:ln w="38100">
            <a:solidFill>
              <a:srgbClr val="66990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A0918FF-6470-6518-21EE-6FC84B7CEC46}"/>
              </a:ext>
            </a:extLst>
          </p:cNvPr>
          <p:cNvSpPr/>
          <p:nvPr/>
        </p:nvSpPr>
        <p:spPr>
          <a:xfrm>
            <a:off x="962353" y="5108889"/>
            <a:ext cx="10391492" cy="1031678"/>
          </a:xfrm>
          <a:prstGeom prst="rect">
            <a:avLst/>
          </a:prstGeom>
          <a:no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1D18832-49A8-BD0B-05EE-2C70DDEA634B}"/>
              </a:ext>
            </a:extLst>
          </p:cNvPr>
          <p:cNvSpPr/>
          <p:nvPr/>
        </p:nvSpPr>
        <p:spPr>
          <a:xfrm>
            <a:off x="-624954" y="138254"/>
            <a:ext cx="464024" cy="453741"/>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509FA78-A000-70DC-3A9E-4FFD993B85F3}"/>
              </a:ext>
            </a:extLst>
          </p:cNvPr>
          <p:cNvSpPr txBox="1"/>
          <p:nvPr/>
        </p:nvSpPr>
        <p:spPr>
          <a:xfrm>
            <a:off x="925260" y="6250072"/>
            <a:ext cx="7668679" cy="369332"/>
          </a:xfrm>
          <a:prstGeom prst="rect">
            <a:avLst/>
          </a:prstGeom>
          <a:noFill/>
        </p:spPr>
        <p:txBody>
          <a:bodyPr wrap="square">
            <a:spAutoFit/>
          </a:bodyPr>
          <a:lstStyle/>
          <a:p>
            <a:pPr algn="ctr"/>
            <a:r>
              <a:rPr lang="en-GB" dirty="0"/>
              <a:t>TRAINING WEBSITE: </a:t>
            </a:r>
            <a:r>
              <a:rPr lang="en-GB" dirty="0">
                <a:hlinkClick r:id="rId17"/>
              </a:rPr>
              <a:t>https://circularprocurement.ca/plastic-resources/</a:t>
            </a:r>
            <a:r>
              <a:rPr lang="en-GB" dirty="0"/>
              <a:t> </a:t>
            </a:r>
          </a:p>
        </p:txBody>
      </p:sp>
    </p:spTree>
    <p:extLst>
      <p:ext uri="{BB962C8B-B14F-4D97-AF65-F5344CB8AC3E}">
        <p14:creationId xmlns:p14="http://schemas.microsoft.com/office/powerpoint/2010/main" val="1618319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wimming, sport, water sport, blue&#10;&#10;Description automatically generated">
            <a:extLst>
              <a:ext uri="{FF2B5EF4-FFF2-40B4-BE49-F238E27FC236}">
                <a16:creationId xmlns:a16="http://schemas.microsoft.com/office/drawing/2014/main" id="{837A30AD-7757-4BDE-5C93-8AC42386C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pic>
        <p:nvPicPr>
          <p:cNvPr id="3" name="object 2">
            <a:extLst>
              <a:ext uri="{FF2B5EF4-FFF2-40B4-BE49-F238E27FC236}">
                <a16:creationId xmlns:a16="http://schemas.microsoft.com/office/drawing/2014/main" id="{5AC93BCF-228B-F35D-A969-7363875158AB}"/>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2192000" cy="1266825"/>
          </a:xfrm>
          <a:prstGeom prst="rect">
            <a:avLst/>
          </a:prstGeom>
        </p:spPr>
      </p:pic>
      <p:sp>
        <p:nvSpPr>
          <p:cNvPr id="5" name="TextBox 4">
            <a:extLst>
              <a:ext uri="{FF2B5EF4-FFF2-40B4-BE49-F238E27FC236}">
                <a16:creationId xmlns:a16="http://schemas.microsoft.com/office/drawing/2014/main" id="{0B111A1A-BB4E-A13D-160C-59D523B648AB}"/>
              </a:ext>
            </a:extLst>
          </p:cNvPr>
          <p:cNvSpPr txBox="1"/>
          <p:nvPr/>
        </p:nvSpPr>
        <p:spPr>
          <a:xfrm>
            <a:off x="-1" y="4793226"/>
            <a:ext cx="12192000" cy="2070023"/>
          </a:xfrm>
          <a:prstGeom prst="rect">
            <a:avLst/>
          </a:prstGeom>
          <a:solidFill>
            <a:schemeClr val="bg1">
              <a:alpha val="78000"/>
            </a:schemeClr>
          </a:solidFill>
        </p:spPr>
        <p:txBody>
          <a:bodyPr wrap="square" rtlCol="0">
            <a:noAutofit/>
          </a:bodyPr>
          <a:lstStyle/>
          <a:p>
            <a:pPr algn="ctr"/>
            <a:endParaRPr lang="en-US" sz="3200" dirty="0">
              <a:solidFill>
                <a:schemeClr val="accent5">
                  <a:lumMod val="75000"/>
                </a:schemeClr>
              </a:solidFill>
              <a:latin typeface="Abadi" panose="020B0604020104020204" pitchFamily="34" charset="0"/>
            </a:endParaRPr>
          </a:p>
        </p:txBody>
      </p:sp>
      <p:sp>
        <p:nvSpPr>
          <p:cNvPr id="13" name="Oval 12">
            <a:extLst>
              <a:ext uri="{FF2B5EF4-FFF2-40B4-BE49-F238E27FC236}">
                <a16:creationId xmlns:a16="http://schemas.microsoft.com/office/drawing/2014/main" id="{535D9A5B-1C28-785D-1652-0ED4A74EB2F4}"/>
              </a:ext>
            </a:extLst>
          </p:cNvPr>
          <p:cNvSpPr/>
          <p:nvPr/>
        </p:nvSpPr>
        <p:spPr>
          <a:xfrm>
            <a:off x="-624954" y="138254"/>
            <a:ext cx="464024" cy="4537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234204D0-6CFA-6CB0-EA1E-731E69536649}"/>
              </a:ext>
            </a:extLst>
          </p:cNvPr>
          <p:cNvSpPr/>
          <p:nvPr/>
        </p:nvSpPr>
        <p:spPr>
          <a:xfrm>
            <a:off x="790334" y="5163000"/>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37C578-A8DE-78EB-22F3-74E8C26043AF}"/>
              </a:ext>
            </a:extLst>
          </p:cNvPr>
          <p:cNvSpPr txBox="1"/>
          <p:nvPr/>
        </p:nvSpPr>
        <p:spPr>
          <a:xfrm>
            <a:off x="1605478" y="5145258"/>
            <a:ext cx="867414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5">
                    <a:lumMod val="75000"/>
                  </a:schemeClr>
                </a:solidFill>
                <a:latin typeface="Abadi" panose="020B0604020104020204" pitchFamily="34" charset="0"/>
              </a:rPr>
              <a:t>5. Additional resources - criteria examples.</a:t>
            </a:r>
          </a:p>
        </p:txBody>
      </p:sp>
      <p:pic>
        <p:nvPicPr>
          <p:cNvPr id="4" name="Graphic 3" descr="Alterations &amp; Tailoring with solid fill">
            <a:extLst>
              <a:ext uri="{FF2B5EF4-FFF2-40B4-BE49-F238E27FC236}">
                <a16:creationId xmlns:a16="http://schemas.microsoft.com/office/drawing/2014/main" id="{4D9B0FAE-D757-0EEE-7E7C-58161B1024C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77401" y="5194067"/>
            <a:ext cx="425602" cy="425602"/>
          </a:xfrm>
          <a:prstGeom prst="rect">
            <a:avLst/>
          </a:prstGeom>
        </p:spPr>
      </p:pic>
    </p:spTree>
    <p:extLst>
      <p:ext uri="{BB962C8B-B14F-4D97-AF65-F5344CB8AC3E}">
        <p14:creationId xmlns:p14="http://schemas.microsoft.com/office/powerpoint/2010/main" val="263119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B80E1-0809-9099-0ACB-EC3D887E7A4C}"/>
              </a:ext>
            </a:extLst>
          </p:cNvPr>
          <p:cNvSpPr txBox="1"/>
          <p:nvPr/>
        </p:nvSpPr>
        <p:spPr>
          <a:xfrm>
            <a:off x="798927" y="1242514"/>
            <a:ext cx="1105674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4472C4">
                    <a:lumMod val="75000"/>
                  </a:srgbClr>
                </a:solidFill>
                <a:latin typeface="Abadi" panose="020B0604020104020204" pitchFamily="34" charset="0"/>
              </a:rPr>
              <a:t>EU c</a:t>
            </a:r>
            <a:r>
              <a:rPr kumimoji="0" lang="en-US" sz="2800" b="0" i="0" u="none" strike="noStrike" kern="1200" cap="none" spc="0" normalizeH="0" baseline="0" noProof="0" dirty="0" err="1">
                <a:ln>
                  <a:noFill/>
                </a:ln>
                <a:solidFill>
                  <a:srgbClr val="4472C4">
                    <a:lumMod val="75000"/>
                  </a:srgbClr>
                </a:solidFill>
                <a:effectLst/>
                <a:uLnTx/>
                <a:uFillTx/>
                <a:latin typeface="Abadi" panose="020B0604020104020204" pitchFamily="34" charset="0"/>
                <a:ea typeface="+mn-ea"/>
                <a:cs typeface="+mn-cs"/>
              </a:rPr>
              <a:t>riteria</a:t>
            </a:r>
            <a:r>
              <a:rPr kumimoji="0" lang="en-US" sz="2800" b="0" i="0" u="none" strike="noStrike" kern="1200" cap="none" spc="0" normalizeH="0" baseline="0" noProof="0" dirty="0">
                <a:ln>
                  <a:noFill/>
                </a:ln>
                <a:solidFill>
                  <a:srgbClr val="4472C4">
                    <a:lumMod val="75000"/>
                  </a:srgbClr>
                </a:solidFill>
                <a:effectLst/>
                <a:uLnTx/>
                <a:uFillTx/>
                <a:latin typeface="Abadi" panose="020B0604020104020204" pitchFamily="34" charset="0"/>
                <a:ea typeface="+mn-ea"/>
                <a:cs typeface="+mn-cs"/>
              </a:rPr>
              <a:t> examples </a:t>
            </a:r>
          </a:p>
        </p:txBody>
      </p:sp>
      <p:pic>
        <p:nvPicPr>
          <p:cNvPr id="7" name="object 16">
            <a:extLst>
              <a:ext uri="{FF2B5EF4-FFF2-40B4-BE49-F238E27FC236}">
                <a16:creationId xmlns:a16="http://schemas.microsoft.com/office/drawing/2014/main" id="{231214A8-9454-9A4F-EFE8-A031997B7763}"/>
              </a:ext>
            </a:extLst>
          </p:cNvPr>
          <p:cNvPicPr/>
          <p:nvPr/>
        </p:nvPicPr>
        <p:blipFill>
          <a:blip r:embed="rId2" cstate="email">
            <a:extLst>
              <a:ext uri="{28A0092B-C50C-407E-A947-70E740481C1C}">
                <a14:useLocalDpi xmlns:a14="http://schemas.microsoft.com/office/drawing/2010/main" val="0"/>
              </a:ext>
            </a:extLst>
          </a:blip>
          <a:stretch>
            <a:fillRect/>
          </a:stretch>
        </p:blipFill>
        <p:spPr>
          <a:xfrm rot="5400000" flipH="1">
            <a:off x="3258634" y="-495500"/>
            <a:ext cx="45719" cy="4727865"/>
          </a:xfrm>
          <a:prstGeom prst="rect">
            <a:avLst/>
          </a:prstGeom>
        </p:spPr>
      </p:pic>
      <p:pic>
        <p:nvPicPr>
          <p:cNvPr id="4" name="Picture 3">
            <a:extLst>
              <a:ext uri="{FF2B5EF4-FFF2-40B4-BE49-F238E27FC236}">
                <a16:creationId xmlns:a16="http://schemas.microsoft.com/office/drawing/2014/main" id="{EE4CB072-D5F5-A758-24AF-B24A2DFE4643}"/>
              </a:ext>
            </a:extLst>
          </p:cNvPr>
          <p:cNvPicPr>
            <a:picLocks noChangeAspect="1"/>
          </p:cNvPicPr>
          <p:nvPr/>
        </p:nvPicPr>
        <p:blipFill rotWithShape="1">
          <a:blip r:embed="rId3"/>
          <a:srcRect l="26129" t="25205" r="28629" b="20817"/>
          <a:stretch/>
        </p:blipFill>
        <p:spPr>
          <a:xfrm>
            <a:off x="129530" y="2259452"/>
            <a:ext cx="5515896" cy="3701846"/>
          </a:xfrm>
          <a:prstGeom prst="rect">
            <a:avLst/>
          </a:prstGeom>
        </p:spPr>
      </p:pic>
      <p:sp>
        <p:nvSpPr>
          <p:cNvPr id="9" name="TextBox 8">
            <a:extLst>
              <a:ext uri="{FF2B5EF4-FFF2-40B4-BE49-F238E27FC236}">
                <a16:creationId xmlns:a16="http://schemas.microsoft.com/office/drawing/2014/main" id="{3000F08B-E774-7A20-E24A-FC10ACD0B1D6}"/>
              </a:ext>
            </a:extLst>
          </p:cNvPr>
          <p:cNvSpPr txBox="1"/>
          <p:nvPr/>
        </p:nvSpPr>
        <p:spPr>
          <a:xfrm>
            <a:off x="6931981" y="2679214"/>
            <a:ext cx="4276792" cy="2862322"/>
          </a:xfrm>
          <a:prstGeom prst="rect">
            <a:avLst/>
          </a:prstGeom>
          <a:solidFill>
            <a:schemeClr val="accent6">
              <a:lumMod val="60000"/>
              <a:lumOff val="40000"/>
            </a:schemeClr>
          </a:solidFill>
        </p:spPr>
        <p:txBody>
          <a:bodyPr wrap="square">
            <a:spAutoFit/>
          </a:bodyPr>
          <a:lstStyle/>
          <a:p>
            <a:r>
              <a:rPr lang="en-GB" sz="2000" dirty="0"/>
              <a:t>Over 20 examples grouped according to theme:</a:t>
            </a:r>
          </a:p>
          <a:p>
            <a:endParaRPr lang="en-GB" sz="2000" dirty="0"/>
          </a:p>
          <a:p>
            <a:pPr marL="285750" indent="-285750">
              <a:buFont typeface="Arial" panose="020B0604020202020204" pitchFamily="34" charset="0"/>
              <a:buChar char="•"/>
            </a:pPr>
            <a:r>
              <a:rPr lang="en-GB" sz="2000" dirty="0"/>
              <a:t>Introduction</a:t>
            </a:r>
          </a:p>
          <a:p>
            <a:pPr marL="285750" indent="-285750">
              <a:buFont typeface="Arial" panose="020B0604020202020204" pitchFamily="34" charset="0"/>
              <a:buChar char="•"/>
            </a:pPr>
            <a:r>
              <a:rPr lang="en-GB" sz="2000" dirty="0"/>
              <a:t>Packaging</a:t>
            </a:r>
          </a:p>
          <a:p>
            <a:pPr marL="285750" indent="-285750">
              <a:buFont typeface="Arial" panose="020B0604020202020204" pitchFamily="34" charset="0"/>
              <a:buChar char="•"/>
            </a:pPr>
            <a:r>
              <a:rPr lang="en-GB" sz="2000" dirty="0"/>
              <a:t>General – Outcome-based Specifications</a:t>
            </a:r>
          </a:p>
          <a:p>
            <a:pPr marL="285750" indent="-285750">
              <a:buFont typeface="Arial" panose="020B0604020202020204" pitchFamily="34" charset="0"/>
              <a:buChar char="•"/>
            </a:pPr>
            <a:r>
              <a:rPr lang="en-GB" sz="2000" dirty="0"/>
              <a:t>Recycled Content/ Reuse/ Recycling</a:t>
            </a:r>
          </a:p>
          <a:p>
            <a:pPr marL="285750" indent="-285750">
              <a:buFont typeface="Arial" panose="020B0604020202020204" pitchFamily="34" charset="0"/>
              <a:buChar char="•"/>
            </a:pPr>
            <a:r>
              <a:rPr lang="en-GB" sz="2000" dirty="0"/>
              <a:t>Monitoring Outcomes</a:t>
            </a:r>
          </a:p>
        </p:txBody>
      </p:sp>
    </p:spTree>
    <p:extLst>
      <p:ext uri="{BB962C8B-B14F-4D97-AF65-F5344CB8AC3E}">
        <p14:creationId xmlns:p14="http://schemas.microsoft.com/office/powerpoint/2010/main" val="930275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wimming, sport, water sport, blue&#10;&#10;Description automatically generated">
            <a:extLst>
              <a:ext uri="{FF2B5EF4-FFF2-40B4-BE49-F238E27FC236}">
                <a16:creationId xmlns:a16="http://schemas.microsoft.com/office/drawing/2014/main" id="{837A30AD-7757-4BDE-5C93-8AC42386C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pic>
        <p:nvPicPr>
          <p:cNvPr id="3" name="object 2">
            <a:extLst>
              <a:ext uri="{FF2B5EF4-FFF2-40B4-BE49-F238E27FC236}">
                <a16:creationId xmlns:a16="http://schemas.microsoft.com/office/drawing/2014/main" id="{5AC93BCF-228B-F35D-A969-7363875158AB}"/>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2192000" cy="1266825"/>
          </a:xfrm>
          <a:prstGeom prst="rect">
            <a:avLst/>
          </a:prstGeom>
        </p:spPr>
      </p:pic>
      <p:sp>
        <p:nvSpPr>
          <p:cNvPr id="5" name="TextBox 4">
            <a:extLst>
              <a:ext uri="{FF2B5EF4-FFF2-40B4-BE49-F238E27FC236}">
                <a16:creationId xmlns:a16="http://schemas.microsoft.com/office/drawing/2014/main" id="{0B111A1A-BB4E-A13D-160C-59D523B648AB}"/>
              </a:ext>
            </a:extLst>
          </p:cNvPr>
          <p:cNvSpPr txBox="1"/>
          <p:nvPr/>
        </p:nvSpPr>
        <p:spPr>
          <a:xfrm>
            <a:off x="-1" y="4793226"/>
            <a:ext cx="12192000" cy="2070023"/>
          </a:xfrm>
          <a:prstGeom prst="rect">
            <a:avLst/>
          </a:prstGeom>
          <a:solidFill>
            <a:schemeClr val="bg1">
              <a:alpha val="78000"/>
            </a:schemeClr>
          </a:solidFill>
        </p:spPr>
        <p:txBody>
          <a:bodyPr wrap="square" rtlCol="0">
            <a:noAutofit/>
          </a:bodyPr>
          <a:lstStyle/>
          <a:p>
            <a:pPr algn="ctr"/>
            <a:endParaRPr lang="en-US" sz="3200" dirty="0">
              <a:solidFill>
                <a:schemeClr val="accent5">
                  <a:lumMod val="75000"/>
                </a:schemeClr>
              </a:solidFill>
              <a:latin typeface="Abadi" panose="020B0604020104020204" pitchFamily="34" charset="0"/>
            </a:endParaRPr>
          </a:p>
        </p:txBody>
      </p:sp>
      <p:sp>
        <p:nvSpPr>
          <p:cNvPr id="13" name="Oval 12">
            <a:extLst>
              <a:ext uri="{FF2B5EF4-FFF2-40B4-BE49-F238E27FC236}">
                <a16:creationId xmlns:a16="http://schemas.microsoft.com/office/drawing/2014/main" id="{535D9A5B-1C28-785D-1652-0ED4A74EB2F4}"/>
              </a:ext>
            </a:extLst>
          </p:cNvPr>
          <p:cNvSpPr/>
          <p:nvPr/>
        </p:nvSpPr>
        <p:spPr>
          <a:xfrm>
            <a:off x="-624954" y="138254"/>
            <a:ext cx="464024" cy="4537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537C578-A8DE-78EB-22F3-74E8C26043AF}"/>
              </a:ext>
            </a:extLst>
          </p:cNvPr>
          <p:cNvSpPr txBox="1"/>
          <p:nvPr/>
        </p:nvSpPr>
        <p:spPr>
          <a:xfrm>
            <a:off x="1605478" y="5189502"/>
            <a:ext cx="867414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5">
                    <a:lumMod val="75000"/>
                  </a:schemeClr>
                </a:solidFill>
                <a:latin typeface="Abadi" panose="020B0604020104020204" pitchFamily="34" charset="0"/>
              </a:rPr>
              <a:t>6. Additional resources – bibliography.</a:t>
            </a:r>
          </a:p>
        </p:txBody>
      </p:sp>
      <p:sp>
        <p:nvSpPr>
          <p:cNvPr id="2" name="Flowchart: Connector 1">
            <a:extLst>
              <a:ext uri="{FF2B5EF4-FFF2-40B4-BE49-F238E27FC236}">
                <a16:creationId xmlns:a16="http://schemas.microsoft.com/office/drawing/2014/main" id="{C425A047-D5B7-E04D-612B-018BBD597E3E}"/>
              </a:ext>
            </a:extLst>
          </p:cNvPr>
          <p:cNvSpPr/>
          <p:nvPr/>
        </p:nvSpPr>
        <p:spPr>
          <a:xfrm>
            <a:off x="758215" y="5204766"/>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 name="Graphic 3" descr="Dance steps with solid fill">
            <a:extLst>
              <a:ext uri="{FF2B5EF4-FFF2-40B4-BE49-F238E27FC236}">
                <a16:creationId xmlns:a16="http://schemas.microsoft.com/office/drawing/2014/main" id="{A287587E-9BE1-3A00-8F8D-7358F74D1ACC}"/>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31460" y="5242876"/>
            <a:ext cx="425602" cy="425602"/>
          </a:xfrm>
          <a:prstGeom prst="rect">
            <a:avLst/>
          </a:prstGeom>
        </p:spPr>
      </p:pic>
    </p:spTree>
    <p:extLst>
      <p:ext uri="{BB962C8B-B14F-4D97-AF65-F5344CB8AC3E}">
        <p14:creationId xmlns:p14="http://schemas.microsoft.com/office/powerpoint/2010/main" val="368722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08D2B7-E441-7664-9BEB-88FB547C2408}"/>
              </a:ext>
            </a:extLst>
          </p:cNvPr>
          <p:cNvPicPr>
            <a:picLocks noChangeAspect="1"/>
          </p:cNvPicPr>
          <p:nvPr/>
        </p:nvPicPr>
        <p:blipFill rotWithShape="1">
          <a:blip r:embed="rId2"/>
          <a:srcRect l="24072" t="18710" r="25122" b="20430"/>
          <a:stretch/>
        </p:blipFill>
        <p:spPr>
          <a:xfrm>
            <a:off x="162232" y="2064774"/>
            <a:ext cx="6194323" cy="4173793"/>
          </a:xfrm>
          <a:prstGeom prst="rect">
            <a:avLst/>
          </a:prstGeom>
        </p:spPr>
      </p:pic>
      <p:pic>
        <p:nvPicPr>
          <p:cNvPr id="5" name="Picture 4">
            <a:extLst>
              <a:ext uri="{FF2B5EF4-FFF2-40B4-BE49-F238E27FC236}">
                <a16:creationId xmlns:a16="http://schemas.microsoft.com/office/drawing/2014/main" id="{AFB7D410-2A83-71D5-A045-D6DBD6D76336}"/>
              </a:ext>
            </a:extLst>
          </p:cNvPr>
          <p:cNvPicPr>
            <a:picLocks noChangeAspect="1"/>
          </p:cNvPicPr>
          <p:nvPr/>
        </p:nvPicPr>
        <p:blipFill rotWithShape="1">
          <a:blip r:embed="rId3"/>
          <a:srcRect l="27823" t="26882" r="26330" b="16129"/>
          <a:stretch/>
        </p:blipFill>
        <p:spPr>
          <a:xfrm>
            <a:off x="6356555" y="2064774"/>
            <a:ext cx="5589640" cy="3908323"/>
          </a:xfrm>
          <a:prstGeom prst="rect">
            <a:avLst/>
          </a:prstGeom>
        </p:spPr>
      </p:pic>
      <p:sp>
        <p:nvSpPr>
          <p:cNvPr id="6" name="TextBox 5">
            <a:extLst>
              <a:ext uri="{FF2B5EF4-FFF2-40B4-BE49-F238E27FC236}">
                <a16:creationId xmlns:a16="http://schemas.microsoft.com/office/drawing/2014/main" id="{94EB80E1-0809-9099-0ACB-EC3D887E7A4C}"/>
              </a:ext>
            </a:extLst>
          </p:cNvPr>
          <p:cNvSpPr txBox="1"/>
          <p:nvPr/>
        </p:nvSpPr>
        <p:spPr>
          <a:xfrm>
            <a:off x="798927" y="1242514"/>
            <a:ext cx="1105674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4472C4">
                    <a:lumMod val="75000"/>
                  </a:srgbClr>
                </a:solidFill>
                <a:latin typeface="Abadi" panose="020B0604020104020204" pitchFamily="34" charset="0"/>
              </a:rPr>
              <a:t>Bibliography </a:t>
            </a:r>
            <a:endParaRPr kumimoji="0" lang="en-US" sz="2800" b="0" i="0" u="none" strike="noStrike" kern="1200" cap="none" spc="0" normalizeH="0" baseline="0" noProof="0" dirty="0">
              <a:ln>
                <a:noFill/>
              </a:ln>
              <a:solidFill>
                <a:srgbClr val="4472C4">
                  <a:lumMod val="75000"/>
                </a:srgbClr>
              </a:solidFill>
              <a:effectLst/>
              <a:uLnTx/>
              <a:uFillTx/>
              <a:latin typeface="Abadi" panose="020B0604020104020204" pitchFamily="34" charset="0"/>
              <a:ea typeface="+mn-ea"/>
              <a:cs typeface="+mn-cs"/>
            </a:endParaRPr>
          </a:p>
        </p:txBody>
      </p:sp>
      <p:pic>
        <p:nvPicPr>
          <p:cNvPr id="7" name="object 16">
            <a:extLst>
              <a:ext uri="{FF2B5EF4-FFF2-40B4-BE49-F238E27FC236}">
                <a16:creationId xmlns:a16="http://schemas.microsoft.com/office/drawing/2014/main" id="{231214A8-9454-9A4F-EFE8-A031997B7763}"/>
              </a:ext>
            </a:extLst>
          </p:cNvPr>
          <p:cNvPicPr/>
          <p:nvPr/>
        </p:nvPicPr>
        <p:blipFill>
          <a:blip r:embed="rId4" cstate="email">
            <a:extLst>
              <a:ext uri="{28A0092B-C50C-407E-A947-70E740481C1C}">
                <a14:useLocalDpi xmlns:a14="http://schemas.microsoft.com/office/drawing/2010/main" val="0"/>
              </a:ext>
            </a:extLst>
          </a:blip>
          <a:stretch>
            <a:fillRect/>
          </a:stretch>
        </p:blipFill>
        <p:spPr>
          <a:xfrm rot="5400000" flipH="1">
            <a:off x="3258634" y="-495500"/>
            <a:ext cx="45719" cy="4727865"/>
          </a:xfrm>
          <a:prstGeom prst="rect">
            <a:avLst/>
          </a:prstGeom>
        </p:spPr>
      </p:pic>
    </p:spTree>
    <p:extLst>
      <p:ext uri="{BB962C8B-B14F-4D97-AF65-F5344CB8AC3E}">
        <p14:creationId xmlns:p14="http://schemas.microsoft.com/office/powerpoint/2010/main" val="3872413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wimming, sport, water sport, blue&#10;&#10;Description automatically generated">
            <a:extLst>
              <a:ext uri="{FF2B5EF4-FFF2-40B4-BE49-F238E27FC236}">
                <a16:creationId xmlns:a16="http://schemas.microsoft.com/office/drawing/2014/main" id="{837A30AD-7757-4BDE-5C93-8AC42386C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pic>
        <p:nvPicPr>
          <p:cNvPr id="3" name="object 2">
            <a:extLst>
              <a:ext uri="{FF2B5EF4-FFF2-40B4-BE49-F238E27FC236}">
                <a16:creationId xmlns:a16="http://schemas.microsoft.com/office/drawing/2014/main" id="{5AC93BCF-228B-F35D-A969-7363875158AB}"/>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2192000" cy="1266825"/>
          </a:xfrm>
          <a:prstGeom prst="rect">
            <a:avLst/>
          </a:prstGeom>
        </p:spPr>
      </p:pic>
      <p:sp>
        <p:nvSpPr>
          <p:cNvPr id="5" name="TextBox 4">
            <a:extLst>
              <a:ext uri="{FF2B5EF4-FFF2-40B4-BE49-F238E27FC236}">
                <a16:creationId xmlns:a16="http://schemas.microsoft.com/office/drawing/2014/main" id="{0B111A1A-BB4E-A13D-160C-59D523B648AB}"/>
              </a:ext>
            </a:extLst>
          </p:cNvPr>
          <p:cNvSpPr txBox="1"/>
          <p:nvPr/>
        </p:nvSpPr>
        <p:spPr>
          <a:xfrm>
            <a:off x="-1" y="4793226"/>
            <a:ext cx="12192000" cy="2070023"/>
          </a:xfrm>
          <a:prstGeom prst="rect">
            <a:avLst/>
          </a:prstGeom>
          <a:solidFill>
            <a:schemeClr val="bg1">
              <a:alpha val="78000"/>
            </a:schemeClr>
          </a:solidFill>
        </p:spPr>
        <p:txBody>
          <a:bodyPr wrap="square" rtlCol="0">
            <a:noAutofit/>
          </a:bodyPr>
          <a:lstStyle/>
          <a:p>
            <a:pPr algn="ctr"/>
            <a:endParaRPr lang="en-US" sz="3200" dirty="0">
              <a:solidFill>
                <a:schemeClr val="accent5">
                  <a:lumMod val="75000"/>
                </a:schemeClr>
              </a:solidFill>
              <a:latin typeface="Abadi" panose="020B0604020104020204" pitchFamily="34" charset="0"/>
            </a:endParaRPr>
          </a:p>
        </p:txBody>
      </p:sp>
      <p:sp>
        <p:nvSpPr>
          <p:cNvPr id="13" name="Oval 12">
            <a:extLst>
              <a:ext uri="{FF2B5EF4-FFF2-40B4-BE49-F238E27FC236}">
                <a16:creationId xmlns:a16="http://schemas.microsoft.com/office/drawing/2014/main" id="{535D9A5B-1C28-785D-1652-0ED4A74EB2F4}"/>
              </a:ext>
            </a:extLst>
          </p:cNvPr>
          <p:cNvSpPr/>
          <p:nvPr/>
        </p:nvSpPr>
        <p:spPr>
          <a:xfrm>
            <a:off x="-624954" y="138254"/>
            <a:ext cx="464024" cy="4537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537C578-A8DE-78EB-22F3-74E8C26043AF}"/>
              </a:ext>
            </a:extLst>
          </p:cNvPr>
          <p:cNvSpPr txBox="1"/>
          <p:nvPr/>
        </p:nvSpPr>
        <p:spPr>
          <a:xfrm>
            <a:off x="1605478" y="5145258"/>
            <a:ext cx="867414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75000"/>
                  </a:schemeClr>
                </a:solidFill>
                <a:latin typeface="Abadi" panose="020B0604020104020204" pitchFamily="34" charset="0"/>
              </a:rPr>
              <a:t>7. Your feedback on the resources</a:t>
            </a:r>
            <a:r>
              <a:rPr lang="en-US" sz="2800" dirty="0">
                <a:solidFill>
                  <a:schemeClr val="accent5">
                    <a:lumMod val="75000"/>
                  </a:schemeClr>
                </a:solidFill>
                <a:latin typeface="Abadi" panose="020B0604020104020204" pitchFamily="34" charset="0"/>
              </a:rPr>
              <a:t>.</a:t>
            </a:r>
            <a:endParaRPr lang="en-GB" sz="2800" dirty="0">
              <a:solidFill>
                <a:schemeClr val="accent5">
                  <a:lumMod val="75000"/>
                </a:schemeClr>
              </a:solidFill>
              <a:latin typeface="Abadi" panose="020B0604020104020204" pitchFamily="34" charset="0"/>
            </a:endParaRPr>
          </a:p>
        </p:txBody>
      </p:sp>
      <p:sp>
        <p:nvSpPr>
          <p:cNvPr id="2" name="Flowchart: Connector 1">
            <a:extLst>
              <a:ext uri="{FF2B5EF4-FFF2-40B4-BE49-F238E27FC236}">
                <a16:creationId xmlns:a16="http://schemas.microsoft.com/office/drawing/2014/main" id="{CFB6A33F-979D-14A0-746D-E1C49BCB5231}"/>
              </a:ext>
            </a:extLst>
          </p:cNvPr>
          <p:cNvSpPr/>
          <p:nvPr/>
        </p:nvSpPr>
        <p:spPr>
          <a:xfrm>
            <a:off x="862356" y="5208987"/>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 name="Graphic 3" descr="Circles with arrows with solid fill">
            <a:extLst>
              <a:ext uri="{FF2B5EF4-FFF2-40B4-BE49-F238E27FC236}">
                <a16:creationId xmlns:a16="http://schemas.microsoft.com/office/drawing/2014/main" id="{8DFFF678-067E-D9F5-44D8-F4F81B8559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669" y="5172574"/>
            <a:ext cx="582581" cy="582581"/>
          </a:xfrm>
          <a:prstGeom prst="rect">
            <a:avLst/>
          </a:prstGeom>
        </p:spPr>
      </p:pic>
    </p:spTree>
    <p:extLst>
      <p:ext uri="{BB962C8B-B14F-4D97-AF65-F5344CB8AC3E}">
        <p14:creationId xmlns:p14="http://schemas.microsoft.com/office/powerpoint/2010/main" val="412186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DE3B1A47-103B-213B-DDE4-E11D04804C55}"/>
              </a:ext>
            </a:extLst>
          </p:cNvPr>
          <p:cNvPicPr>
            <a:picLocks noChangeAspect="1"/>
          </p:cNvPicPr>
          <p:nvPr/>
        </p:nvPicPr>
        <p:blipFill rotWithShape="1">
          <a:blip r:embed="rId3">
            <a:extLst>
              <a:ext uri="{28A0092B-C50C-407E-A947-70E740481C1C}">
                <a14:useLocalDpi xmlns:a14="http://schemas.microsoft.com/office/drawing/2010/main" val="0"/>
              </a:ext>
            </a:extLst>
          </a:blip>
          <a:srcRect b="12028"/>
          <a:stretch/>
        </p:blipFill>
        <p:spPr>
          <a:xfrm>
            <a:off x="0" y="0"/>
            <a:ext cx="12192002" cy="6921790"/>
          </a:xfrm>
          <a:prstGeom prst="rect">
            <a:avLst/>
          </a:prstGeom>
        </p:spPr>
      </p:pic>
      <p:pic>
        <p:nvPicPr>
          <p:cNvPr id="4" name="object 2">
            <a:extLst>
              <a:ext uri="{FF2B5EF4-FFF2-40B4-BE49-F238E27FC236}">
                <a16:creationId xmlns:a16="http://schemas.microsoft.com/office/drawing/2014/main" id="{7517040A-89CE-8F54-DF30-085E916C37D5}"/>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0800000">
            <a:off x="0" y="0"/>
            <a:ext cx="12192000" cy="1266825"/>
          </a:xfrm>
          <a:prstGeom prst="rect">
            <a:avLst/>
          </a:prstGeom>
        </p:spPr>
      </p:pic>
      <p:sp>
        <p:nvSpPr>
          <p:cNvPr id="5" name="Oval 4">
            <a:extLst>
              <a:ext uri="{FF2B5EF4-FFF2-40B4-BE49-F238E27FC236}">
                <a16:creationId xmlns:a16="http://schemas.microsoft.com/office/drawing/2014/main" id="{21704CCD-6C94-CD81-D5E2-3DBF5A592016}"/>
              </a:ext>
            </a:extLst>
          </p:cNvPr>
          <p:cNvSpPr/>
          <p:nvPr/>
        </p:nvSpPr>
        <p:spPr>
          <a:xfrm>
            <a:off x="-624954" y="138254"/>
            <a:ext cx="464024" cy="453741"/>
          </a:xfrm>
          <a:prstGeom prst="ellipse">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1" name="Title 2">
            <a:extLst>
              <a:ext uri="{FF2B5EF4-FFF2-40B4-BE49-F238E27FC236}">
                <a16:creationId xmlns:a16="http://schemas.microsoft.com/office/drawing/2014/main" id="{CAA18E84-692D-BE35-9CE7-CE78B40E7FD4}"/>
              </a:ext>
            </a:extLst>
          </p:cNvPr>
          <p:cNvSpPr txBox="1">
            <a:spLocks/>
          </p:cNvSpPr>
          <p:nvPr/>
        </p:nvSpPr>
        <p:spPr>
          <a:xfrm>
            <a:off x="224538" y="1105823"/>
            <a:ext cx="9452434" cy="6316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100" b="1" kern="1200">
                <a:solidFill>
                  <a:schemeClr val="bg1">
                    <a:lumMod val="50000"/>
                  </a:schemeClr>
                </a:solidFill>
                <a:latin typeface="+mj-lt"/>
                <a:ea typeface="+mj-ea"/>
                <a:cs typeface="+mj-cs"/>
              </a:defRPr>
            </a:lvl1pPr>
          </a:lstStyle>
          <a:p>
            <a:r>
              <a:rPr lang="en-GB" sz="3600" b="0" dirty="0">
                <a:solidFill>
                  <a:schemeClr val="bg1"/>
                </a:solidFill>
                <a:latin typeface="Abadi" panose="020B0604020104020204" pitchFamily="34" charset="0"/>
                <a:ea typeface="+mn-ea"/>
                <a:cs typeface="+mn-cs"/>
              </a:rPr>
              <a:t>Give us some feedback on the resources …….</a:t>
            </a:r>
          </a:p>
        </p:txBody>
      </p:sp>
      <p:pic>
        <p:nvPicPr>
          <p:cNvPr id="12" name="object 16">
            <a:extLst>
              <a:ext uri="{FF2B5EF4-FFF2-40B4-BE49-F238E27FC236}">
                <a16:creationId xmlns:a16="http://schemas.microsoft.com/office/drawing/2014/main" id="{4BC6A601-2ED1-B868-1C77-E114AE949FBB}"/>
              </a:ext>
            </a:extLst>
          </p:cNvPr>
          <p:cNvPicPr/>
          <p:nvPr/>
        </p:nvPicPr>
        <p:blipFill>
          <a:blip r:embed="rId5" cstate="email">
            <a:extLst>
              <a:ext uri="{28A0092B-C50C-407E-A947-70E740481C1C}">
                <a14:useLocalDpi xmlns:a14="http://schemas.microsoft.com/office/drawing/2010/main" val="0"/>
              </a:ext>
            </a:extLst>
          </a:blip>
          <a:stretch>
            <a:fillRect/>
          </a:stretch>
        </p:blipFill>
        <p:spPr>
          <a:xfrm rot="5400000">
            <a:off x="3005865" y="-1089556"/>
            <a:ext cx="45719" cy="5608373"/>
          </a:xfrm>
          <a:prstGeom prst="rect">
            <a:avLst/>
          </a:prstGeom>
        </p:spPr>
      </p:pic>
      <p:sp>
        <p:nvSpPr>
          <p:cNvPr id="14" name="Title 2">
            <a:extLst>
              <a:ext uri="{FF2B5EF4-FFF2-40B4-BE49-F238E27FC236}">
                <a16:creationId xmlns:a16="http://schemas.microsoft.com/office/drawing/2014/main" id="{BF6113F6-578A-E1A3-6BD3-22D7BCA7719B}"/>
              </a:ext>
            </a:extLst>
          </p:cNvPr>
          <p:cNvSpPr txBox="1">
            <a:spLocks/>
          </p:cNvSpPr>
          <p:nvPr/>
        </p:nvSpPr>
        <p:spPr>
          <a:xfrm>
            <a:off x="7830658" y="6226332"/>
            <a:ext cx="4361342" cy="6316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100" b="1" kern="1200">
                <a:solidFill>
                  <a:schemeClr val="bg1">
                    <a:lumMod val="50000"/>
                  </a:schemeClr>
                </a:solidFill>
                <a:latin typeface="+mj-lt"/>
                <a:ea typeface="+mj-ea"/>
                <a:cs typeface="+mj-cs"/>
              </a:defRPr>
            </a:lvl1pPr>
          </a:lstStyle>
          <a:p>
            <a:pPr algn="ctr"/>
            <a:r>
              <a:rPr lang="en-GB" sz="3600" b="0" dirty="0">
                <a:solidFill>
                  <a:schemeClr val="bg1"/>
                </a:solidFill>
                <a:latin typeface="Abadi" panose="020B0604020104020204" pitchFamily="34" charset="0"/>
                <a:ea typeface="+mn-ea"/>
                <a:cs typeface="+mn-cs"/>
              </a:rPr>
              <a:t>Thank you!</a:t>
            </a:r>
          </a:p>
        </p:txBody>
      </p:sp>
    </p:spTree>
    <p:extLst>
      <p:ext uri="{BB962C8B-B14F-4D97-AF65-F5344CB8AC3E}">
        <p14:creationId xmlns:p14="http://schemas.microsoft.com/office/powerpoint/2010/main" val="278187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225BFF41-827B-418D-A283-CF9CA46C591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object 3">
            <a:extLst>
              <a:ext uri="{FF2B5EF4-FFF2-40B4-BE49-F238E27FC236}">
                <a16:creationId xmlns:a16="http://schemas.microsoft.com/office/drawing/2014/main" id="{DFB1D72E-9FD2-4F02-AFD3-18A7436424F2}"/>
              </a:ext>
            </a:extLst>
          </p:cNvPr>
          <p:cNvGrpSpPr/>
          <p:nvPr/>
        </p:nvGrpSpPr>
        <p:grpSpPr>
          <a:xfrm>
            <a:off x="0" y="0"/>
            <a:ext cx="7796463" cy="2197768"/>
            <a:chOff x="0" y="0"/>
            <a:chExt cx="11106339" cy="2876739"/>
          </a:xfrm>
        </p:grpSpPr>
        <p:pic>
          <p:nvPicPr>
            <p:cNvPr id="4" name="object 4">
              <a:extLst>
                <a:ext uri="{FF2B5EF4-FFF2-40B4-BE49-F238E27FC236}">
                  <a16:creationId xmlns:a16="http://schemas.microsoft.com/office/drawing/2014/main" id="{67051146-B15E-4953-AC04-AC2CC7A2752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0"/>
              <a:ext cx="11106339" cy="2876739"/>
            </a:xfrm>
            <a:prstGeom prst="rect">
              <a:avLst/>
            </a:prstGeom>
          </p:spPr>
        </p:pic>
        <p:sp>
          <p:nvSpPr>
            <p:cNvPr id="5" name="object 5">
              <a:extLst>
                <a:ext uri="{FF2B5EF4-FFF2-40B4-BE49-F238E27FC236}">
                  <a16:creationId xmlns:a16="http://schemas.microsoft.com/office/drawing/2014/main" id="{D56ACAF6-ABF0-4C92-9D68-7F48F3B18C3A}"/>
                </a:ext>
              </a:extLst>
            </p:cNvPr>
            <p:cNvSpPr/>
            <p:nvPr/>
          </p:nvSpPr>
          <p:spPr>
            <a:xfrm>
              <a:off x="0" y="0"/>
              <a:ext cx="10795635" cy="2580640"/>
            </a:xfrm>
            <a:custGeom>
              <a:avLst/>
              <a:gdLst/>
              <a:ahLst/>
              <a:cxnLst/>
              <a:rect l="l" t="t" r="r" b="b"/>
              <a:pathLst>
                <a:path w="10795635" h="2580640">
                  <a:moveTo>
                    <a:pt x="10795330" y="0"/>
                  </a:moveTo>
                  <a:lnTo>
                    <a:pt x="0" y="0"/>
                  </a:lnTo>
                  <a:lnTo>
                    <a:pt x="0" y="1619431"/>
                  </a:lnTo>
                  <a:lnTo>
                    <a:pt x="49187" y="1641135"/>
                  </a:lnTo>
                  <a:lnTo>
                    <a:pt x="152747" y="1685614"/>
                  </a:lnTo>
                  <a:lnTo>
                    <a:pt x="257781" y="1729128"/>
                  </a:lnTo>
                  <a:lnTo>
                    <a:pt x="364245" y="1771668"/>
                  </a:lnTo>
                  <a:lnTo>
                    <a:pt x="472098" y="1813226"/>
                  </a:lnTo>
                  <a:lnTo>
                    <a:pt x="581296" y="1853791"/>
                  </a:lnTo>
                  <a:lnTo>
                    <a:pt x="747525" y="1912762"/>
                  </a:lnTo>
                  <a:lnTo>
                    <a:pt x="916543" y="1969452"/>
                  </a:lnTo>
                  <a:lnTo>
                    <a:pt x="1088209" y="2023831"/>
                  </a:lnTo>
                  <a:lnTo>
                    <a:pt x="1262379" y="2075870"/>
                  </a:lnTo>
                  <a:lnTo>
                    <a:pt x="1438911" y="2125538"/>
                  </a:lnTo>
                  <a:lnTo>
                    <a:pt x="1617662" y="2172806"/>
                  </a:lnTo>
                  <a:lnTo>
                    <a:pt x="1798488" y="2217644"/>
                  </a:lnTo>
                  <a:lnTo>
                    <a:pt x="1981247" y="2260023"/>
                  </a:lnTo>
                  <a:lnTo>
                    <a:pt x="2165797" y="2299911"/>
                  </a:lnTo>
                  <a:lnTo>
                    <a:pt x="2351994" y="2337280"/>
                  </a:lnTo>
                  <a:lnTo>
                    <a:pt x="2539695" y="2372099"/>
                  </a:lnTo>
                  <a:lnTo>
                    <a:pt x="2792057" y="2414506"/>
                  </a:lnTo>
                  <a:lnTo>
                    <a:pt x="3046501" y="2452258"/>
                  </a:lnTo>
                  <a:lnTo>
                    <a:pt x="3302689" y="2485282"/>
                  </a:lnTo>
                  <a:lnTo>
                    <a:pt x="3560281" y="2513508"/>
                  </a:lnTo>
                  <a:lnTo>
                    <a:pt x="3818940" y="2536864"/>
                  </a:lnTo>
                  <a:lnTo>
                    <a:pt x="4078326" y="2555282"/>
                  </a:lnTo>
                  <a:lnTo>
                    <a:pt x="4338101" y="2568688"/>
                  </a:lnTo>
                  <a:lnTo>
                    <a:pt x="4597927" y="2577013"/>
                  </a:lnTo>
                  <a:lnTo>
                    <a:pt x="4857464" y="2580186"/>
                  </a:lnTo>
                  <a:lnTo>
                    <a:pt x="5051724" y="2579142"/>
                  </a:lnTo>
                  <a:lnTo>
                    <a:pt x="5245489" y="2575130"/>
                  </a:lnTo>
                  <a:lnTo>
                    <a:pt x="5438615" y="2568121"/>
                  </a:lnTo>
                  <a:lnTo>
                    <a:pt x="5630960" y="2558084"/>
                  </a:lnTo>
                  <a:lnTo>
                    <a:pt x="5822382" y="2544989"/>
                  </a:lnTo>
                  <a:lnTo>
                    <a:pt x="6012736" y="2528807"/>
                  </a:lnTo>
                  <a:lnTo>
                    <a:pt x="6201881" y="2509508"/>
                  </a:lnTo>
                  <a:lnTo>
                    <a:pt x="6389673" y="2487062"/>
                  </a:lnTo>
                  <a:lnTo>
                    <a:pt x="6575970" y="2461439"/>
                  </a:lnTo>
                  <a:lnTo>
                    <a:pt x="6760628" y="2432609"/>
                  </a:lnTo>
                  <a:lnTo>
                    <a:pt x="6943506" y="2400543"/>
                  </a:lnTo>
                  <a:lnTo>
                    <a:pt x="7064364" y="2377352"/>
                  </a:lnTo>
                  <a:lnTo>
                    <a:pt x="7184325" y="2352701"/>
                  </a:lnTo>
                  <a:lnTo>
                    <a:pt x="7303346" y="2326580"/>
                  </a:lnTo>
                  <a:lnTo>
                    <a:pt x="7421385" y="2298981"/>
                  </a:lnTo>
                  <a:lnTo>
                    <a:pt x="7538400" y="2269894"/>
                  </a:lnTo>
                  <a:lnTo>
                    <a:pt x="7654348" y="2239312"/>
                  </a:lnTo>
                  <a:lnTo>
                    <a:pt x="7769187" y="2207225"/>
                  </a:lnTo>
                  <a:lnTo>
                    <a:pt x="7882874" y="2173623"/>
                  </a:lnTo>
                  <a:lnTo>
                    <a:pt x="7995368" y="2138500"/>
                  </a:lnTo>
                  <a:lnTo>
                    <a:pt x="8106626" y="2101844"/>
                  </a:lnTo>
                  <a:lnTo>
                    <a:pt x="8216605" y="2063649"/>
                  </a:lnTo>
                  <a:lnTo>
                    <a:pt x="8325264" y="2023904"/>
                  </a:lnTo>
                  <a:lnTo>
                    <a:pt x="8432560" y="1982601"/>
                  </a:lnTo>
                  <a:lnTo>
                    <a:pt x="8485683" y="1961363"/>
                  </a:lnTo>
                  <a:lnTo>
                    <a:pt x="8538450" y="1939732"/>
                  </a:lnTo>
                  <a:lnTo>
                    <a:pt x="8590855" y="1917706"/>
                  </a:lnTo>
                  <a:lnTo>
                    <a:pt x="8642893" y="1895286"/>
                  </a:lnTo>
                  <a:lnTo>
                    <a:pt x="8694558" y="1872470"/>
                  </a:lnTo>
                  <a:lnTo>
                    <a:pt x="8745846" y="1849256"/>
                  </a:lnTo>
                  <a:lnTo>
                    <a:pt x="8796750" y="1825644"/>
                  </a:lnTo>
                  <a:lnTo>
                    <a:pt x="8847266" y="1801633"/>
                  </a:lnTo>
                  <a:lnTo>
                    <a:pt x="8897389" y="1777221"/>
                  </a:lnTo>
                  <a:lnTo>
                    <a:pt x="8947112" y="1752407"/>
                  </a:lnTo>
                  <a:lnTo>
                    <a:pt x="8996431" y="1727191"/>
                  </a:lnTo>
                  <a:lnTo>
                    <a:pt x="9045341" y="1701570"/>
                  </a:lnTo>
                  <a:lnTo>
                    <a:pt x="9093836" y="1675545"/>
                  </a:lnTo>
                  <a:lnTo>
                    <a:pt x="9141911" y="1649113"/>
                  </a:lnTo>
                  <a:lnTo>
                    <a:pt x="9189560" y="1622275"/>
                  </a:lnTo>
                  <a:lnTo>
                    <a:pt x="9236779" y="1595028"/>
                  </a:lnTo>
                  <a:lnTo>
                    <a:pt x="9283561" y="1567371"/>
                  </a:lnTo>
                  <a:lnTo>
                    <a:pt x="9329903" y="1539304"/>
                  </a:lnTo>
                  <a:lnTo>
                    <a:pt x="9375797" y="1510826"/>
                  </a:lnTo>
                  <a:lnTo>
                    <a:pt x="9421240" y="1481934"/>
                  </a:lnTo>
                  <a:lnTo>
                    <a:pt x="9466226" y="1452629"/>
                  </a:lnTo>
                  <a:lnTo>
                    <a:pt x="9510750" y="1422909"/>
                  </a:lnTo>
                  <a:lnTo>
                    <a:pt x="9554805" y="1392773"/>
                  </a:lnTo>
                  <a:lnTo>
                    <a:pt x="9598388" y="1362220"/>
                  </a:lnTo>
                  <a:lnTo>
                    <a:pt x="9641492" y="1331248"/>
                  </a:lnTo>
                  <a:lnTo>
                    <a:pt x="9684113" y="1299857"/>
                  </a:lnTo>
                  <a:lnTo>
                    <a:pt x="9726245" y="1268045"/>
                  </a:lnTo>
                  <a:lnTo>
                    <a:pt x="9767882" y="1235812"/>
                  </a:lnTo>
                  <a:lnTo>
                    <a:pt x="9809021" y="1203156"/>
                  </a:lnTo>
                  <a:lnTo>
                    <a:pt x="9849654" y="1170077"/>
                  </a:lnTo>
                  <a:lnTo>
                    <a:pt x="9889777" y="1136572"/>
                  </a:lnTo>
                  <a:lnTo>
                    <a:pt x="9929385" y="1102642"/>
                  </a:lnTo>
                  <a:lnTo>
                    <a:pt x="9968473" y="1068284"/>
                  </a:lnTo>
                  <a:lnTo>
                    <a:pt x="10007034" y="1033498"/>
                  </a:lnTo>
                  <a:lnTo>
                    <a:pt x="10045064" y="998283"/>
                  </a:lnTo>
                  <a:lnTo>
                    <a:pt x="10082558" y="962637"/>
                  </a:lnTo>
                  <a:lnTo>
                    <a:pt x="10119510" y="926560"/>
                  </a:lnTo>
                  <a:lnTo>
                    <a:pt x="10155915" y="890050"/>
                  </a:lnTo>
                  <a:lnTo>
                    <a:pt x="10191767" y="853106"/>
                  </a:lnTo>
                  <a:lnTo>
                    <a:pt x="10227062" y="815728"/>
                  </a:lnTo>
                  <a:lnTo>
                    <a:pt x="10261794" y="777913"/>
                  </a:lnTo>
                  <a:lnTo>
                    <a:pt x="10295957" y="739662"/>
                  </a:lnTo>
                  <a:lnTo>
                    <a:pt x="10329547" y="700972"/>
                  </a:lnTo>
                  <a:lnTo>
                    <a:pt x="10362559" y="661843"/>
                  </a:lnTo>
                  <a:lnTo>
                    <a:pt x="10394986" y="622273"/>
                  </a:lnTo>
                  <a:lnTo>
                    <a:pt x="10426823" y="582262"/>
                  </a:lnTo>
                  <a:lnTo>
                    <a:pt x="10458066" y="541808"/>
                  </a:lnTo>
                  <a:lnTo>
                    <a:pt x="10488709" y="500911"/>
                  </a:lnTo>
                  <a:lnTo>
                    <a:pt x="10518747" y="459569"/>
                  </a:lnTo>
                  <a:lnTo>
                    <a:pt x="10548174" y="417781"/>
                  </a:lnTo>
                  <a:lnTo>
                    <a:pt x="10576985" y="375546"/>
                  </a:lnTo>
                  <a:lnTo>
                    <a:pt x="10605175" y="332862"/>
                  </a:lnTo>
                  <a:lnTo>
                    <a:pt x="10632738" y="289730"/>
                  </a:lnTo>
                  <a:lnTo>
                    <a:pt x="10659670" y="246147"/>
                  </a:lnTo>
                  <a:lnTo>
                    <a:pt x="10685965" y="202112"/>
                  </a:lnTo>
                  <a:lnTo>
                    <a:pt x="10711617" y="157625"/>
                  </a:lnTo>
                  <a:lnTo>
                    <a:pt x="10736622" y="112685"/>
                  </a:lnTo>
                  <a:lnTo>
                    <a:pt x="10760974" y="67289"/>
                  </a:lnTo>
                  <a:lnTo>
                    <a:pt x="10784668" y="21438"/>
                  </a:lnTo>
                  <a:lnTo>
                    <a:pt x="10795330" y="0"/>
                  </a:lnTo>
                  <a:close/>
                </a:path>
              </a:pathLst>
            </a:custGeom>
            <a:solidFill>
              <a:srgbClr val="FFFFFF"/>
            </a:solidFill>
          </p:spPr>
          <p:txBody>
            <a:bodyPr wrap="square" lIns="0" tIns="0" rIns="0" bIns="0" rtlCol="0"/>
            <a:lstStyle/>
            <a:p>
              <a:endParaRPr sz="1350"/>
            </a:p>
          </p:txBody>
        </p:sp>
      </p:grpSp>
      <p:grpSp>
        <p:nvGrpSpPr>
          <p:cNvPr id="8" name="Group 7">
            <a:extLst>
              <a:ext uri="{FF2B5EF4-FFF2-40B4-BE49-F238E27FC236}">
                <a16:creationId xmlns:a16="http://schemas.microsoft.com/office/drawing/2014/main" id="{C0DB602C-3065-4B28-A370-056D0CC69AE5}"/>
              </a:ext>
            </a:extLst>
          </p:cNvPr>
          <p:cNvGrpSpPr/>
          <p:nvPr/>
        </p:nvGrpSpPr>
        <p:grpSpPr>
          <a:xfrm>
            <a:off x="343448" y="258428"/>
            <a:ext cx="6047600" cy="638175"/>
            <a:chOff x="343448" y="258428"/>
            <a:chExt cx="6047600" cy="638175"/>
          </a:xfrm>
        </p:grpSpPr>
        <p:pic>
          <p:nvPicPr>
            <p:cNvPr id="6" name="Grafika 5">
              <a:extLst>
                <a:ext uri="{FF2B5EF4-FFF2-40B4-BE49-F238E27FC236}">
                  <a16:creationId xmlns:a16="http://schemas.microsoft.com/office/drawing/2014/main" id="{01DE3BB4-A387-469E-BA16-F742879F14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83806" y="258428"/>
              <a:ext cx="2907242" cy="638175"/>
            </a:xfrm>
            <a:prstGeom prst="rect">
              <a:avLst/>
            </a:prstGeom>
          </p:spPr>
        </p:pic>
        <p:pic>
          <p:nvPicPr>
            <p:cNvPr id="7" name="Grafika 6">
              <a:extLst>
                <a:ext uri="{FF2B5EF4-FFF2-40B4-BE49-F238E27FC236}">
                  <a16:creationId xmlns:a16="http://schemas.microsoft.com/office/drawing/2014/main" id="{9E2C1867-CCBB-47BA-81A5-5DA6D1A604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3448" y="258428"/>
              <a:ext cx="1817832" cy="638175"/>
            </a:xfrm>
            <a:prstGeom prst="rect">
              <a:avLst/>
            </a:prstGeom>
          </p:spPr>
        </p:pic>
      </p:grpSp>
      <p:sp>
        <p:nvSpPr>
          <p:cNvPr id="9" name="TextBox 8">
            <a:extLst>
              <a:ext uri="{FF2B5EF4-FFF2-40B4-BE49-F238E27FC236}">
                <a16:creationId xmlns:a16="http://schemas.microsoft.com/office/drawing/2014/main" id="{D6E7C882-D1DA-4BEC-9D3E-F3D016FA8BB5}"/>
              </a:ext>
            </a:extLst>
          </p:cNvPr>
          <p:cNvSpPr txBox="1"/>
          <p:nvPr/>
        </p:nvSpPr>
        <p:spPr>
          <a:xfrm>
            <a:off x="3898231" y="2170305"/>
            <a:ext cx="7422319" cy="2446824"/>
          </a:xfrm>
          <a:prstGeom prst="rect">
            <a:avLst/>
          </a:prstGeom>
          <a:noFill/>
        </p:spPr>
        <p:txBody>
          <a:bodyPr wrap="square" rtlCol="0">
            <a:spAutoFit/>
          </a:bodyPr>
          <a:lstStyle/>
          <a:p>
            <a:pPr>
              <a:lnSpc>
                <a:spcPct val="125000"/>
              </a:lnSpc>
            </a:pPr>
            <a:r>
              <a:rPr lang="en-US" sz="3200" dirty="0">
                <a:solidFill>
                  <a:schemeClr val="bg1"/>
                </a:solidFill>
              </a:rPr>
              <a:t>CONTACTS:  </a:t>
            </a:r>
            <a:r>
              <a:rPr lang="en-US" sz="2200" dirty="0">
                <a:solidFill>
                  <a:schemeClr val="bg1"/>
                </a:solidFill>
              </a:rPr>
              <a:t>		</a:t>
            </a:r>
          </a:p>
          <a:p>
            <a:pPr>
              <a:lnSpc>
                <a:spcPct val="125000"/>
              </a:lnSpc>
            </a:pPr>
            <a:r>
              <a:rPr lang="en-US" sz="2400" dirty="0">
                <a:solidFill>
                  <a:schemeClr val="bg1"/>
                </a:solidFill>
              </a:rPr>
              <a:t>Jo-Anne St. Godard, Circular Innovation Council</a:t>
            </a:r>
          </a:p>
          <a:p>
            <a:pPr>
              <a:lnSpc>
                <a:spcPct val="125000"/>
              </a:lnSpc>
            </a:pPr>
            <a:r>
              <a:rPr lang="en-US" sz="2400">
                <a:solidFill>
                  <a:schemeClr val="bg1"/>
                </a:solidFill>
                <a:hlinkClick r:id="rId9"/>
              </a:rPr>
              <a:t>joanne@circularinnovation.ca</a:t>
            </a:r>
            <a:r>
              <a:rPr lang="en-US" sz="2400">
                <a:solidFill>
                  <a:schemeClr val="bg1"/>
                </a:solidFill>
              </a:rPr>
              <a:t> </a:t>
            </a:r>
          </a:p>
          <a:p>
            <a:pPr>
              <a:spcAft>
                <a:spcPts val="600"/>
              </a:spcAft>
            </a:pPr>
            <a:r>
              <a:rPr lang="en-US" sz="2400">
                <a:solidFill>
                  <a:schemeClr val="bg1"/>
                </a:solidFill>
              </a:rPr>
              <a:t>Mervyn </a:t>
            </a:r>
            <a:r>
              <a:rPr lang="en-US" sz="2400" dirty="0">
                <a:solidFill>
                  <a:schemeClr val="bg1"/>
                </a:solidFill>
              </a:rPr>
              <a:t>Jones, Sustainable Global Resources</a:t>
            </a:r>
          </a:p>
          <a:p>
            <a:pPr>
              <a:spcAft>
                <a:spcPts val="600"/>
              </a:spcAft>
            </a:pPr>
            <a:r>
              <a:rPr lang="en-US" sz="2400" dirty="0">
                <a:hlinkClick r:id="rId10"/>
              </a:rPr>
              <a:t>mervyn@sustainableglobalresources.co.uk</a:t>
            </a:r>
            <a:r>
              <a:rPr lang="en-US" sz="2400" dirty="0">
                <a:solidFill>
                  <a:schemeClr val="bg1"/>
                </a:solidFill>
              </a:rPr>
              <a:t> </a:t>
            </a:r>
            <a:endParaRPr lang="en-US" sz="2400" dirty="0"/>
          </a:p>
        </p:txBody>
      </p:sp>
      <p:sp>
        <p:nvSpPr>
          <p:cNvPr id="13" name="TextBox 12">
            <a:extLst>
              <a:ext uri="{FF2B5EF4-FFF2-40B4-BE49-F238E27FC236}">
                <a16:creationId xmlns:a16="http://schemas.microsoft.com/office/drawing/2014/main" id="{CCDD8167-71D2-882C-2087-DA87BD80223D}"/>
              </a:ext>
            </a:extLst>
          </p:cNvPr>
          <p:cNvSpPr txBox="1"/>
          <p:nvPr/>
        </p:nvSpPr>
        <p:spPr>
          <a:xfrm>
            <a:off x="1493518" y="6211669"/>
            <a:ext cx="8963112" cy="646331"/>
          </a:xfrm>
          <a:prstGeom prst="rect">
            <a:avLst/>
          </a:prstGeom>
          <a:noFill/>
        </p:spPr>
        <p:txBody>
          <a:bodyPr wrap="square">
            <a:spAutoFit/>
          </a:bodyPr>
          <a:lstStyle/>
          <a:p>
            <a:pPr algn="ctr">
              <a:spcAft>
                <a:spcPts val="600"/>
              </a:spcAft>
            </a:pPr>
            <a:r>
              <a:rPr lang="en-US" sz="1800" dirty="0">
                <a:solidFill>
                  <a:schemeClr val="bg1"/>
                </a:solidFill>
                <a:latin typeface="Century Gothic" panose="020B0502020202020204" pitchFamily="34" charset="0"/>
              </a:rPr>
              <a:t>Training materials developed by Sustainable Procurement Limited www.sustainableprocurement.eu.com</a:t>
            </a:r>
          </a:p>
        </p:txBody>
      </p:sp>
      <p:sp>
        <p:nvSpPr>
          <p:cNvPr id="12" name="TextBox 11">
            <a:extLst>
              <a:ext uri="{FF2B5EF4-FFF2-40B4-BE49-F238E27FC236}">
                <a16:creationId xmlns:a16="http://schemas.microsoft.com/office/drawing/2014/main" id="{3A5E43B7-5ECF-B625-31DF-359B89895B1D}"/>
              </a:ext>
            </a:extLst>
          </p:cNvPr>
          <p:cNvSpPr txBox="1"/>
          <p:nvPr/>
        </p:nvSpPr>
        <p:spPr>
          <a:xfrm>
            <a:off x="2063594" y="4911959"/>
            <a:ext cx="7668679" cy="369332"/>
          </a:xfrm>
          <a:prstGeom prst="rect">
            <a:avLst/>
          </a:prstGeom>
          <a:noFill/>
        </p:spPr>
        <p:txBody>
          <a:bodyPr wrap="square">
            <a:spAutoFit/>
          </a:bodyPr>
          <a:lstStyle/>
          <a:p>
            <a:pPr algn="ctr"/>
            <a:r>
              <a:rPr lang="en-GB" dirty="0">
                <a:solidFill>
                  <a:schemeClr val="bg1"/>
                </a:solidFill>
              </a:rPr>
              <a:t>TRAINING WEBSITE: </a:t>
            </a:r>
            <a:r>
              <a:rPr lang="en-GB" dirty="0">
                <a:hlinkClick r:id="rId11"/>
              </a:rPr>
              <a:t>https://circularplastics.eu/green_procurement</a:t>
            </a:r>
            <a:r>
              <a:rPr lang="en-GB" dirty="0"/>
              <a:t> </a:t>
            </a:r>
          </a:p>
        </p:txBody>
      </p:sp>
      <p:sp>
        <p:nvSpPr>
          <p:cNvPr id="14" name="Oval 13">
            <a:extLst>
              <a:ext uri="{FF2B5EF4-FFF2-40B4-BE49-F238E27FC236}">
                <a16:creationId xmlns:a16="http://schemas.microsoft.com/office/drawing/2014/main" id="{15B5C553-0AC2-3218-ABC3-3D93AB114B57}"/>
              </a:ext>
            </a:extLst>
          </p:cNvPr>
          <p:cNvSpPr/>
          <p:nvPr/>
        </p:nvSpPr>
        <p:spPr>
          <a:xfrm>
            <a:off x="-624954" y="138254"/>
            <a:ext cx="464024" cy="453741"/>
          </a:xfrm>
          <a:prstGeom prst="ellipse">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090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10800000">
            <a:off x="-1" y="-51748"/>
            <a:ext cx="12192000" cy="1266825"/>
          </a:xfrm>
          <a:prstGeom prst="rect">
            <a:avLst/>
          </a:prstGeom>
        </p:spPr>
      </p:pic>
      <p:grpSp>
        <p:nvGrpSpPr>
          <p:cNvPr id="3" name="Group 2">
            <a:extLst>
              <a:ext uri="{FF2B5EF4-FFF2-40B4-BE49-F238E27FC236}">
                <a16:creationId xmlns:a16="http://schemas.microsoft.com/office/drawing/2014/main" id="{65C5FDC4-BE66-49F4-B4FE-846000BCA338}"/>
              </a:ext>
            </a:extLst>
          </p:cNvPr>
          <p:cNvGrpSpPr/>
          <p:nvPr/>
        </p:nvGrpSpPr>
        <p:grpSpPr>
          <a:xfrm>
            <a:off x="877661" y="1006283"/>
            <a:ext cx="9890743" cy="630498"/>
            <a:chOff x="877661" y="1138261"/>
            <a:chExt cx="9890743" cy="630498"/>
          </a:xfrm>
        </p:grpSpPr>
        <p:pic>
          <p:nvPicPr>
            <p:cNvPr id="17" name="object 16">
              <a:extLst>
                <a:ext uri="{FF2B5EF4-FFF2-40B4-BE49-F238E27FC236}">
                  <a16:creationId xmlns:a16="http://schemas.microsoft.com/office/drawing/2014/main" id="{DA375AB6-C29D-44FD-9E0F-04149CBF8970}"/>
                </a:ext>
              </a:extLst>
            </p:cNvPr>
            <p:cNvPicPr/>
            <p:nvPr/>
          </p:nvPicPr>
          <p:blipFill>
            <a:blip r:embed="rId4" cstate="email">
              <a:extLst>
                <a:ext uri="{28A0092B-C50C-407E-A947-70E740481C1C}">
                  <a14:useLocalDpi xmlns:a14="http://schemas.microsoft.com/office/drawing/2010/main" val="0"/>
                </a:ext>
              </a:extLst>
            </a:blip>
            <a:stretch>
              <a:fillRect/>
            </a:stretch>
          </p:blipFill>
          <p:spPr>
            <a:xfrm rot="5400000">
              <a:off x="5823971" y="-3175672"/>
              <a:ext cx="45719" cy="9843144"/>
            </a:xfrm>
            <a:prstGeom prst="rect">
              <a:avLst/>
            </a:prstGeom>
          </p:spPr>
        </p:pic>
        <p:sp>
          <p:nvSpPr>
            <p:cNvPr id="19" name="TextBox 18">
              <a:extLst>
                <a:ext uri="{FF2B5EF4-FFF2-40B4-BE49-F238E27FC236}">
                  <a16:creationId xmlns:a16="http://schemas.microsoft.com/office/drawing/2014/main" id="{0DAACDB9-944E-4379-A1BC-E3F293552FE2}"/>
                </a:ext>
              </a:extLst>
            </p:cNvPr>
            <p:cNvSpPr txBox="1"/>
            <p:nvPr/>
          </p:nvSpPr>
          <p:spPr>
            <a:xfrm>
              <a:off x="877661" y="1138261"/>
              <a:ext cx="9890743" cy="584775"/>
            </a:xfrm>
            <a:prstGeom prst="rect">
              <a:avLst/>
            </a:prstGeom>
            <a:noFill/>
          </p:spPr>
          <p:txBody>
            <a:bodyPr wrap="square">
              <a:spAutoFit/>
            </a:bodyPr>
            <a:lstStyle/>
            <a:p>
              <a:r>
                <a:rPr lang="en-US" sz="3200" dirty="0">
                  <a:solidFill>
                    <a:schemeClr val="accent5">
                      <a:lumMod val="75000"/>
                    </a:schemeClr>
                  </a:solidFill>
                  <a:latin typeface="Abadi" panose="020B0604020104020204" pitchFamily="34" charset="0"/>
                </a:rPr>
                <a:t>Agenda</a:t>
              </a:r>
            </a:p>
          </p:txBody>
        </p:sp>
      </p:grpSp>
      <p:grpSp>
        <p:nvGrpSpPr>
          <p:cNvPr id="9" name="Group 8">
            <a:extLst>
              <a:ext uri="{FF2B5EF4-FFF2-40B4-BE49-F238E27FC236}">
                <a16:creationId xmlns:a16="http://schemas.microsoft.com/office/drawing/2014/main" id="{1CFD8CE9-C14E-423C-99A8-0D299FC65B75}"/>
              </a:ext>
            </a:extLst>
          </p:cNvPr>
          <p:cNvGrpSpPr>
            <a:grpSpLocks noGrp="1" noUngrp="1" noRot="1" noMove="1" noResize="1"/>
          </p:cNvGrpSpPr>
          <p:nvPr/>
        </p:nvGrpSpPr>
        <p:grpSpPr>
          <a:xfrm>
            <a:off x="8739196" y="6185342"/>
            <a:ext cx="3138767" cy="498792"/>
            <a:chOff x="8258905" y="6074505"/>
            <a:chExt cx="3520355" cy="498792"/>
          </a:xfrm>
        </p:grpSpPr>
        <p:pic>
          <p:nvPicPr>
            <p:cNvPr id="10" name="Grafika 17">
              <a:extLst>
                <a:ext uri="{FF2B5EF4-FFF2-40B4-BE49-F238E27FC236}">
                  <a16:creationId xmlns:a16="http://schemas.microsoft.com/office/drawing/2014/main" id="{3F30DF77-ACA1-463E-939A-4822D8897C03}"/>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10583" y="6107827"/>
              <a:ext cx="1968677" cy="432149"/>
            </a:xfrm>
            <a:prstGeom prst="rect">
              <a:avLst/>
            </a:prstGeom>
          </p:spPr>
        </p:pic>
        <p:pic>
          <p:nvPicPr>
            <p:cNvPr id="11" name="Grafika 20">
              <a:extLst>
                <a:ext uri="{FF2B5EF4-FFF2-40B4-BE49-F238E27FC236}">
                  <a16:creationId xmlns:a16="http://schemas.microsoft.com/office/drawing/2014/main" id="{F359C34E-8BDF-4B13-B122-C0B90C078434}"/>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8905" y="6074505"/>
              <a:ext cx="1420803" cy="498792"/>
            </a:xfrm>
            <a:prstGeom prst="rect">
              <a:avLst/>
            </a:prstGeom>
          </p:spPr>
        </p:pic>
      </p:grpSp>
      <p:sp>
        <p:nvSpPr>
          <p:cNvPr id="27" name="Flowchart: Connector 26">
            <a:extLst>
              <a:ext uri="{FF2B5EF4-FFF2-40B4-BE49-F238E27FC236}">
                <a16:creationId xmlns:a16="http://schemas.microsoft.com/office/drawing/2014/main" id="{94B0CE43-EBEA-4DDC-BBCF-3F284DB10644}"/>
              </a:ext>
            </a:extLst>
          </p:cNvPr>
          <p:cNvSpPr/>
          <p:nvPr/>
        </p:nvSpPr>
        <p:spPr>
          <a:xfrm>
            <a:off x="1297123" y="2253942"/>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D04D4D-68DB-7D51-2F16-91D37CF02C18}"/>
              </a:ext>
            </a:extLst>
          </p:cNvPr>
          <p:cNvGrpSpPr/>
          <p:nvPr/>
        </p:nvGrpSpPr>
        <p:grpSpPr>
          <a:xfrm>
            <a:off x="1308273" y="3671406"/>
            <a:ext cx="564842" cy="498792"/>
            <a:chOff x="899007" y="4134057"/>
            <a:chExt cx="564842" cy="498792"/>
          </a:xfrm>
        </p:grpSpPr>
        <p:sp>
          <p:nvSpPr>
            <p:cNvPr id="5" name="Flowchart: Connector 4">
              <a:extLst>
                <a:ext uri="{FF2B5EF4-FFF2-40B4-BE49-F238E27FC236}">
                  <a16:creationId xmlns:a16="http://schemas.microsoft.com/office/drawing/2014/main" id="{D55235CB-2459-986B-9C38-D473A59E421C}"/>
                </a:ext>
              </a:extLst>
            </p:cNvPr>
            <p:cNvSpPr/>
            <p:nvPr/>
          </p:nvSpPr>
          <p:spPr>
            <a:xfrm>
              <a:off x="899007" y="4134057"/>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3" name="Graphic 22" descr="Construction Barricade with solid fill">
              <a:extLst>
                <a:ext uri="{FF2B5EF4-FFF2-40B4-BE49-F238E27FC236}">
                  <a16:creationId xmlns:a16="http://schemas.microsoft.com/office/drawing/2014/main" id="{56A0A71C-1BE2-200C-752C-8E22B7D2CA80}"/>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2828" y="4154853"/>
              <a:ext cx="457199" cy="457199"/>
            </a:xfrm>
            <a:prstGeom prst="rect">
              <a:avLst/>
            </a:prstGeom>
          </p:spPr>
        </p:pic>
      </p:grpSp>
      <p:grpSp>
        <p:nvGrpSpPr>
          <p:cNvPr id="21" name="Group 20">
            <a:extLst>
              <a:ext uri="{FF2B5EF4-FFF2-40B4-BE49-F238E27FC236}">
                <a16:creationId xmlns:a16="http://schemas.microsoft.com/office/drawing/2014/main" id="{266E2778-B0DA-97DB-66AC-8E70F8493E91}"/>
              </a:ext>
            </a:extLst>
          </p:cNvPr>
          <p:cNvGrpSpPr/>
          <p:nvPr/>
        </p:nvGrpSpPr>
        <p:grpSpPr>
          <a:xfrm>
            <a:off x="1312457" y="4380091"/>
            <a:ext cx="564842" cy="498792"/>
            <a:chOff x="903471" y="4801806"/>
            <a:chExt cx="564842" cy="498792"/>
          </a:xfrm>
        </p:grpSpPr>
        <p:sp>
          <p:nvSpPr>
            <p:cNvPr id="16" name="Flowchart: Connector 15">
              <a:extLst>
                <a:ext uri="{FF2B5EF4-FFF2-40B4-BE49-F238E27FC236}">
                  <a16:creationId xmlns:a16="http://schemas.microsoft.com/office/drawing/2014/main" id="{99975A81-B030-66BD-F21B-665B1F1E7266}"/>
                </a:ext>
              </a:extLst>
            </p:cNvPr>
            <p:cNvSpPr/>
            <p:nvPr/>
          </p:nvSpPr>
          <p:spPr>
            <a:xfrm>
              <a:off x="903471" y="4801806"/>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31" name="Graphic 30" descr="List with solid fill">
              <a:extLst>
                <a:ext uri="{FF2B5EF4-FFF2-40B4-BE49-F238E27FC236}">
                  <a16:creationId xmlns:a16="http://schemas.microsoft.com/office/drawing/2014/main" id="{BF4FD3B8-CD5E-4AE8-592B-7BAD45B36B5F}"/>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4425" y="4840065"/>
              <a:ext cx="425602" cy="425602"/>
            </a:xfrm>
            <a:prstGeom prst="rect">
              <a:avLst/>
            </a:prstGeom>
          </p:spPr>
        </p:pic>
      </p:grpSp>
      <p:sp>
        <p:nvSpPr>
          <p:cNvPr id="28" name="Flowchart: Connector 27">
            <a:extLst>
              <a:ext uri="{FF2B5EF4-FFF2-40B4-BE49-F238E27FC236}">
                <a16:creationId xmlns:a16="http://schemas.microsoft.com/office/drawing/2014/main" id="{BD24B1C8-B980-4C88-90EE-072780454547}"/>
              </a:ext>
            </a:extLst>
          </p:cNvPr>
          <p:cNvSpPr/>
          <p:nvPr/>
        </p:nvSpPr>
        <p:spPr>
          <a:xfrm>
            <a:off x="1297123" y="2972596"/>
            <a:ext cx="564842" cy="488823"/>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34" name="Graphic 33" descr="Shopping cart with solid fill">
            <a:extLst>
              <a:ext uri="{FF2B5EF4-FFF2-40B4-BE49-F238E27FC236}">
                <a16:creationId xmlns:a16="http://schemas.microsoft.com/office/drawing/2014/main" id="{8F533DCE-20E6-B5BF-3190-D591EA407ADE}"/>
              </a:ext>
            </a:extLst>
          </p:cNvPr>
          <p:cNvPicPr>
            <a:picLocks noChangeAspect="1"/>
          </p:cNvPicPr>
          <p:nvPr/>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82236" y="3014359"/>
            <a:ext cx="425602" cy="425602"/>
          </a:xfrm>
          <a:prstGeom prst="rect">
            <a:avLst/>
          </a:prstGeom>
        </p:spPr>
      </p:pic>
      <p:sp>
        <p:nvSpPr>
          <p:cNvPr id="48" name="TextBox 47">
            <a:extLst>
              <a:ext uri="{FF2B5EF4-FFF2-40B4-BE49-F238E27FC236}">
                <a16:creationId xmlns:a16="http://schemas.microsoft.com/office/drawing/2014/main" id="{167754D0-21C2-1E8A-08F7-AF0BC725C75A}"/>
              </a:ext>
            </a:extLst>
          </p:cNvPr>
          <p:cNvSpPr txBox="1"/>
          <p:nvPr/>
        </p:nvSpPr>
        <p:spPr>
          <a:xfrm>
            <a:off x="2186009" y="3058603"/>
            <a:ext cx="60941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Recap -  outlines of Training Modules 1 &amp; 2.</a:t>
            </a:r>
            <a:endParaRPr lang="en-GB" b="0" dirty="0"/>
          </a:p>
        </p:txBody>
      </p:sp>
      <p:sp>
        <p:nvSpPr>
          <p:cNvPr id="52" name="TextBox 51">
            <a:extLst>
              <a:ext uri="{FF2B5EF4-FFF2-40B4-BE49-F238E27FC236}">
                <a16:creationId xmlns:a16="http://schemas.microsoft.com/office/drawing/2014/main" id="{E5880EBB-57A4-57B6-328A-EDABFF7A970E}"/>
              </a:ext>
            </a:extLst>
          </p:cNvPr>
          <p:cNvSpPr txBox="1"/>
          <p:nvPr/>
        </p:nvSpPr>
        <p:spPr>
          <a:xfrm>
            <a:off x="2186009" y="3725163"/>
            <a:ext cx="7579790" cy="369332"/>
          </a:xfrm>
          <a:prstGeom prst="rect">
            <a:avLst/>
          </a:prstGeom>
          <a:noFill/>
        </p:spPr>
        <p:txBody>
          <a:bodyPr wrap="square" rtlCol="0">
            <a:spAutoFit/>
          </a:bodyPr>
          <a:lstStyle/>
          <a:p>
            <a:r>
              <a:rPr lang="en-US" b="1" dirty="0"/>
              <a:t>3. Suggested structure and exercises</a:t>
            </a:r>
            <a:endParaRPr lang="en-US" dirty="0"/>
          </a:p>
        </p:txBody>
      </p:sp>
      <p:sp>
        <p:nvSpPr>
          <p:cNvPr id="53" name="TextBox 52">
            <a:extLst>
              <a:ext uri="{FF2B5EF4-FFF2-40B4-BE49-F238E27FC236}">
                <a16:creationId xmlns:a16="http://schemas.microsoft.com/office/drawing/2014/main" id="{BCA6F41E-F63E-9BCC-BA09-F502F68D4FF4}"/>
              </a:ext>
            </a:extLst>
          </p:cNvPr>
          <p:cNvSpPr txBox="1"/>
          <p:nvPr/>
        </p:nvSpPr>
        <p:spPr>
          <a:xfrm>
            <a:off x="2186009" y="4379682"/>
            <a:ext cx="7847419" cy="369332"/>
          </a:xfrm>
          <a:prstGeom prst="rect">
            <a:avLst/>
          </a:prstGeom>
          <a:noFill/>
        </p:spPr>
        <p:txBody>
          <a:bodyPr wrap="square" rtlCol="0">
            <a:spAutoFit/>
          </a:bodyPr>
          <a:lstStyle/>
          <a:p>
            <a:r>
              <a:rPr lang="en-US" b="1" dirty="0"/>
              <a:t>4. Additional resources – brief </a:t>
            </a:r>
            <a:r>
              <a:rPr lang="en-GB" b="1" dirty="0"/>
              <a:t>walk through of case studies </a:t>
            </a:r>
            <a:endParaRPr lang="en-US" dirty="0"/>
          </a:p>
        </p:txBody>
      </p:sp>
      <p:sp>
        <p:nvSpPr>
          <p:cNvPr id="4" name="Rectangle 3">
            <a:extLst>
              <a:ext uri="{FF2B5EF4-FFF2-40B4-BE49-F238E27FC236}">
                <a16:creationId xmlns:a16="http://schemas.microsoft.com/office/drawing/2014/main" id="{25E44697-E348-3265-905D-77E17F3932ED}"/>
              </a:ext>
            </a:extLst>
          </p:cNvPr>
          <p:cNvSpPr/>
          <p:nvPr/>
        </p:nvSpPr>
        <p:spPr>
          <a:xfrm>
            <a:off x="-624954" y="138254"/>
            <a:ext cx="464024" cy="453741"/>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9E01160-C4E8-3367-80F8-FD55FE59C8E9}"/>
              </a:ext>
            </a:extLst>
          </p:cNvPr>
          <p:cNvSpPr txBox="1"/>
          <p:nvPr/>
        </p:nvSpPr>
        <p:spPr>
          <a:xfrm>
            <a:off x="2186009" y="2374033"/>
            <a:ext cx="60941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Learning objectives for Trainer the Trainer resources.</a:t>
            </a:r>
            <a:endParaRPr lang="en-GB" b="0" dirty="0"/>
          </a:p>
        </p:txBody>
      </p:sp>
      <p:sp>
        <p:nvSpPr>
          <p:cNvPr id="22" name="Flowchart: Connector 21">
            <a:extLst>
              <a:ext uri="{FF2B5EF4-FFF2-40B4-BE49-F238E27FC236}">
                <a16:creationId xmlns:a16="http://schemas.microsoft.com/office/drawing/2014/main" id="{67F61BCB-CE27-60C9-055A-32890CE39723}"/>
              </a:ext>
            </a:extLst>
          </p:cNvPr>
          <p:cNvSpPr/>
          <p:nvPr/>
        </p:nvSpPr>
        <p:spPr>
          <a:xfrm>
            <a:off x="1297122" y="5005323"/>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5" name="Graphic 24" descr="Alterations &amp; Tailoring with solid fill">
            <a:extLst>
              <a:ext uri="{FF2B5EF4-FFF2-40B4-BE49-F238E27FC236}">
                <a16:creationId xmlns:a16="http://schemas.microsoft.com/office/drawing/2014/main" id="{64EA7762-ACE9-8D0E-2B4F-2E43F98745AE}"/>
              </a:ext>
            </a:extLst>
          </p:cNvPr>
          <p:cNvPicPr>
            <a:picLocks noChangeAspect="1"/>
          </p:cNvPicPr>
          <p:nvPr/>
        </p:nvPicPr>
        <p:blipFill>
          <a:blip r:embed="rId15" cstate="email">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385115" y="5043433"/>
            <a:ext cx="425602" cy="425602"/>
          </a:xfrm>
          <a:prstGeom prst="rect">
            <a:avLst/>
          </a:prstGeom>
        </p:spPr>
      </p:pic>
      <p:sp>
        <p:nvSpPr>
          <p:cNvPr id="26" name="Flowchart: Connector 25">
            <a:extLst>
              <a:ext uri="{FF2B5EF4-FFF2-40B4-BE49-F238E27FC236}">
                <a16:creationId xmlns:a16="http://schemas.microsoft.com/office/drawing/2014/main" id="{49CBB341-5212-E8C6-1D57-8CF94BD272BB}"/>
              </a:ext>
            </a:extLst>
          </p:cNvPr>
          <p:cNvSpPr/>
          <p:nvPr/>
        </p:nvSpPr>
        <p:spPr>
          <a:xfrm>
            <a:off x="1297122" y="5662440"/>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9" name="Graphic 28" descr="Dance steps with solid fill">
            <a:extLst>
              <a:ext uri="{FF2B5EF4-FFF2-40B4-BE49-F238E27FC236}">
                <a16:creationId xmlns:a16="http://schemas.microsoft.com/office/drawing/2014/main" id="{65008785-8DC3-C98C-2AA5-47A5DBD7E847}"/>
              </a:ext>
            </a:extLst>
          </p:cNvPr>
          <p:cNvPicPr>
            <a:picLocks noChangeAspect="1"/>
          </p:cNvPicPr>
          <p:nvPr/>
        </p:nvPicPr>
        <p:blipFill>
          <a:blip r:embed="rId17" cstate="email">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370367" y="5700550"/>
            <a:ext cx="425602" cy="425602"/>
          </a:xfrm>
          <a:prstGeom prst="rect">
            <a:avLst/>
          </a:prstGeom>
        </p:spPr>
      </p:pic>
      <p:sp>
        <p:nvSpPr>
          <p:cNvPr id="32" name="TextBox 31">
            <a:extLst>
              <a:ext uri="{FF2B5EF4-FFF2-40B4-BE49-F238E27FC236}">
                <a16:creationId xmlns:a16="http://schemas.microsoft.com/office/drawing/2014/main" id="{151D7410-8A1B-5715-5206-AF2FFD5EB2BD}"/>
              </a:ext>
            </a:extLst>
          </p:cNvPr>
          <p:cNvSpPr txBox="1"/>
          <p:nvPr/>
        </p:nvSpPr>
        <p:spPr>
          <a:xfrm>
            <a:off x="2186009" y="5093685"/>
            <a:ext cx="7847419" cy="369332"/>
          </a:xfrm>
          <a:prstGeom prst="rect">
            <a:avLst/>
          </a:prstGeom>
          <a:noFill/>
        </p:spPr>
        <p:txBody>
          <a:bodyPr wrap="square" rtlCol="0">
            <a:spAutoFit/>
          </a:bodyPr>
          <a:lstStyle/>
          <a:p>
            <a:r>
              <a:rPr lang="en-US" b="1" dirty="0"/>
              <a:t>5. Additional resources - </a:t>
            </a:r>
            <a:r>
              <a:rPr lang="en-GB" b="1" dirty="0"/>
              <a:t>criteria examples</a:t>
            </a:r>
            <a:endParaRPr lang="en-US" dirty="0"/>
          </a:p>
        </p:txBody>
      </p:sp>
      <p:sp>
        <p:nvSpPr>
          <p:cNvPr id="33" name="TextBox 32">
            <a:extLst>
              <a:ext uri="{FF2B5EF4-FFF2-40B4-BE49-F238E27FC236}">
                <a16:creationId xmlns:a16="http://schemas.microsoft.com/office/drawing/2014/main" id="{9F576E2D-75A2-E160-D8A8-929D563395FD}"/>
              </a:ext>
            </a:extLst>
          </p:cNvPr>
          <p:cNvSpPr txBox="1"/>
          <p:nvPr/>
        </p:nvSpPr>
        <p:spPr>
          <a:xfrm>
            <a:off x="2186009" y="5688502"/>
            <a:ext cx="7847419" cy="369332"/>
          </a:xfrm>
          <a:prstGeom prst="rect">
            <a:avLst/>
          </a:prstGeom>
          <a:noFill/>
        </p:spPr>
        <p:txBody>
          <a:bodyPr wrap="square" rtlCol="0">
            <a:spAutoFit/>
          </a:bodyPr>
          <a:lstStyle/>
          <a:p>
            <a:r>
              <a:rPr lang="en-US" b="1" dirty="0"/>
              <a:t>6. Additional resources - </a:t>
            </a:r>
            <a:r>
              <a:rPr lang="en-GB" b="1" dirty="0"/>
              <a:t>bibliography</a:t>
            </a:r>
            <a:endParaRPr lang="en-US" dirty="0"/>
          </a:p>
        </p:txBody>
      </p:sp>
      <p:sp>
        <p:nvSpPr>
          <p:cNvPr id="35" name="Flowchart: Connector 34">
            <a:extLst>
              <a:ext uri="{FF2B5EF4-FFF2-40B4-BE49-F238E27FC236}">
                <a16:creationId xmlns:a16="http://schemas.microsoft.com/office/drawing/2014/main" id="{82F2EF26-8EE9-31E2-6B53-A1EB6D2B80D9}"/>
              </a:ext>
            </a:extLst>
          </p:cNvPr>
          <p:cNvSpPr/>
          <p:nvPr/>
        </p:nvSpPr>
        <p:spPr>
          <a:xfrm>
            <a:off x="1290060" y="6317045"/>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FB76A-70B9-BE85-75A8-B6581476FE16}"/>
              </a:ext>
            </a:extLst>
          </p:cNvPr>
          <p:cNvSpPr txBox="1"/>
          <p:nvPr/>
        </p:nvSpPr>
        <p:spPr>
          <a:xfrm>
            <a:off x="2186009" y="6343107"/>
            <a:ext cx="7847419" cy="369332"/>
          </a:xfrm>
          <a:prstGeom prst="rect">
            <a:avLst/>
          </a:prstGeom>
          <a:noFill/>
        </p:spPr>
        <p:txBody>
          <a:bodyPr wrap="square" rtlCol="0">
            <a:spAutoFit/>
          </a:bodyPr>
          <a:lstStyle/>
          <a:p>
            <a:r>
              <a:rPr lang="en-US" b="1" dirty="0"/>
              <a:t>7. </a:t>
            </a:r>
            <a:r>
              <a:rPr lang="en-GB" b="1" dirty="0"/>
              <a:t>Your feedback on the resources</a:t>
            </a:r>
            <a:endParaRPr lang="en-US" dirty="0"/>
          </a:p>
        </p:txBody>
      </p:sp>
      <p:pic>
        <p:nvPicPr>
          <p:cNvPr id="39" name="Graphic 38" descr="Circles with arrows with solid fill">
            <a:extLst>
              <a:ext uri="{FF2B5EF4-FFF2-40B4-BE49-F238E27FC236}">
                <a16:creationId xmlns:a16="http://schemas.microsoft.com/office/drawing/2014/main" id="{BFAA6188-0355-8CC9-CC90-A8692616498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282373" y="6280632"/>
            <a:ext cx="582581" cy="582581"/>
          </a:xfrm>
          <a:prstGeom prst="rect">
            <a:avLst/>
          </a:prstGeom>
        </p:spPr>
      </p:pic>
      <p:pic>
        <p:nvPicPr>
          <p:cNvPr id="41" name="Graphic 40" descr="Bullseye with solid fill">
            <a:extLst>
              <a:ext uri="{FF2B5EF4-FFF2-40B4-BE49-F238E27FC236}">
                <a16:creationId xmlns:a16="http://schemas.microsoft.com/office/drawing/2014/main" id="{27BF5DA0-9EF7-F67F-3924-0830FCA5B42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330314" y="2271802"/>
            <a:ext cx="505708" cy="505708"/>
          </a:xfrm>
          <a:prstGeom prst="rect">
            <a:avLst/>
          </a:prstGeom>
        </p:spPr>
      </p:pic>
    </p:spTree>
    <p:extLst>
      <p:ext uri="{BB962C8B-B14F-4D97-AF65-F5344CB8AC3E}">
        <p14:creationId xmlns:p14="http://schemas.microsoft.com/office/powerpoint/2010/main" val="166361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wimming, sport, water sport, blue&#10;&#10;Description automatically generated">
            <a:extLst>
              <a:ext uri="{FF2B5EF4-FFF2-40B4-BE49-F238E27FC236}">
                <a16:creationId xmlns:a16="http://schemas.microsoft.com/office/drawing/2014/main" id="{837A30AD-7757-4BDE-5C93-8AC42386C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pic>
        <p:nvPicPr>
          <p:cNvPr id="3" name="object 2">
            <a:extLst>
              <a:ext uri="{FF2B5EF4-FFF2-40B4-BE49-F238E27FC236}">
                <a16:creationId xmlns:a16="http://schemas.microsoft.com/office/drawing/2014/main" id="{5AC93BCF-228B-F35D-A969-7363875158AB}"/>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2192000" cy="1266825"/>
          </a:xfrm>
          <a:prstGeom prst="rect">
            <a:avLst/>
          </a:prstGeom>
        </p:spPr>
      </p:pic>
      <p:sp>
        <p:nvSpPr>
          <p:cNvPr id="5" name="TextBox 4">
            <a:extLst>
              <a:ext uri="{FF2B5EF4-FFF2-40B4-BE49-F238E27FC236}">
                <a16:creationId xmlns:a16="http://schemas.microsoft.com/office/drawing/2014/main" id="{0B111A1A-BB4E-A13D-160C-59D523B648AB}"/>
              </a:ext>
            </a:extLst>
          </p:cNvPr>
          <p:cNvSpPr txBox="1"/>
          <p:nvPr/>
        </p:nvSpPr>
        <p:spPr>
          <a:xfrm>
            <a:off x="-1" y="4837470"/>
            <a:ext cx="12192000" cy="2070023"/>
          </a:xfrm>
          <a:prstGeom prst="rect">
            <a:avLst/>
          </a:prstGeom>
          <a:solidFill>
            <a:schemeClr val="bg1">
              <a:alpha val="78000"/>
            </a:schemeClr>
          </a:solidFill>
        </p:spPr>
        <p:txBody>
          <a:bodyPr wrap="square" rtlCol="0">
            <a:noAutofit/>
          </a:bodyPr>
          <a:lstStyle/>
          <a:p>
            <a:pPr algn="ctr"/>
            <a:endParaRPr lang="en-US" sz="3200" dirty="0">
              <a:solidFill>
                <a:schemeClr val="accent5">
                  <a:lumMod val="75000"/>
                </a:schemeClr>
              </a:solidFill>
              <a:latin typeface="Abadi" panose="020B0604020104020204" pitchFamily="34" charset="0"/>
            </a:endParaRPr>
          </a:p>
        </p:txBody>
      </p:sp>
      <p:sp>
        <p:nvSpPr>
          <p:cNvPr id="13" name="Oval 12">
            <a:extLst>
              <a:ext uri="{FF2B5EF4-FFF2-40B4-BE49-F238E27FC236}">
                <a16:creationId xmlns:a16="http://schemas.microsoft.com/office/drawing/2014/main" id="{535D9A5B-1C28-785D-1652-0ED4A74EB2F4}"/>
              </a:ext>
            </a:extLst>
          </p:cNvPr>
          <p:cNvSpPr/>
          <p:nvPr/>
        </p:nvSpPr>
        <p:spPr>
          <a:xfrm>
            <a:off x="-624954" y="138254"/>
            <a:ext cx="464024" cy="4537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234204D0-6CFA-6CB0-EA1E-731E69536649}"/>
              </a:ext>
            </a:extLst>
          </p:cNvPr>
          <p:cNvSpPr/>
          <p:nvPr/>
        </p:nvSpPr>
        <p:spPr>
          <a:xfrm>
            <a:off x="790334" y="5163000"/>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37C578-A8DE-78EB-22F3-74E8C26043AF}"/>
              </a:ext>
            </a:extLst>
          </p:cNvPr>
          <p:cNvSpPr txBox="1"/>
          <p:nvPr/>
        </p:nvSpPr>
        <p:spPr>
          <a:xfrm>
            <a:off x="1605478" y="5145258"/>
            <a:ext cx="867414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5">
                    <a:lumMod val="75000"/>
                  </a:schemeClr>
                </a:solidFill>
                <a:latin typeface="Abadi" panose="020B0604020104020204" pitchFamily="34" charset="0"/>
              </a:rPr>
              <a:t>1. Learning objectives for Trainer the Trainer resources.</a:t>
            </a:r>
            <a:endParaRPr lang="en-GB" sz="2800" dirty="0">
              <a:solidFill>
                <a:schemeClr val="accent5">
                  <a:lumMod val="75000"/>
                </a:schemeClr>
              </a:solidFill>
              <a:latin typeface="Abadi" panose="020B0604020104020204" pitchFamily="34" charset="0"/>
            </a:endParaRPr>
          </a:p>
        </p:txBody>
      </p:sp>
      <p:pic>
        <p:nvPicPr>
          <p:cNvPr id="24" name="Graphic 23" descr="Bullseye with solid fill">
            <a:extLst>
              <a:ext uri="{FF2B5EF4-FFF2-40B4-BE49-F238E27FC236}">
                <a16:creationId xmlns:a16="http://schemas.microsoft.com/office/drawing/2014/main" id="{56F98D7B-60AD-0CE7-A754-CE2E38D3B3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901" y="5180831"/>
            <a:ext cx="505708" cy="505708"/>
          </a:xfrm>
          <a:prstGeom prst="rect">
            <a:avLst/>
          </a:prstGeom>
        </p:spPr>
      </p:pic>
    </p:spTree>
    <p:extLst>
      <p:ext uri="{BB962C8B-B14F-4D97-AF65-F5344CB8AC3E}">
        <p14:creationId xmlns:p14="http://schemas.microsoft.com/office/powerpoint/2010/main" val="360990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lowchart: Connector 27">
            <a:extLst>
              <a:ext uri="{FF2B5EF4-FFF2-40B4-BE49-F238E27FC236}">
                <a16:creationId xmlns:a16="http://schemas.microsoft.com/office/drawing/2014/main" id="{BD24B1C8-B980-4C88-90EE-072780454547}"/>
              </a:ext>
            </a:extLst>
          </p:cNvPr>
          <p:cNvSpPr/>
          <p:nvPr/>
        </p:nvSpPr>
        <p:spPr>
          <a:xfrm>
            <a:off x="876697" y="4205213"/>
            <a:ext cx="564842" cy="488823"/>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44A1819-3EB7-40A6-90CC-73A4A3317050}"/>
              </a:ext>
            </a:extLst>
          </p:cNvPr>
          <p:cNvGrpSpPr/>
          <p:nvPr/>
        </p:nvGrpSpPr>
        <p:grpSpPr>
          <a:xfrm>
            <a:off x="865824" y="1840713"/>
            <a:ext cx="7415731" cy="2258801"/>
            <a:chOff x="1036357" y="2799213"/>
            <a:chExt cx="7415731" cy="2258801"/>
          </a:xfrm>
        </p:grpSpPr>
        <p:sp>
          <p:nvSpPr>
            <p:cNvPr id="25" name="TextBox 24">
              <a:extLst>
                <a:ext uri="{FF2B5EF4-FFF2-40B4-BE49-F238E27FC236}">
                  <a16:creationId xmlns:a16="http://schemas.microsoft.com/office/drawing/2014/main" id="{B9D51BFB-C644-46C8-B51E-DF20EDFE7DB5}"/>
                </a:ext>
              </a:extLst>
            </p:cNvPr>
            <p:cNvSpPr txBox="1"/>
            <p:nvPr/>
          </p:nvSpPr>
          <p:spPr>
            <a:xfrm>
              <a:off x="1617350" y="2849400"/>
              <a:ext cx="4818901" cy="369332"/>
            </a:xfrm>
            <a:prstGeom prst="rect">
              <a:avLst/>
            </a:prstGeom>
            <a:noFill/>
          </p:spPr>
          <p:txBody>
            <a:bodyPr wrap="square" rtlCol="0">
              <a:spAutoFit/>
            </a:bodyPr>
            <a:lstStyle/>
            <a:p>
              <a:r>
                <a:rPr lang="en-US" dirty="0"/>
                <a:t>1. </a:t>
              </a:r>
              <a:r>
                <a:rPr lang="en-US" b="1" dirty="0"/>
                <a:t>Circular economy, procurement and plastics</a:t>
              </a:r>
              <a:endParaRPr lang="en-US" sz="2200" b="1" dirty="0"/>
            </a:p>
          </p:txBody>
        </p:sp>
        <p:sp>
          <p:nvSpPr>
            <p:cNvPr id="26" name="TextBox 25">
              <a:extLst>
                <a:ext uri="{FF2B5EF4-FFF2-40B4-BE49-F238E27FC236}">
                  <a16:creationId xmlns:a16="http://schemas.microsoft.com/office/drawing/2014/main" id="{61CD7272-2165-4657-8BB5-78207FA84A63}"/>
                </a:ext>
              </a:extLst>
            </p:cNvPr>
            <p:cNvSpPr txBox="1"/>
            <p:nvPr/>
          </p:nvSpPr>
          <p:spPr>
            <a:xfrm>
              <a:off x="1092502" y="3335999"/>
              <a:ext cx="7359586" cy="1722015"/>
            </a:xfrm>
            <a:prstGeom prst="rect">
              <a:avLst/>
            </a:prstGeom>
            <a:solidFill>
              <a:schemeClr val="accent6">
                <a:lumMod val="20000"/>
                <a:lumOff val="80000"/>
                <a:alpha val="61000"/>
              </a:schemeClr>
            </a:solidFill>
          </p:spPr>
          <p:txBody>
            <a:bodyPr wrap="square" rtlCol="0">
              <a:noAutofit/>
            </a:bodyPr>
            <a:lstStyle/>
            <a:p>
              <a:pPr>
                <a:spcAft>
                  <a:spcPts val="600"/>
                </a:spcAft>
              </a:pPr>
              <a:r>
                <a:rPr lang="en-US" sz="1400" b="1" dirty="0"/>
                <a:t>Aims:</a:t>
              </a:r>
            </a:p>
            <a:p>
              <a:pPr marL="285750" indent="-285750">
                <a:spcAft>
                  <a:spcPts val="600"/>
                </a:spcAft>
                <a:buFont typeface="Wingdings" panose="05000000000000000000" pitchFamily="2" charset="2"/>
                <a:buChar char="§"/>
              </a:pPr>
              <a:r>
                <a:rPr lang="en-US" sz="1400" dirty="0"/>
                <a:t>Create a common understanding of the benefits and key success factors of circular procurement relating to plastics waste.</a:t>
              </a:r>
            </a:p>
            <a:p>
              <a:pPr marL="285750" indent="-285750">
                <a:spcAft>
                  <a:spcPts val="600"/>
                </a:spcAft>
                <a:buFont typeface="Wingdings" panose="05000000000000000000" pitchFamily="2" charset="2"/>
                <a:buChar char="§"/>
              </a:pPr>
              <a:r>
                <a:rPr lang="en-US" sz="1400" dirty="0"/>
                <a:t>How it supports priority economic, environmental and social outcomes at Federal, Provincial or Municipal level.</a:t>
              </a:r>
            </a:p>
            <a:p>
              <a:pPr marL="285750" indent="-285750">
                <a:spcAft>
                  <a:spcPts val="600"/>
                </a:spcAft>
                <a:buFont typeface="Wingdings" panose="05000000000000000000" pitchFamily="2" charset="2"/>
                <a:buChar char="§"/>
              </a:pPr>
              <a:r>
                <a:rPr lang="en-US" sz="1400" dirty="0"/>
                <a:t>Identify key actions/ next steps at policy/ strategy/ process/ capability or other level.</a:t>
              </a:r>
            </a:p>
          </p:txBody>
        </p:sp>
        <p:sp>
          <p:nvSpPr>
            <p:cNvPr id="27" name="Flowchart: Connector 26">
              <a:extLst>
                <a:ext uri="{FF2B5EF4-FFF2-40B4-BE49-F238E27FC236}">
                  <a16:creationId xmlns:a16="http://schemas.microsoft.com/office/drawing/2014/main" id="{94B0CE43-EBEA-4DDC-BBCF-3F284DB10644}"/>
                </a:ext>
              </a:extLst>
            </p:cNvPr>
            <p:cNvSpPr/>
            <p:nvPr/>
          </p:nvSpPr>
          <p:spPr>
            <a:xfrm>
              <a:off x="1036357" y="2799213"/>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72C765DD-0630-4686-BFEA-C6B6F9AAEF27}"/>
              </a:ext>
            </a:extLst>
          </p:cNvPr>
          <p:cNvSpPr txBox="1"/>
          <p:nvPr/>
        </p:nvSpPr>
        <p:spPr>
          <a:xfrm>
            <a:off x="1464154" y="4293081"/>
            <a:ext cx="6016299" cy="369332"/>
          </a:xfrm>
          <a:prstGeom prst="rect">
            <a:avLst/>
          </a:prstGeom>
          <a:noFill/>
        </p:spPr>
        <p:txBody>
          <a:bodyPr wrap="square" rtlCol="0">
            <a:spAutoFit/>
          </a:bodyPr>
          <a:lstStyle/>
          <a:p>
            <a:r>
              <a:rPr lang="en-US" dirty="0"/>
              <a:t>2. </a:t>
            </a:r>
            <a:r>
              <a:rPr lang="en-US" b="1" dirty="0"/>
              <a:t>Specifying circular outcomes – the procurement toolbox</a:t>
            </a:r>
          </a:p>
        </p:txBody>
      </p:sp>
      <p:sp>
        <p:nvSpPr>
          <p:cNvPr id="24" name="TextBox 23">
            <a:extLst>
              <a:ext uri="{FF2B5EF4-FFF2-40B4-BE49-F238E27FC236}">
                <a16:creationId xmlns:a16="http://schemas.microsoft.com/office/drawing/2014/main" id="{7D73AF17-D401-4EF5-A32E-D664BD9694DE}"/>
              </a:ext>
            </a:extLst>
          </p:cNvPr>
          <p:cNvSpPr txBox="1"/>
          <p:nvPr/>
        </p:nvSpPr>
        <p:spPr>
          <a:xfrm>
            <a:off x="921969" y="4739009"/>
            <a:ext cx="7359585" cy="1641009"/>
          </a:xfrm>
          <a:prstGeom prst="rect">
            <a:avLst/>
          </a:prstGeom>
          <a:solidFill>
            <a:schemeClr val="accent6">
              <a:lumMod val="20000"/>
              <a:lumOff val="80000"/>
              <a:alpha val="61000"/>
            </a:schemeClr>
          </a:solidFill>
        </p:spPr>
        <p:txBody>
          <a:bodyPr wrap="square" rtlCol="0">
            <a:noAutofit/>
          </a:bodyPr>
          <a:lstStyle/>
          <a:p>
            <a:pPr>
              <a:spcAft>
                <a:spcPts val="600"/>
              </a:spcAft>
            </a:pPr>
            <a:r>
              <a:rPr lang="en-US" sz="1400" b="1" dirty="0"/>
              <a:t>Aims:</a:t>
            </a:r>
          </a:p>
          <a:p>
            <a:pPr marL="285750" indent="-285750">
              <a:spcAft>
                <a:spcPts val="600"/>
              </a:spcAft>
              <a:buFont typeface="Wingdings" panose="05000000000000000000" pitchFamily="2" charset="2"/>
              <a:buChar char="§"/>
            </a:pPr>
            <a:r>
              <a:rPr lang="en-US" sz="1400" dirty="0"/>
              <a:t>Build confidence in practically using procurement to reduce plastic waste.</a:t>
            </a:r>
          </a:p>
          <a:p>
            <a:pPr marL="285750" indent="-285750">
              <a:spcAft>
                <a:spcPts val="600"/>
              </a:spcAft>
              <a:buFont typeface="Wingdings" panose="05000000000000000000" pitchFamily="2" charset="2"/>
              <a:buChar char="§"/>
            </a:pPr>
            <a:r>
              <a:rPr lang="en-US" sz="1400" dirty="0"/>
              <a:t>Apply through stages of the procurement process and the life cycle of the relevant product/ service or works.</a:t>
            </a:r>
          </a:p>
          <a:p>
            <a:pPr marL="285750" indent="-285750">
              <a:spcAft>
                <a:spcPts val="600"/>
              </a:spcAft>
              <a:buFont typeface="Wingdings" panose="05000000000000000000" pitchFamily="2" charset="2"/>
              <a:buChar char="§"/>
            </a:pPr>
            <a:r>
              <a:rPr lang="en-US" sz="1400" dirty="0"/>
              <a:t>Identify key actions/ next steps for procurement project/ policy/ strategy/ process/ capability or other level. </a:t>
            </a:r>
          </a:p>
        </p:txBody>
      </p:sp>
      <p:pic>
        <p:nvPicPr>
          <p:cNvPr id="2" name="object 2"/>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10800000">
            <a:off x="-1" y="-51748"/>
            <a:ext cx="12192000" cy="1266825"/>
          </a:xfrm>
          <a:prstGeom prst="rect">
            <a:avLst/>
          </a:prstGeom>
        </p:spPr>
      </p:pic>
      <p:grpSp>
        <p:nvGrpSpPr>
          <p:cNvPr id="9" name="Group 8">
            <a:extLst>
              <a:ext uri="{FF2B5EF4-FFF2-40B4-BE49-F238E27FC236}">
                <a16:creationId xmlns:a16="http://schemas.microsoft.com/office/drawing/2014/main" id="{1CFD8CE9-C14E-423C-99A8-0D299FC65B75}"/>
              </a:ext>
            </a:extLst>
          </p:cNvPr>
          <p:cNvGrpSpPr>
            <a:grpSpLocks noGrp="1" noUngrp="1" noRot="1" noMove="1" noResize="1"/>
          </p:cNvGrpSpPr>
          <p:nvPr/>
        </p:nvGrpSpPr>
        <p:grpSpPr>
          <a:xfrm>
            <a:off x="8739196" y="6185342"/>
            <a:ext cx="3138767" cy="498792"/>
            <a:chOff x="8258905" y="6074505"/>
            <a:chExt cx="3520355" cy="498792"/>
          </a:xfrm>
        </p:grpSpPr>
        <p:pic>
          <p:nvPicPr>
            <p:cNvPr id="10" name="Grafika 17">
              <a:extLst>
                <a:ext uri="{FF2B5EF4-FFF2-40B4-BE49-F238E27FC236}">
                  <a16:creationId xmlns:a16="http://schemas.microsoft.com/office/drawing/2014/main" id="{3F30DF77-ACA1-463E-939A-4822D8897C03}"/>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0583" y="6107827"/>
              <a:ext cx="1968677" cy="432149"/>
            </a:xfrm>
            <a:prstGeom prst="rect">
              <a:avLst/>
            </a:prstGeom>
          </p:spPr>
        </p:pic>
        <p:pic>
          <p:nvPicPr>
            <p:cNvPr id="11" name="Grafika 20">
              <a:extLst>
                <a:ext uri="{FF2B5EF4-FFF2-40B4-BE49-F238E27FC236}">
                  <a16:creationId xmlns:a16="http://schemas.microsoft.com/office/drawing/2014/main" id="{F359C34E-8BDF-4B13-B122-C0B90C078434}"/>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58905" y="6074505"/>
              <a:ext cx="1420803" cy="498792"/>
            </a:xfrm>
            <a:prstGeom prst="rect">
              <a:avLst/>
            </a:prstGeom>
          </p:spPr>
        </p:pic>
      </p:grpSp>
      <p:pic>
        <p:nvPicPr>
          <p:cNvPr id="7" name="Graphic 6" descr="Circular flowchart with solid fill">
            <a:extLst>
              <a:ext uri="{FF2B5EF4-FFF2-40B4-BE49-F238E27FC236}">
                <a16:creationId xmlns:a16="http://schemas.microsoft.com/office/drawing/2014/main" id="{8070DA0C-B79A-06CC-8224-F31435A15C96}"/>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3899" y="1793145"/>
            <a:ext cx="564843" cy="564843"/>
          </a:xfrm>
          <a:prstGeom prst="rect">
            <a:avLst/>
          </a:prstGeom>
        </p:spPr>
      </p:pic>
      <p:pic>
        <p:nvPicPr>
          <p:cNvPr id="32" name="Graphic 31" descr="Meeting with solid fill">
            <a:extLst>
              <a:ext uri="{FF2B5EF4-FFF2-40B4-BE49-F238E27FC236}">
                <a16:creationId xmlns:a16="http://schemas.microsoft.com/office/drawing/2014/main" id="{036AC342-F837-5DFC-3883-16548DAD5690}"/>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2480" y="4205213"/>
            <a:ext cx="457200" cy="457200"/>
          </a:xfrm>
          <a:prstGeom prst="rect">
            <a:avLst/>
          </a:prstGeom>
        </p:spPr>
      </p:pic>
      <p:grpSp>
        <p:nvGrpSpPr>
          <p:cNvPr id="4" name="Group 3">
            <a:extLst>
              <a:ext uri="{FF2B5EF4-FFF2-40B4-BE49-F238E27FC236}">
                <a16:creationId xmlns:a16="http://schemas.microsoft.com/office/drawing/2014/main" id="{1395E3D1-B189-B0E5-E57A-D6CF6B5B33AB}"/>
              </a:ext>
            </a:extLst>
          </p:cNvPr>
          <p:cNvGrpSpPr/>
          <p:nvPr/>
        </p:nvGrpSpPr>
        <p:grpSpPr>
          <a:xfrm>
            <a:off x="877662" y="1006283"/>
            <a:ext cx="8266337" cy="654415"/>
            <a:chOff x="877662" y="1138261"/>
            <a:chExt cx="8266337" cy="654415"/>
          </a:xfrm>
        </p:grpSpPr>
        <p:pic>
          <p:nvPicPr>
            <p:cNvPr id="5" name="object 16">
              <a:extLst>
                <a:ext uri="{FF2B5EF4-FFF2-40B4-BE49-F238E27FC236}">
                  <a16:creationId xmlns:a16="http://schemas.microsoft.com/office/drawing/2014/main" id="{9BC56B56-B529-98D8-2C97-952254B75C02}"/>
                </a:ext>
              </a:extLst>
            </p:cNvPr>
            <p:cNvPicPr/>
            <p:nvPr/>
          </p:nvPicPr>
          <p:blipFill>
            <a:blip r:embed="rId12" cstate="email">
              <a:extLst>
                <a:ext uri="{28A0092B-C50C-407E-A947-70E740481C1C}">
                  <a14:useLocalDpi xmlns:a14="http://schemas.microsoft.com/office/drawing/2010/main" val="0"/>
                </a:ext>
              </a:extLst>
            </a:blip>
            <a:stretch>
              <a:fillRect/>
            </a:stretch>
          </p:blipFill>
          <p:spPr>
            <a:xfrm rot="5400000">
              <a:off x="4861587" y="-2189369"/>
              <a:ext cx="45719" cy="7918372"/>
            </a:xfrm>
            <a:prstGeom prst="rect">
              <a:avLst/>
            </a:prstGeom>
          </p:spPr>
        </p:pic>
        <p:sp>
          <p:nvSpPr>
            <p:cNvPr id="6" name="TextBox 5">
              <a:extLst>
                <a:ext uri="{FF2B5EF4-FFF2-40B4-BE49-F238E27FC236}">
                  <a16:creationId xmlns:a16="http://schemas.microsoft.com/office/drawing/2014/main" id="{58033CC9-D3A2-507B-0C70-D6D1C92C1896}"/>
                </a:ext>
              </a:extLst>
            </p:cNvPr>
            <p:cNvSpPr txBox="1"/>
            <p:nvPr/>
          </p:nvSpPr>
          <p:spPr>
            <a:xfrm>
              <a:off x="877662" y="1138261"/>
              <a:ext cx="8266337" cy="584775"/>
            </a:xfrm>
            <a:prstGeom prst="rect">
              <a:avLst/>
            </a:prstGeom>
            <a:noFill/>
          </p:spPr>
          <p:txBody>
            <a:bodyPr wrap="square">
              <a:spAutoFit/>
            </a:bodyPr>
            <a:lstStyle/>
            <a:p>
              <a:r>
                <a:rPr lang="en-US" sz="3200" dirty="0">
                  <a:solidFill>
                    <a:schemeClr val="accent5">
                      <a:lumMod val="75000"/>
                    </a:schemeClr>
                  </a:solidFill>
                  <a:latin typeface="Abadi" panose="020B0604020104020204" pitchFamily="34" charset="0"/>
                </a:rPr>
                <a:t>Circular procurement to reduce plastic waste</a:t>
              </a:r>
            </a:p>
          </p:txBody>
        </p:sp>
      </p:grpSp>
      <p:sp>
        <p:nvSpPr>
          <p:cNvPr id="14" name="TextBox 13">
            <a:extLst>
              <a:ext uri="{FF2B5EF4-FFF2-40B4-BE49-F238E27FC236}">
                <a16:creationId xmlns:a16="http://schemas.microsoft.com/office/drawing/2014/main" id="{B815EC21-06E4-4384-21E7-321DD827890D}"/>
              </a:ext>
            </a:extLst>
          </p:cNvPr>
          <p:cNvSpPr txBox="1"/>
          <p:nvPr/>
        </p:nvSpPr>
        <p:spPr>
          <a:xfrm>
            <a:off x="8460758" y="2716480"/>
            <a:ext cx="3323844" cy="1046903"/>
          </a:xfrm>
          <a:prstGeom prst="rect">
            <a:avLst/>
          </a:prstGeom>
          <a:solidFill>
            <a:schemeClr val="accent6">
              <a:lumMod val="75000"/>
            </a:schemeClr>
          </a:solidFill>
        </p:spPr>
        <p:txBody>
          <a:bodyPr wrap="square" rtlCol="0" anchor="ctr" anchorCtr="0">
            <a:noAutofit/>
          </a:bodyPr>
          <a:lstStyle/>
          <a:p>
            <a:pPr>
              <a:spcAft>
                <a:spcPts val="600"/>
              </a:spcAft>
            </a:pPr>
            <a:r>
              <a:rPr lang="en-US" sz="1400" dirty="0">
                <a:solidFill>
                  <a:schemeClr val="bg1"/>
                </a:solidFill>
                <a:effectLst/>
                <a:ea typeface="Calibri" panose="020F0502020204030204" pitchFamily="34" charset="0"/>
                <a:cs typeface="Times New Roman" panose="02020603050405020304" pitchFamily="18" charset="0"/>
              </a:rPr>
              <a:t>Help those who influence policy, budgets, business case options, market engagement and development within each level of government. </a:t>
            </a:r>
            <a:endParaRPr lang="en-US" sz="1400" dirty="0">
              <a:solidFill>
                <a:schemeClr val="bg1"/>
              </a:solidFill>
              <a:highlight>
                <a:srgbClr val="FFFF00"/>
              </a:highlight>
            </a:endParaRPr>
          </a:p>
        </p:txBody>
      </p:sp>
      <p:sp>
        <p:nvSpPr>
          <p:cNvPr id="16" name="TextBox 15">
            <a:extLst>
              <a:ext uri="{FF2B5EF4-FFF2-40B4-BE49-F238E27FC236}">
                <a16:creationId xmlns:a16="http://schemas.microsoft.com/office/drawing/2014/main" id="{84303EFC-759E-49ED-C1CD-339650E5D4E0}"/>
              </a:ext>
            </a:extLst>
          </p:cNvPr>
          <p:cNvSpPr txBox="1"/>
          <p:nvPr/>
        </p:nvSpPr>
        <p:spPr>
          <a:xfrm>
            <a:off x="8460758" y="5085994"/>
            <a:ext cx="3323844" cy="947038"/>
          </a:xfrm>
          <a:prstGeom prst="rect">
            <a:avLst/>
          </a:prstGeom>
          <a:solidFill>
            <a:schemeClr val="accent6">
              <a:lumMod val="75000"/>
            </a:schemeClr>
          </a:solidFill>
        </p:spPr>
        <p:txBody>
          <a:bodyPr wrap="square" rtlCol="0" anchor="ctr" anchorCtr="0">
            <a:noAutofit/>
          </a:bodyPr>
          <a:lstStyle/>
          <a:p>
            <a:pPr>
              <a:spcAft>
                <a:spcPts val="600"/>
              </a:spcAft>
            </a:pPr>
            <a:r>
              <a:rPr lang="en-US" sz="1400" dirty="0">
                <a:solidFill>
                  <a:schemeClr val="bg1"/>
                </a:solidFill>
                <a:effectLst/>
                <a:ea typeface="Calibri" panose="020F0502020204030204" pitchFamily="34" charset="0"/>
                <a:cs typeface="Times New Roman" panose="02020603050405020304" pitchFamily="18" charset="0"/>
              </a:rPr>
              <a:t>Help procurement practitioners/ officers with responsibility for developing tenders and managing contracts within each level of government. </a:t>
            </a:r>
            <a:endParaRPr lang="en-US" sz="1400" dirty="0">
              <a:solidFill>
                <a:schemeClr val="bg1"/>
              </a:solidFill>
              <a:highlight>
                <a:srgbClr val="FFFF00"/>
              </a:highlight>
            </a:endParaRPr>
          </a:p>
        </p:txBody>
      </p:sp>
      <p:cxnSp>
        <p:nvCxnSpPr>
          <p:cNvPr id="19" name="Straight Connector 18">
            <a:extLst>
              <a:ext uri="{FF2B5EF4-FFF2-40B4-BE49-F238E27FC236}">
                <a16:creationId xmlns:a16="http://schemas.microsoft.com/office/drawing/2014/main" id="{4FB65824-EFF7-1379-550D-384996601D0D}"/>
              </a:ext>
            </a:extLst>
          </p:cNvPr>
          <p:cNvCxnSpPr>
            <a:cxnSpLocks/>
            <a:stCxn id="26" idx="3"/>
            <a:endCxn id="14" idx="1"/>
          </p:cNvCxnSpPr>
          <p:nvPr/>
        </p:nvCxnSpPr>
        <p:spPr>
          <a:xfrm>
            <a:off x="8281555" y="3238507"/>
            <a:ext cx="179203" cy="142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320012-4AE9-3F3E-F967-E85E913BF294}"/>
              </a:ext>
            </a:extLst>
          </p:cNvPr>
          <p:cNvCxnSpPr>
            <a:cxnSpLocks/>
            <a:stCxn id="24" idx="3"/>
            <a:endCxn id="16" idx="1"/>
          </p:cNvCxnSpPr>
          <p:nvPr/>
        </p:nvCxnSpPr>
        <p:spPr>
          <a:xfrm flipV="1">
            <a:off x="8281554" y="5559513"/>
            <a:ext cx="179204"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C9BD335-6107-4F6B-0D7F-6982C845E384}"/>
              </a:ext>
            </a:extLst>
          </p:cNvPr>
          <p:cNvSpPr/>
          <p:nvPr/>
        </p:nvSpPr>
        <p:spPr>
          <a:xfrm>
            <a:off x="-624954" y="138254"/>
            <a:ext cx="464024" cy="453741"/>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381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2" grpId="0"/>
      <p:bldP spid="2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10800000">
            <a:off x="-1" y="-51748"/>
            <a:ext cx="12192000" cy="1266825"/>
          </a:xfrm>
          <a:prstGeom prst="rect">
            <a:avLst/>
          </a:prstGeom>
        </p:spPr>
      </p:pic>
      <p:pic>
        <p:nvPicPr>
          <p:cNvPr id="17" name="object 16">
            <a:extLst>
              <a:ext uri="{FF2B5EF4-FFF2-40B4-BE49-F238E27FC236}">
                <a16:creationId xmlns:a16="http://schemas.microsoft.com/office/drawing/2014/main" id="{DA375AB6-C29D-44FD-9E0F-04149CBF8970}"/>
              </a:ext>
            </a:extLst>
          </p:cNvPr>
          <p:cNvPicPr/>
          <p:nvPr/>
        </p:nvPicPr>
        <p:blipFill>
          <a:blip r:embed="rId4" cstate="email">
            <a:extLst>
              <a:ext uri="{28A0092B-C50C-407E-A947-70E740481C1C}">
                <a14:useLocalDpi xmlns:a14="http://schemas.microsoft.com/office/drawing/2010/main" val="0"/>
              </a:ext>
            </a:extLst>
          </a:blip>
          <a:stretch>
            <a:fillRect/>
          </a:stretch>
        </p:blipFill>
        <p:spPr>
          <a:xfrm rot="5400000">
            <a:off x="6263471" y="-3567320"/>
            <a:ext cx="45719" cy="10780070"/>
          </a:xfrm>
          <a:prstGeom prst="rect">
            <a:avLst/>
          </a:prstGeom>
        </p:spPr>
      </p:pic>
      <p:sp>
        <p:nvSpPr>
          <p:cNvPr id="23" name="TextBox 22">
            <a:extLst>
              <a:ext uri="{FF2B5EF4-FFF2-40B4-BE49-F238E27FC236}">
                <a16:creationId xmlns:a16="http://schemas.microsoft.com/office/drawing/2014/main" id="{88E6BBB5-5B45-45F1-934F-6D12AC00FDEB}"/>
              </a:ext>
            </a:extLst>
          </p:cNvPr>
          <p:cNvSpPr txBox="1"/>
          <p:nvPr/>
        </p:nvSpPr>
        <p:spPr>
          <a:xfrm>
            <a:off x="798927" y="2599805"/>
            <a:ext cx="10122254" cy="892552"/>
          </a:xfrm>
          <a:prstGeom prst="rect">
            <a:avLst/>
          </a:prstGeom>
          <a:noFill/>
        </p:spPr>
        <p:txBody>
          <a:bodyPr wrap="square">
            <a:spAutoFit/>
          </a:bodyPr>
          <a:lstStyle/>
          <a:p>
            <a:pPr marL="742950" lvl="1" indent="-285750">
              <a:spcAft>
                <a:spcPts val="1200"/>
              </a:spcAft>
              <a:buClr>
                <a:srgbClr val="88BC21"/>
              </a:buClr>
              <a:buFontTx/>
              <a:buChar char="-"/>
            </a:pPr>
            <a:endParaRPr lang="en-US" sz="2400" dirty="0"/>
          </a:p>
          <a:p>
            <a:pPr marL="342900" indent="-342900">
              <a:buClr>
                <a:srgbClr val="88BC21"/>
              </a:buClr>
              <a:buFont typeface="Wingdings" panose="05000000000000000000" pitchFamily="2" charset="2"/>
              <a:buChar char="§"/>
            </a:pPr>
            <a:endParaRPr lang="en-US" dirty="0"/>
          </a:p>
        </p:txBody>
      </p:sp>
      <p:sp>
        <p:nvSpPr>
          <p:cNvPr id="3" name="TextBox 2">
            <a:extLst>
              <a:ext uri="{FF2B5EF4-FFF2-40B4-BE49-F238E27FC236}">
                <a16:creationId xmlns:a16="http://schemas.microsoft.com/office/drawing/2014/main" id="{C189D270-BB6F-ADDD-4B24-DEB2465A1246}"/>
              </a:ext>
            </a:extLst>
          </p:cNvPr>
          <p:cNvSpPr txBox="1"/>
          <p:nvPr/>
        </p:nvSpPr>
        <p:spPr>
          <a:xfrm>
            <a:off x="807002" y="1197902"/>
            <a:ext cx="11099424" cy="523220"/>
          </a:xfrm>
          <a:prstGeom prst="rect">
            <a:avLst/>
          </a:prstGeom>
          <a:noFill/>
        </p:spPr>
        <p:txBody>
          <a:bodyPr wrap="square">
            <a:spAutoFit/>
          </a:bodyPr>
          <a:lstStyle/>
          <a:p>
            <a:r>
              <a:rPr lang="en-US" sz="2800" dirty="0">
                <a:solidFill>
                  <a:schemeClr val="accent5">
                    <a:lumMod val="75000"/>
                  </a:schemeClr>
                </a:solidFill>
                <a:latin typeface="Abadi" panose="020B0604020104020204" pitchFamily="34" charset="0"/>
              </a:rPr>
              <a:t>SESSION 1 LEARNING CHECKLIST – Key takeaways</a:t>
            </a:r>
            <a:endParaRPr lang="en-US" sz="3200" dirty="0">
              <a:solidFill>
                <a:schemeClr val="accent5">
                  <a:lumMod val="75000"/>
                </a:schemeClr>
              </a:solidFill>
              <a:latin typeface="Abadi" panose="020B0604020104020204" pitchFamily="34" charset="0"/>
            </a:endParaRPr>
          </a:p>
        </p:txBody>
      </p:sp>
      <p:graphicFrame>
        <p:nvGraphicFramePr>
          <p:cNvPr id="5" name="Table 4">
            <a:extLst>
              <a:ext uri="{FF2B5EF4-FFF2-40B4-BE49-F238E27FC236}">
                <a16:creationId xmlns:a16="http://schemas.microsoft.com/office/drawing/2014/main" id="{8653FA63-F20D-0142-A288-2EBDC91AE664}"/>
              </a:ext>
            </a:extLst>
          </p:cNvPr>
          <p:cNvGraphicFramePr>
            <a:graphicFrameLocks noGrp="1"/>
          </p:cNvGraphicFramePr>
          <p:nvPr/>
        </p:nvGraphicFramePr>
        <p:xfrm>
          <a:off x="917561" y="2307559"/>
          <a:ext cx="10322868" cy="687070"/>
        </p:xfrm>
        <a:graphic>
          <a:graphicData uri="http://schemas.openxmlformats.org/drawingml/2006/table">
            <a:tbl>
              <a:tblPr firstRow="1" firstCol="1" bandRow="1">
                <a:tableStyleId>{5FD0F851-EC5A-4D38-B0AD-8093EC10F338}</a:tableStyleId>
              </a:tblPr>
              <a:tblGrid>
                <a:gridCol w="10322868">
                  <a:extLst>
                    <a:ext uri="{9D8B030D-6E8A-4147-A177-3AD203B41FA5}">
                      <a16:colId xmlns:a16="http://schemas.microsoft.com/office/drawing/2014/main" val="2993748207"/>
                    </a:ext>
                  </a:extLst>
                </a:gridCol>
              </a:tblGrid>
              <a:tr h="0">
                <a:tc>
                  <a:txBody>
                    <a:bodyPr/>
                    <a:lstStyle/>
                    <a:p>
                      <a:pPr marR="909955" algn="ctr">
                        <a:lnSpc>
                          <a:spcPct val="100000"/>
                        </a:lnSpc>
                        <a:spcBef>
                          <a:spcPts val="0"/>
                        </a:spcBef>
                        <a:spcAft>
                          <a:spcPts val="600"/>
                        </a:spcAft>
                        <a:tabLst>
                          <a:tab pos="2444750" algn="ctr"/>
                          <a:tab pos="3414395" algn="l"/>
                        </a:tabLst>
                      </a:pPr>
                      <a:endParaRPr lang="en-GB" sz="2000" dirty="0">
                        <a:effectLst/>
                        <a:highlight>
                          <a:srgbClr val="FFFF00"/>
                        </a:highlight>
                        <a:latin typeface="Andes"/>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540390"/>
                  </a:ext>
                </a:extLst>
              </a:tr>
              <a:tr h="382270">
                <a:tc>
                  <a:txBody>
                    <a:bodyPr/>
                    <a:lstStyle/>
                    <a:p>
                      <a:pPr marL="285750" marR="909955" lvl="0" indent="-285750" algn="just">
                        <a:lnSpc>
                          <a:spcPct val="100000"/>
                        </a:lnSpc>
                        <a:spcBef>
                          <a:spcPts val="0"/>
                        </a:spcBef>
                        <a:spcAft>
                          <a:spcPts val="600"/>
                        </a:spcAft>
                        <a:buFont typeface="Wingdings" panose="05000000000000000000" pitchFamily="2" charset="2"/>
                        <a:buChar char="§"/>
                      </a:pPr>
                      <a:endParaRPr lang="en-GB" sz="2000" b="0" dirty="0">
                        <a:effectLst/>
                        <a:highlight>
                          <a:srgbClr val="FFFF00"/>
                        </a:highligh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9282196"/>
                  </a:ext>
                </a:extLst>
              </a:tr>
            </a:tbl>
          </a:graphicData>
        </a:graphic>
      </p:graphicFrame>
      <p:graphicFrame>
        <p:nvGraphicFramePr>
          <p:cNvPr id="4" name="Table 6">
            <a:extLst>
              <a:ext uri="{FF2B5EF4-FFF2-40B4-BE49-F238E27FC236}">
                <a16:creationId xmlns:a16="http://schemas.microsoft.com/office/drawing/2014/main" id="{7AB3B18E-8C53-069E-D54D-613B7218E8A0}"/>
              </a:ext>
            </a:extLst>
          </p:cNvPr>
          <p:cNvGraphicFramePr>
            <a:graphicFrameLocks noGrp="1"/>
          </p:cNvGraphicFramePr>
          <p:nvPr/>
        </p:nvGraphicFramePr>
        <p:xfrm>
          <a:off x="4731488" y="2535626"/>
          <a:ext cx="6966144" cy="4143829"/>
        </p:xfrm>
        <a:graphic>
          <a:graphicData uri="http://schemas.openxmlformats.org/drawingml/2006/table">
            <a:tbl>
              <a:tblPr firstRow="1" bandRow="1">
                <a:tableStyleId>{5C22544A-7EE6-4342-B048-85BDC9FD1C3A}</a:tableStyleId>
              </a:tblPr>
              <a:tblGrid>
                <a:gridCol w="6366153">
                  <a:extLst>
                    <a:ext uri="{9D8B030D-6E8A-4147-A177-3AD203B41FA5}">
                      <a16:colId xmlns:a16="http://schemas.microsoft.com/office/drawing/2014/main" val="3103534633"/>
                    </a:ext>
                  </a:extLst>
                </a:gridCol>
                <a:gridCol w="599991">
                  <a:extLst>
                    <a:ext uri="{9D8B030D-6E8A-4147-A177-3AD203B41FA5}">
                      <a16:colId xmlns:a16="http://schemas.microsoft.com/office/drawing/2014/main" val="2257702772"/>
                    </a:ext>
                  </a:extLst>
                </a:gridCol>
              </a:tblGrid>
              <a:tr h="387582">
                <a:tc>
                  <a:txBody>
                    <a:bodyPr/>
                    <a:lstStyle/>
                    <a:p>
                      <a:r>
                        <a:rPr lang="en-GB" sz="1800" b="0" dirty="0">
                          <a:solidFill>
                            <a:schemeClr val="tx1"/>
                          </a:solidFill>
                          <a:latin typeface="+mn-lt"/>
                        </a:rPr>
                        <a:t>I understand:</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9081393"/>
                  </a:ext>
                </a:extLst>
              </a:tr>
              <a:tr h="725047">
                <a:tc>
                  <a:txBody>
                    <a:bodyPr/>
                    <a:lstStyle/>
                    <a:p>
                      <a:pPr marL="0" marR="909955"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important role that procurement plays in addressing the climate emergency and supporting a circular economy and benefits arising.</a:t>
                      </a:r>
                    </a:p>
                  </a:txBody>
                  <a:tcPr marL="144000" marR="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735716"/>
                  </a:ext>
                </a:extLst>
              </a:tr>
              <a:tr h="409809">
                <a:tc>
                  <a:txBody>
                    <a:bodyPr/>
                    <a:lstStyle/>
                    <a:p>
                      <a:pPr marL="0" marR="909955"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…where and how plastics waste arises and the nature of the problem.</a:t>
                      </a:r>
                    </a:p>
                  </a:txBody>
                  <a:tcPr marL="144000" marR="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2445393"/>
                  </a:ext>
                </a:extLst>
              </a:tr>
              <a:tr h="725047">
                <a:tc>
                  <a:txBody>
                    <a:bodyPr/>
                    <a:lstStyle/>
                    <a:p>
                      <a:pPr marL="0" marR="909955"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…procurement success factors of setting clear ambition, asking ‘Why’ to consider alternatives, collaborating internally, with markets and peers – early in the process.</a:t>
                      </a:r>
                    </a:p>
                  </a:txBody>
                  <a:tcPr marL="144000" marR="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4022759"/>
                  </a:ext>
                </a:extLst>
              </a:tr>
              <a:tr h="614562">
                <a:tc>
                  <a:txBody>
                    <a:bodyPr/>
                    <a:lstStyle/>
                    <a:p>
                      <a:pPr marL="0" marR="909955"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…challenges to reducing plastics waste through procurement and actual or potential solutions.</a:t>
                      </a:r>
                    </a:p>
                  </a:txBody>
                  <a:tcPr marL="144000" marR="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1422787"/>
                  </a:ext>
                </a:extLst>
              </a:tr>
              <a:tr h="725047">
                <a:tc>
                  <a:txBody>
                    <a:bodyPr/>
                    <a:lstStyle/>
                    <a:p>
                      <a:pPr marL="0" marR="909955"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…key questions to ask and where to focus effort to start to address plastics waste through procurement.</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marL="144000" marR="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20475381"/>
                  </a:ext>
                </a:extLst>
              </a:tr>
            </a:tbl>
          </a:graphicData>
        </a:graphic>
      </p:graphicFrame>
      <p:grpSp>
        <p:nvGrpSpPr>
          <p:cNvPr id="6" name="Group 5">
            <a:extLst>
              <a:ext uri="{FF2B5EF4-FFF2-40B4-BE49-F238E27FC236}">
                <a16:creationId xmlns:a16="http://schemas.microsoft.com/office/drawing/2014/main" id="{9380839A-8A17-2F89-1A8C-5E5F191F1826}"/>
              </a:ext>
            </a:extLst>
          </p:cNvPr>
          <p:cNvGrpSpPr/>
          <p:nvPr/>
        </p:nvGrpSpPr>
        <p:grpSpPr>
          <a:xfrm>
            <a:off x="798927" y="2116107"/>
            <a:ext cx="5963380" cy="4210265"/>
            <a:chOff x="1036357" y="2799213"/>
            <a:chExt cx="5963380" cy="4210265"/>
          </a:xfrm>
        </p:grpSpPr>
        <p:sp>
          <p:nvSpPr>
            <p:cNvPr id="12" name="TextBox 11">
              <a:extLst>
                <a:ext uri="{FF2B5EF4-FFF2-40B4-BE49-F238E27FC236}">
                  <a16:creationId xmlns:a16="http://schemas.microsoft.com/office/drawing/2014/main" id="{45112B6D-49E9-BDD1-3574-86838A84E28C}"/>
                </a:ext>
              </a:extLst>
            </p:cNvPr>
            <p:cNvSpPr txBox="1"/>
            <p:nvPr/>
          </p:nvSpPr>
          <p:spPr>
            <a:xfrm>
              <a:off x="1092502" y="3335999"/>
              <a:ext cx="3589337" cy="3673479"/>
            </a:xfrm>
            <a:prstGeom prst="rect">
              <a:avLst/>
            </a:prstGeom>
            <a:solidFill>
              <a:schemeClr val="accent6">
                <a:lumMod val="20000"/>
                <a:lumOff val="80000"/>
                <a:alpha val="61000"/>
              </a:schemeClr>
            </a:solidFill>
          </p:spPr>
          <p:txBody>
            <a:bodyPr wrap="square" rtlCol="0">
              <a:noAutofit/>
            </a:bodyPr>
            <a:lstStyle/>
            <a:p>
              <a:pPr>
                <a:spcAft>
                  <a:spcPts val="600"/>
                </a:spcAft>
              </a:pPr>
              <a:r>
                <a:rPr lang="en-US" b="1" dirty="0"/>
                <a:t>Aim:</a:t>
              </a:r>
            </a:p>
            <a:p>
              <a:pPr>
                <a:spcAft>
                  <a:spcPts val="600"/>
                </a:spcAft>
              </a:pPr>
              <a:r>
                <a:rPr lang="en-US" dirty="0"/>
                <a:t>Create a common understanding of the benefits and key principles of circular procurement relating to plastics waste.</a:t>
              </a:r>
            </a:p>
            <a:p>
              <a:pPr>
                <a:spcAft>
                  <a:spcPts val="600"/>
                </a:spcAft>
              </a:pPr>
              <a:r>
                <a:rPr lang="en-US" dirty="0"/>
                <a:t>How it supports priority economic, environmental and social outcomes at Federal, Provincial or Municipal level.</a:t>
              </a:r>
            </a:p>
            <a:p>
              <a:pPr>
                <a:spcAft>
                  <a:spcPts val="600"/>
                </a:spcAft>
              </a:pPr>
              <a:r>
                <a:rPr lang="en-US" dirty="0"/>
                <a:t>Identify key actions/ next steps at policy/ strategy/ process/ capability or other level.</a:t>
              </a:r>
            </a:p>
          </p:txBody>
        </p:sp>
        <p:sp>
          <p:nvSpPr>
            <p:cNvPr id="7" name="TextBox 6">
              <a:extLst>
                <a:ext uri="{FF2B5EF4-FFF2-40B4-BE49-F238E27FC236}">
                  <a16:creationId xmlns:a16="http://schemas.microsoft.com/office/drawing/2014/main" id="{40417BCB-F6F6-C48F-0B92-67746FC62776}"/>
                </a:ext>
              </a:extLst>
            </p:cNvPr>
            <p:cNvSpPr txBox="1"/>
            <p:nvPr/>
          </p:nvSpPr>
          <p:spPr>
            <a:xfrm>
              <a:off x="1617350" y="2849400"/>
              <a:ext cx="5382387" cy="400110"/>
            </a:xfrm>
            <a:prstGeom prst="rect">
              <a:avLst/>
            </a:prstGeom>
            <a:noFill/>
          </p:spPr>
          <p:txBody>
            <a:bodyPr wrap="square" rtlCol="0">
              <a:spAutoFit/>
            </a:bodyPr>
            <a:lstStyle/>
            <a:p>
              <a:r>
                <a:rPr lang="en-US" dirty="0"/>
                <a:t>1. </a:t>
              </a:r>
              <a:r>
                <a:rPr lang="en-US" sz="2000" b="1" dirty="0"/>
                <a:t>Circular economy, procurement and plastics</a:t>
              </a:r>
              <a:endParaRPr lang="en-US" sz="2200" b="1" dirty="0"/>
            </a:p>
          </p:txBody>
        </p:sp>
        <p:sp>
          <p:nvSpPr>
            <p:cNvPr id="13" name="Flowchart: Connector 12">
              <a:extLst>
                <a:ext uri="{FF2B5EF4-FFF2-40B4-BE49-F238E27FC236}">
                  <a16:creationId xmlns:a16="http://schemas.microsoft.com/office/drawing/2014/main" id="{272CDDBE-EC1F-A8D3-6456-84835829E6E6}"/>
                </a:ext>
              </a:extLst>
            </p:cNvPr>
            <p:cNvSpPr/>
            <p:nvPr/>
          </p:nvSpPr>
          <p:spPr>
            <a:xfrm>
              <a:off x="1036357" y="2799213"/>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14" name="Graphic 13" descr="Circular flowchart with solid fill">
            <a:extLst>
              <a:ext uri="{FF2B5EF4-FFF2-40B4-BE49-F238E27FC236}">
                <a16:creationId xmlns:a16="http://schemas.microsoft.com/office/drawing/2014/main" id="{350155DE-05F6-D5A5-63F5-D104F9F0A9D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002" y="2068539"/>
            <a:ext cx="564843" cy="564843"/>
          </a:xfrm>
          <a:prstGeom prst="rect">
            <a:avLst/>
          </a:prstGeom>
        </p:spPr>
      </p:pic>
      <p:pic>
        <p:nvPicPr>
          <p:cNvPr id="11" name="Graphic 10" descr="Checkmark with solid fill">
            <a:extLst>
              <a:ext uri="{FF2B5EF4-FFF2-40B4-BE49-F238E27FC236}">
                <a16:creationId xmlns:a16="http://schemas.microsoft.com/office/drawing/2014/main" id="{1B0958E9-8A29-F247-A339-3465AFE17A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31637" y="2319841"/>
            <a:ext cx="674788" cy="674788"/>
          </a:xfrm>
          <a:prstGeom prst="rect">
            <a:avLst/>
          </a:prstGeom>
        </p:spPr>
      </p:pic>
      <p:sp>
        <p:nvSpPr>
          <p:cNvPr id="15" name="Rectangle 14">
            <a:extLst>
              <a:ext uri="{FF2B5EF4-FFF2-40B4-BE49-F238E27FC236}">
                <a16:creationId xmlns:a16="http://schemas.microsoft.com/office/drawing/2014/main" id="{02A20C24-EC98-7FCB-AA7E-1743B4BCA3DE}"/>
              </a:ext>
            </a:extLst>
          </p:cNvPr>
          <p:cNvSpPr/>
          <p:nvPr/>
        </p:nvSpPr>
        <p:spPr>
          <a:xfrm>
            <a:off x="-624954" y="138254"/>
            <a:ext cx="464024" cy="453741"/>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941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53213AF-A06A-F898-A3BE-DAF992B8458C}"/>
              </a:ext>
            </a:extLst>
          </p:cNvPr>
          <p:cNvSpPr txBox="1"/>
          <p:nvPr/>
        </p:nvSpPr>
        <p:spPr>
          <a:xfrm>
            <a:off x="765734" y="2649714"/>
            <a:ext cx="3736224" cy="3647152"/>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Aims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Build confidence in practically using procurement to reduce plastic waste.</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Apply through stages of the procurement process and the life cycle of the relevant product/ service or works.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Identify key actions/ next steps for procurement project/ policy/ strategy/ process/ capability or other level. </a:t>
            </a:r>
          </a:p>
        </p:txBody>
      </p:sp>
      <p:pic>
        <p:nvPicPr>
          <p:cNvPr id="2" name="object 2"/>
          <p:cNvPicPr>
            <a:picLocks noGrp="1" noRot="1" noMove="1" noResize="1" noEditPoints="1" noAdjustHandles="1" noChangeArrowheads="1" noChangeShapeType="1" noCrop="1"/>
          </p:cNvPicPr>
          <p:nvPr/>
        </p:nvPicPr>
        <p:blipFill>
          <a:blip r:embed="rId3" cstate="print"/>
          <a:stretch>
            <a:fillRect/>
          </a:stretch>
        </p:blipFill>
        <p:spPr>
          <a:xfrm rot="10800000">
            <a:off x="-1" y="-51748"/>
            <a:ext cx="12192000" cy="1266825"/>
          </a:xfrm>
          <a:prstGeom prst="rect">
            <a:avLst/>
          </a:prstGeom>
        </p:spPr>
      </p:pic>
      <p:pic>
        <p:nvPicPr>
          <p:cNvPr id="17" name="object 16">
            <a:extLst>
              <a:ext uri="{FF2B5EF4-FFF2-40B4-BE49-F238E27FC236}">
                <a16:creationId xmlns:a16="http://schemas.microsoft.com/office/drawing/2014/main" id="{DA375AB6-C29D-44FD-9E0F-04149CBF8970}"/>
              </a:ext>
            </a:extLst>
          </p:cNvPr>
          <p:cNvPicPr/>
          <p:nvPr/>
        </p:nvPicPr>
        <p:blipFill>
          <a:blip r:embed="rId4" cstate="email">
            <a:extLst>
              <a:ext uri="{28A0092B-C50C-407E-A947-70E740481C1C}">
                <a14:useLocalDpi xmlns:a14="http://schemas.microsoft.com/office/drawing/2010/main"/>
              </a:ext>
            </a:extLst>
          </a:blip>
          <a:stretch>
            <a:fillRect/>
          </a:stretch>
        </p:blipFill>
        <p:spPr>
          <a:xfrm rot="5400000">
            <a:off x="6284737" y="-3567320"/>
            <a:ext cx="45719" cy="10780070"/>
          </a:xfrm>
          <a:prstGeom prst="rect">
            <a:avLst/>
          </a:prstGeom>
        </p:spPr>
      </p:pic>
      <p:sp>
        <p:nvSpPr>
          <p:cNvPr id="23" name="TextBox 22">
            <a:extLst>
              <a:ext uri="{FF2B5EF4-FFF2-40B4-BE49-F238E27FC236}">
                <a16:creationId xmlns:a16="http://schemas.microsoft.com/office/drawing/2014/main" id="{88E6BBB5-5B45-45F1-934F-6D12AC00FDEB}"/>
              </a:ext>
            </a:extLst>
          </p:cNvPr>
          <p:cNvSpPr txBox="1"/>
          <p:nvPr/>
        </p:nvSpPr>
        <p:spPr>
          <a:xfrm>
            <a:off x="798927" y="2599805"/>
            <a:ext cx="10122254" cy="892552"/>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1200"/>
              </a:spcAft>
              <a:buClr>
                <a:srgbClr val="88BC21"/>
              </a:buClr>
              <a:buSzTx/>
              <a:buFontTx/>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88BC21"/>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189D270-BB6F-ADDD-4B24-DEB2465A1246}"/>
              </a:ext>
            </a:extLst>
          </p:cNvPr>
          <p:cNvSpPr txBox="1"/>
          <p:nvPr/>
        </p:nvSpPr>
        <p:spPr>
          <a:xfrm>
            <a:off x="699128" y="1186650"/>
            <a:ext cx="110994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Abadi" panose="020B0604020104020204" pitchFamily="34" charset="0"/>
                <a:ea typeface="+mn-ea"/>
                <a:cs typeface="+mn-cs"/>
              </a:rPr>
              <a:t>SESSION 2 LEARNING CHECKLIST – Key takeaways</a:t>
            </a:r>
            <a:endParaRPr kumimoji="0" lang="en-US" sz="3200" b="0" i="0" u="none" strike="noStrike" kern="1200" cap="none" spc="0" normalizeH="0" baseline="0" noProof="0" dirty="0">
              <a:ln>
                <a:noFill/>
              </a:ln>
              <a:solidFill>
                <a:srgbClr val="4472C4">
                  <a:lumMod val="75000"/>
                </a:srgbClr>
              </a:solidFill>
              <a:effectLst/>
              <a:uLnTx/>
              <a:uFillTx/>
              <a:latin typeface="Abadi" panose="020B0604020104020204" pitchFamily="34" charset="0"/>
              <a:ea typeface="+mn-ea"/>
              <a:cs typeface="+mn-cs"/>
            </a:endParaRPr>
          </a:p>
        </p:txBody>
      </p:sp>
      <p:graphicFrame>
        <p:nvGraphicFramePr>
          <p:cNvPr id="5" name="Table 4">
            <a:extLst>
              <a:ext uri="{FF2B5EF4-FFF2-40B4-BE49-F238E27FC236}">
                <a16:creationId xmlns:a16="http://schemas.microsoft.com/office/drawing/2014/main" id="{8653FA63-F20D-0142-A288-2EBDC91AE664}"/>
              </a:ext>
            </a:extLst>
          </p:cNvPr>
          <p:cNvGraphicFramePr>
            <a:graphicFrameLocks noGrp="1"/>
          </p:cNvGraphicFramePr>
          <p:nvPr/>
        </p:nvGraphicFramePr>
        <p:xfrm>
          <a:off x="917561" y="2307559"/>
          <a:ext cx="10322868" cy="687070"/>
        </p:xfrm>
        <a:graphic>
          <a:graphicData uri="http://schemas.openxmlformats.org/drawingml/2006/table">
            <a:tbl>
              <a:tblPr firstRow="1" firstCol="1" bandRow="1">
                <a:tableStyleId>{5FD0F851-EC5A-4D38-B0AD-8093EC10F338}</a:tableStyleId>
              </a:tblPr>
              <a:tblGrid>
                <a:gridCol w="10322868">
                  <a:extLst>
                    <a:ext uri="{9D8B030D-6E8A-4147-A177-3AD203B41FA5}">
                      <a16:colId xmlns:a16="http://schemas.microsoft.com/office/drawing/2014/main" val="2993748207"/>
                    </a:ext>
                  </a:extLst>
                </a:gridCol>
              </a:tblGrid>
              <a:tr h="0">
                <a:tc>
                  <a:txBody>
                    <a:bodyPr/>
                    <a:lstStyle/>
                    <a:p>
                      <a:pPr marR="909955" algn="ctr">
                        <a:lnSpc>
                          <a:spcPct val="100000"/>
                        </a:lnSpc>
                        <a:spcBef>
                          <a:spcPts val="0"/>
                        </a:spcBef>
                        <a:spcAft>
                          <a:spcPts val="600"/>
                        </a:spcAft>
                        <a:tabLst>
                          <a:tab pos="2444750" algn="ctr"/>
                          <a:tab pos="3414395" algn="l"/>
                        </a:tabLst>
                      </a:pPr>
                      <a:endParaRPr lang="en-GB" sz="2000" dirty="0">
                        <a:effectLst/>
                        <a:highlight>
                          <a:srgbClr val="FFFF00"/>
                        </a:highlight>
                        <a:latin typeface="Andes"/>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540390"/>
                  </a:ext>
                </a:extLst>
              </a:tr>
              <a:tr h="382270">
                <a:tc>
                  <a:txBody>
                    <a:bodyPr/>
                    <a:lstStyle/>
                    <a:p>
                      <a:pPr marL="285750" marR="909955" lvl="0" indent="-285750" algn="just">
                        <a:lnSpc>
                          <a:spcPct val="100000"/>
                        </a:lnSpc>
                        <a:spcBef>
                          <a:spcPts val="0"/>
                        </a:spcBef>
                        <a:spcAft>
                          <a:spcPts val="600"/>
                        </a:spcAft>
                        <a:buFont typeface="Wingdings" panose="05000000000000000000" pitchFamily="2" charset="2"/>
                        <a:buChar char="§"/>
                      </a:pPr>
                      <a:endParaRPr lang="en-GB" sz="2000" b="0" dirty="0">
                        <a:effectLst/>
                        <a:highlight>
                          <a:srgbClr val="FFFF00"/>
                        </a:highligh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9282196"/>
                  </a:ext>
                </a:extLst>
              </a:tr>
            </a:tbl>
          </a:graphicData>
        </a:graphic>
      </p:graphicFrame>
      <p:graphicFrame>
        <p:nvGraphicFramePr>
          <p:cNvPr id="4" name="Table 6">
            <a:extLst>
              <a:ext uri="{FF2B5EF4-FFF2-40B4-BE49-F238E27FC236}">
                <a16:creationId xmlns:a16="http://schemas.microsoft.com/office/drawing/2014/main" id="{7AB3B18E-8C53-069E-D54D-613B7218E8A0}"/>
              </a:ext>
            </a:extLst>
          </p:cNvPr>
          <p:cNvGraphicFramePr>
            <a:graphicFrameLocks noGrp="1"/>
          </p:cNvGraphicFramePr>
          <p:nvPr/>
        </p:nvGraphicFramePr>
        <p:xfrm>
          <a:off x="4800600" y="1935560"/>
          <a:ext cx="6894840" cy="4808033"/>
        </p:xfrm>
        <a:graphic>
          <a:graphicData uri="http://schemas.openxmlformats.org/drawingml/2006/table">
            <a:tbl>
              <a:tblPr firstRow="1" bandRow="1">
                <a:tableStyleId>{5C22544A-7EE6-4342-B048-85BDC9FD1C3A}</a:tableStyleId>
              </a:tblPr>
              <a:tblGrid>
                <a:gridCol w="6300991">
                  <a:extLst>
                    <a:ext uri="{9D8B030D-6E8A-4147-A177-3AD203B41FA5}">
                      <a16:colId xmlns:a16="http://schemas.microsoft.com/office/drawing/2014/main" val="3103534633"/>
                    </a:ext>
                  </a:extLst>
                </a:gridCol>
                <a:gridCol w="593849">
                  <a:extLst>
                    <a:ext uri="{9D8B030D-6E8A-4147-A177-3AD203B41FA5}">
                      <a16:colId xmlns:a16="http://schemas.microsoft.com/office/drawing/2014/main" val="2257702772"/>
                    </a:ext>
                  </a:extLst>
                </a:gridCol>
              </a:tblGrid>
              <a:tr h="380257">
                <a:tc>
                  <a:txBody>
                    <a:bodyPr/>
                    <a:lstStyle/>
                    <a:p>
                      <a:r>
                        <a:rPr lang="en-GB" sz="1600" b="0" dirty="0">
                          <a:solidFill>
                            <a:schemeClr val="tx1"/>
                          </a:solidFill>
                          <a:latin typeface="+mn-lt"/>
                        </a:rPr>
                        <a:t>I understand:</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600" dirty="0">
                        <a:latin typeface="+mn-lt"/>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9081393"/>
                  </a:ext>
                </a:extLst>
              </a:tr>
              <a:tr h="725047">
                <a:tc>
                  <a:txBody>
                    <a:bodyPr/>
                    <a:lstStyle/>
                    <a:p>
                      <a:pPr marL="0" marR="909955" lvl="0" indent="0" algn="just"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…that adopting a strategic approach to plastics should be considered as part of a broader strategy for sustainable procurement.</a:t>
                      </a:r>
                    </a:p>
                  </a:txBody>
                  <a:tcPr marL="180000" marR="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735716"/>
                  </a:ext>
                </a:extLst>
              </a:tr>
              <a:tr h="409809">
                <a:tc>
                  <a:txBody>
                    <a:bodyPr/>
                    <a:lstStyle/>
                    <a:p>
                      <a:pPr marL="0" marR="909955"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…it is important to understand where plastics arise in your procurement (hotspots) before deciding what action can be taken.</a:t>
                      </a:r>
                    </a:p>
                  </a:txBody>
                  <a:tcPr marL="216000" marR="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2445393"/>
                  </a:ext>
                </a:extLst>
              </a:tr>
              <a:tr h="410889">
                <a:tc>
                  <a:txBody>
                    <a:bodyPr/>
                    <a:lstStyle/>
                    <a:p>
                      <a:pPr marL="0" marR="909955"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…it is important to avoid creating unintended consequences.</a:t>
                      </a:r>
                    </a:p>
                  </a:txBody>
                  <a:tcPr marL="216000" marR="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4022759"/>
                  </a:ext>
                </a:extLst>
              </a:tr>
              <a:tr h="725047">
                <a:tc>
                  <a:txBody>
                    <a:bodyPr/>
                    <a:lstStyle/>
                    <a:p>
                      <a:pPr marL="0" marR="909955"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…how to ensure that criteria for plastics are balanced and proportionate to the subject matter.</a:t>
                      </a:r>
                    </a:p>
                  </a:txBody>
                  <a:tcPr marL="216000" marR="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1422787"/>
                  </a:ext>
                </a:extLst>
              </a:tr>
              <a:tr h="725047">
                <a:tc>
                  <a:txBody>
                    <a:bodyPr/>
                    <a:lstStyle/>
                    <a:p>
                      <a:pPr marL="0" marR="909955"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…why it is important to ensure outcomes are monitored and reported in a timely way to determine what works and what the impacts of procurement decisions are.</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a:txBody>
                  <a:tcPr marL="216000" marR="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475381"/>
                  </a:ext>
                </a:extLst>
              </a:tr>
              <a:tr h="725047">
                <a:tc>
                  <a:txBody>
                    <a:bodyPr/>
                    <a:lstStyle/>
                    <a:p>
                      <a:pPr marL="0" marR="909955"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…why it is important to encourage and enable continual improvement and development by existing suppliers and markets</a:t>
                      </a:r>
                    </a:p>
                  </a:txBody>
                  <a:tcPr marL="216000" marR="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6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51161266"/>
                  </a:ext>
                </a:extLst>
              </a:tr>
            </a:tbl>
          </a:graphicData>
        </a:graphic>
      </p:graphicFrame>
      <p:pic>
        <p:nvPicPr>
          <p:cNvPr id="11" name="Graphic 10" descr="Checkmark with solid fill">
            <a:extLst>
              <a:ext uri="{FF2B5EF4-FFF2-40B4-BE49-F238E27FC236}">
                <a16:creationId xmlns:a16="http://schemas.microsoft.com/office/drawing/2014/main" id="{1B0958E9-8A29-F247-A339-3465AFE17AD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41478" y="1709870"/>
            <a:ext cx="674788" cy="674788"/>
          </a:xfrm>
          <a:prstGeom prst="rect">
            <a:avLst/>
          </a:prstGeom>
        </p:spPr>
      </p:pic>
      <p:sp>
        <p:nvSpPr>
          <p:cNvPr id="12" name="Flowchart: Connector 11">
            <a:extLst>
              <a:ext uri="{FF2B5EF4-FFF2-40B4-BE49-F238E27FC236}">
                <a16:creationId xmlns:a16="http://schemas.microsoft.com/office/drawing/2014/main" id="{66A49B77-95FC-1BF6-A241-D2D51BCD5FCB}"/>
              </a:ext>
            </a:extLst>
          </p:cNvPr>
          <p:cNvSpPr/>
          <p:nvPr/>
        </p:nvSpPr>
        <p:spPr>
          <a:xfrm>
            <a:off x="699128" y="2016270"/>
            <a:ext cx="564842" cy="488823"/>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ED75AE6-EEFF-231B-94A6-247FC0F13D47}"/>
              </a:ext>
            </a:extLst>
          </p:cNvPr>
          <p:cNvSpPr txBox="1"/>
          <p:nvPr/>
        </p:nvSpPr>
        <p:spPr>
          <a:xfrm>
            <a:off x="1286585" y="2104138"/>
            <a:ext cx="3363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Specifying circular outcomes</a:t>
            </a:r>
          </a:p>
        </p:txBody>
      </p:sp>
      <p:pic>
        <p:nvPicPr>
          <p:cNvPr id="14" name="Graphic 13" descr="Meeting with solid fill">
            <a:extLst>
              <a:ext uri="{FF2B5EF4-FFF2-40B4-BE49-F238E27FC236}">
                <a16:creationId xmlns:a16="http://schemas.microsoft.com/office/drawing/2014/main" id="{287410C5-868C-A39E-A8DB-F2B1A3EB480D}"/>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4911" y="2016270"/>
            <a:ext cx="457200" cy="457200"/>
          </a:xfrm>
          <a:prstGeom prst="rect">
            <a:avLst/>
          </a:prstGeom>
        </p:spPr>
      </p:pic>
      <p:sp>
        <p:nvSpPr>
          <p:cNvPr id="16" name="Rectangle 15">
            <a:extLst>
              <a:ext uri="{FF2B5EF4-FFF2-40B4-BE49-F238E27FC236}">
                <a16:creationId xmlns:a16="http://schemas.microsoft.com/office/drawing/2014/main" id="{5FBC72B1-C990-5A57-6FD3-E8A4263AB39F}"/>
              </a:ext>
            </a:extLst>
          </p:cNvPr>
          <p:cNvSpPr/>
          <p:nvPr/>
        </p:nvSpPr>
        <p:spPr>
          <a:xfrm>
            <a:off x="-624954" y="138254"/>
            <a:ext cx="464024" cy="453741"/>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6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wimming, sport, water sport, blue&#10;&#10;Description automatically generated">
            <a:extLst>
              <a:ext uri="{FF2B5EF4-FFF2-40B4-BE49-F238E27FC236}">
                <a16:creationId xmlns:a16="http://schemas.microsoft.com/office/drawing/2014/main" id="{837A30AD-7757-4BDE-5C93-8AC42386C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pic>
        <p:nvPicPr>
          <p:cNvPr id="3" name="object 2">
            <a:extLst>
              <a:ext uri="{FF2B5EF4-FFF2-40B4-BE49-F238E27FC236}">
                <a16:creationId xmlns:a16="http://schemas.microsoft.com/office/drawing/2014/main" id="{5AC93BCF-228B-F35D-A969-7363875158AB}"/>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2192000" cy="1266825"/>
          </a:xfrm>
          <a:prstGeom prst="rect">
            <a:avLst/>
          </a:prstGeom>
        </p:spPr>
      </p:pic>
      <p:sp>
        <p:nvSpPr>
          <p:cNvPr id="5" name="TextBox 4">
            <a:extLst>
              <a:ext uri="{FF2B5EF4-FFF2-40B4-BE49-F238E27FC236}">
                <a16:creationId xmlns:a16="http://schemas.microsoft.com/office/drawing/2014/main" id="{0B111A1A-BB4E-A13D-160C-59D523B648AB}"/>
              </a:ext>
            </a:extLst>
          </p:cNvPr>
          <p:cNvSpPr txBox="1"/>
          <p:nvPr/>
        </p:nvSpPr>
        <p:spPr>
          <a:xfrm>
            <a:off x="-1" y="4807974"/>
            <a:ext cx="12192000" cy="2070023"/>
          </a:xfrm>
          <a:prstGeom prst="rect">
            <a:avLst/>
          </a:prstGeom>
          <a:solidFill>
            <a:schemeClr val="bg1">
              <a:alpha val="78000"/>
            </a:schemeClr>
          </a:solidFill>
        </p:spPr>
        <p:txBody>
          <a:bodyPr wrap="square" rtlCol="0">
            <a:noAutofit/>
          </a:bodyPr>
          <a:lstStyle/>
          <a:p>
            <a:pPr algn="ctr"/>
            <a:endParaRPr lang="en-US" sz="3200" dirty="0">
              <a:solidFill>
                <a:schemeClr val="accent5">
                  <a:lumMod val="75000"/>
                </a:schemeClr>
              </a:solidFill>
              <a:latin typeface="Abadi" panose="020B0604020104020204" pitchFamily="34" charset="0"/>
            </a:endParaRPr>
          </a:p>
        </p:txBody>
      </p:sp>
      <p:sp>
        <p:nvSpPr>
          <p:cNvPr id="13" name="Oval 12">
            <a:extLst>
              <a:ext uri="{FF2B5EF4-FFF2-40B4-BE49-F238E27FC236}">
                <a16:creationId xmlns:a16="http://schemas.microsoft.com/office/drawing/2014/main" id="{535D9A5B-1C28-785D-1652-0ED4A74EB2F4}"/>
              </a:ext>
            </a:extLst>
          </p:cNvPr>
          <p:cNvSpPr/>
          <p:nvPr/>
        </p:nvSpPr>
        <p:spPr>
          <a:xfrm>
            <a:off x="-624954" y="138254"/>
            <a:ext cx="464024" cy="4537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234204D0-6CFA-6CB0-EA1E-731E69536649}"/>
              </a:ext>
            </a:extLst>
          </p:cNvPr>
          <p:cNvSpPr/>
          <p:nvPr/>
        </p:nvSpPr>
        <p:spPr>
          <a:xfrm>
            <a:off x="790334" y="5163000"/>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37C578-A8DE-78EB-22F3-74E8C26043AF}"/>
              </a:ext>
            </a:extLst>
          </p:cNvPr>
          <p:cNvSpPr txBox="1"/>
          <p:nvPr/>
        </p:nvSpPr>
        <p:spPr>
          <a:xfrm>
            <a:off x="1605478" y="5145258"/>
            <a:ext cx="867414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75000"/>
                  </a:schemeClr>
                </a:solidFill>
                <a:latin typeface="Abadi" panose="020B0604020104020204" pitchFamily="34" charset="0"/>
              </a:rPr>
              <a:t>2. Recap -  outlines of Training Modules 1 &amp; 2.</a:t>
            </a:r>
          </a:p>
        </p:txBody>
      </p:sp>
      <p:pic>
        <p:nvPicPr>
          <p:cNvPr id="2" name="Graphic 1" descr="Shopping cart with solid fill">
            <a:extLst>
              <a:ext uri="{FF2B5EF4-FFF2-40B4-BE49-F238E27FC236}">
                <a16:creationId xmlns:a16="http://schemas.microsoft.com/office/drawing/2014/main" id="{C2261C82-34C7-426D-B4A9-36DA2D2A9247}"/>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9954" y="5198254"/>
            <a:ext cx="425602" cy="425602"/>
          </a:xfrm>
          <a:prstGeom prst="rect">
            <a:avLst/>
          </a:prstGeom>
        </p:spPr>
      </p:pic>
    </p:spTree>
    <p:extLst>
      <p:ext uri="{BB962C8B-B14F-4D97-AF65-F5344CB8AC3E}">
        <p14:creationId xmlns:p14="http://schemas.microsoft.com/office/powerpoint/2010/main" val="65537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10800000">
            <a:off x="-1" y="-51748"/>
            <a:ext cx="12192000" cy="1266825"/>
          </a:xfrm>
          <a:prstGeom prst="rect">
            <a:avLst/>
          </a:prstGeom>
        </p:spPr>
      </p:pic>
      <p:grpSp>
        <p:nvGrpSpPr>
          <p:cNvPr id="3" name="Group 2">
            <a:extLst>
              <a:ext uri="{FF2B5EF4-FFF2-40B4-BE49-F238E27FC236}">
                <a16:creationId xmlns:a16="http://schemas.microsoft.com/office/drawing/2014/main" id="{65C5FDC4-BE66-49F4-B4FE-846000BCA338}"/>
              </a:ext>
            </a:extLst>
          </p:cNvPr>
          <p:cNvGrpSpPr/>
          <p:nvPr/>
        </p:nvGrpSpPr>
        <p:grpSpPr>
          <a:xfrm>
            <a:off x="877661" y="1006283"/>
            <a:ext cx="9890743" cy="630498"/>
            <a:chOff x="877661" y="1138261"/>
            <a:chExt cx="9890743" cy="630498"/>
          </a:xfrm>
        </p:grpSpPr>
        <p:pic>
          <p:nvPicPr>
            <p:cNvPr id="17" name="object 16">
              <a:extLst>
                <a:ext uri="{FF2B5EF4-FFF2-40B4-BE49-F238E27FC236}">
                  <a16:creationId xmlns:a16="http://schemas.microsoft.com/office/drawing/2014/main" id="{DA375AB6-C29D-44FD-9E0F-04149CBF8970}"/>
                </a:ext>
              </a:extLst>
            </p:cNvPr>
            <p:cNvPicPr/>
            <p:nvPr/>
          </p:nvPicPr>
          <p:blipFill>
            <a:blip r:embed="rId4" cstate="email">
              <a:extLst>
                <a:ext uri="{28A0092B-C50C-407E-A947-70E740481C1C}">
                  <a14:useLocalDpi xmlns:a14="http://schemas.microsoft.com/office/drawing/2010/main" val="0"/>
                </a:ext>
              </a:extLst>
            </a:blip>
            <a:stretch>
              <a:fillRect/>
            </a:stretch>
          </p:blipFill>
          <p:spPr>
            <a:xfrm rot="5400000">
              <a:off x="5823971" y="-3175672"/>
              <a:ext cx="45719" cy="9843144"/>
            </a:xfrm>
            <a:prstGeom prst="rect">
              <a:avLst/>
            </a:prstGeom>
          </p:spPr>
        </p:pic>
        <p:sp>
          <p:nvSpPr>
            <p:cNvPr id="19" name="TextBox 18">
              <a:extLst>
                <a:ext uri="{FF2B5EF4-FFF2-40B4-BE49-F238E27FC236}">
                  <a16:creationId xmlns:a16="http://schemas.microsoft.com/office/drawing/2014/main" id="{0DAACDB9-944E-4379-A1BC-E3F293552FE2}"/>
                </a:ext>
              </a:extLst>
            </p:cNvPr>
            <p:cNvSpPr txBox="1"/>
            <p:nvPr/>
          </p:nvSpPr>
          <p:spPr>
            <a:xfrm>
              <a:off x="877661" y="1138261"/>
              <a:ext cx="989074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Abadi" panose="020B0604020104020204" pitchFamily="34" charset="0"/>
                  <a:ea typeface="+mn-ea"/>
                  <a:cs typeface="+mn-cs"/>
                </a:rPr>
                <a:t>Agenda: 1. Circular economy, procurement and plastics</a:t>
              </a:r>
            </a:p>
          </p:txBody>
        </p:sp>
      </p:grpSp>
      <p:grpSp>
        <p:nvGrpSpPr>
          <p:cNvPr id="9" name="Group 8">
            <a:extLst>
              <a:ext uri="{FF2B5EF4-FFF2-40B4-BE49-F238E27FC236}">
                <a16:creationId xmlns:a16="http://schemas.microsoft.com/office/drawing/2014/main" id="{1CFD8CE9-C14E-423C-99A8-0D299FC65B75}"/>
              </a:ext>
            </a:extLst>
          </p:cNvPr>
          <p:cNvGrpSpPr>
            <a:grpSpLocks noGrp="1" noUngrp="1" noRot="1" noMove="1" noResize="1"/>
          </p:cNvGrpSpPr>
          <p:nvPr/>
        </p:nvGrpSpPr>
        <p:grpSpPr>
          <a:xfrm>
            <a:off x="8739196" y="6185342"/>
            <a:ext cx="3138767" cy="498792"/>
            <a:chOff x="8258905" y="6074505"/>
            <a:chExt cx="3520355" cy="498792"/>
          </a:xfrm>
        </p:grpSpPr>
        <p:pic>
          <p:nvPicPr>
            <p:cNvPr id="10" name="Grafika 17">
              <a:extLst>
                <a:ext uri="{FF2B5EF4-FFF2-40B4-BE49-F238E27FC236}">
                  <a16:creationId xmlns:a16="http://schemas.microsoft.com/office/drawing/2014/main" id="{3F30DF77-ACA1-463E-939A-4822D8897C03}"/>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10583" y="6107827"/>
              <a:ext cx="1968677" cy="432149"/>
            </a:xfrm>
            <a:prstGeom prst="rect">
              <a:avLst/>
            </a:prstGeom>
          </p:spPr>
        </p:pic>
        <p:pic>
          <p:nvPicPr>
            <p:cNvPr id="11" name="Grafika 20">
              <a:extLst>
                <a:ext uri="{FF2B5EF4-FFF2-40B4-BE49-F238E27FC236}">
                  <a16:creationId xmlns:a16="http://schemas.microsoft.com/office/drawing/2014/main" id="{F359C34E-8BDF-4B13-B122-C0B90C078434}"/>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8905" y="6074505"/>
              <a:ext cx="1420803" cy="498792"/>
            </a:xfrm>
            <a:prstGeom prst="rect">
              <a:avLst/>
            </a:prstGeom>
          </p:spPr>
        </p:pic>
      </p:grpSp>
      <p:grpSp>
        <p:nvGrpSpPr>
          <p:cNvPr id="6" name="Group 5">
            <a:extLst>
              <a:ext uri="{FF2B5EF4-FFF2-40B4-BE49-F238E27FC236}">
                <a16:creationId xmlns:a16="http://schemas.microsoft.com/office/drawing/2014/main" id="{696CE82A-03C8-6951-A5D8-C43E37B5C60C}"/>
              </a:ext>
            </a:extLst>
          </p:cNvPr>
          <p:cNvGrpSpPr/>
          <p:nvPr/>
        </p:nvGrpSpPr>
        <p:grpSpPr>
          <a:xfrm>
            <a:off x="1297122" y="2220916"/>
            <a:ext cx="564843" cy="564843"/>
            <a:chOff x="-693554" y="1821597"/>
            <a:chExt cx="564843" cy="564843"/>
          </a:xfrm>
        </p:grpSpPr>
        <p:sp>
          <p:nvSpPr>
            <p:cNvPr id="27" name="Flowchart: Connector 26">
              <a:extLst>
                <a:ext uri="{FF2B5EF4-FFF2-40B4-BE49-F238E27FC236}">
                  <a16:creationId xmlns:a16="http://schemas.microsoft.com/office/drawing/2014/main" id="{94B0CE43-EBEA-4DDC-BBCF-3F284DB10644}"/>
                </a:ext>
              </a:extLst>
            </p:cNvPr>
            <p:cNvSpPr/>
            <p:nvPr/>
          </p:nvSpPr>
          <p:spPr>
            <a:xfrm>
              <a:off x="-693553" y="1854623"/>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ircular flowchart with solid fill">
              <a:extLst>
                <a:ext uri="{FF2B5EF4-FFF2-40B4-BE49-F238E27FC236}">
                  <a16:creationId xmlns:a16="http://schemas.microsoft.com/office/drawing/2014/main" id="{8070DA0C-B79A-06CC-8224-F31435A15C96}"/>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3554" y="1821597"/>
              <a:ext cx="564843" cy="564843"/>
            </a:xfrm>
            <a:prstGeom prst="rect">
              <a:avLst/>
            </a:prstGeom>
          </p:spPr>
        </p:pic>
      </p:grpSp>
      <p:grpSp>
        <p:nvGrpSpPr>
          <p:cNvPr id="20" name="Group 19">
            <a:extLst>
              <a:ext uri="{FF2B5EF4-FFF2-40B4-BE49-F238E27FC236}">
                <a16:creationId xmlns:a16="http://schemas.microsoft.com/office/drawing/2014/main" id="{45D04D4D-68DB-7D51-2F16-91D37CF02C18}"/>
              </a:ext>
            </a:extLst>
          </p:cNvPr>
          <p:cNvGrpSpPr/>
          <p:nvPr/>
        </p:nvGrpSpPr>
        <p:grpSpPr>
          <a:xfrm>
            <a:off x="1308273" y="3671406"/>
            <a:ext cx="564842" cy="498792"/>
            <a:chOff x="899007" y="4134057"/>
            <a:chExt cx="564842" cy="498792"/>
          </a:xfrm>
        </p:grpSpPr>
        <p:sp>
          <p:nvSpPr>
            <p:cNvPr id="5" name="Flowchart: Connector 4">
              <a:extLst>
                <a:ext uri="{FF2B5EF4-FFF2-40B4-BE49-F238E27FC236}">
                  <a16:creationId xmlns:a16="http://schemas.microsoft.com/office/drawing/2014/main" id="{D55235CB-2459-986B-9C38-D473A59E421C}"/>
                </a:ext>
              </a:extLst>
            </p:cNvPr>
            <p:cNvSpPr/>
            <p:nvPr/>
          </p:nvSpPr>
          <p:spPr>
            <a:xfrm>
              <a:off x="899007" y="4134057"/>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Graphic 22" descr="Construction Barricade with solid fill">
              <a:extLst>
                <a:ext uri="{FF2B5EF4-FFF2-40B4-BE49-F238E27FC236}">
                  <a16:creationId xmlns:a16="http://schemas.microsoft.com/office/drawing/2014/main" id="{56A0A71C-1BE2-200C-752C-8E22B7D2CA80}"/>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2828" y="4154853"/>
              <a:ext cx="457199" cy="457199"/>
            </a:xfrm>
            <a:prstGeom prst="rect">
              <a:avLst/>
            </a:prstGeom>
          </p:spPr>
        </p:pic>
      </p:grpSp>
      <p:grpSp>
        <p:nvGrpSpPr>
          <p:cNvPr id="21" name="Group 20">
            <a:extLst>
              <a:ext uri="{FF2B5EF4-FFF2-40B4-BE49-F238E27FC236}">
                <a16:creationId xmlns:a16="http://schemas.microsoft.com/office/drawing/2014/main" id="{266E2778-B0DA-97DB-66AC-8E70F8493E91}"/>
              </a:ext>
            </a:extLst>
          </p:cNvPr>
          <p:cNvGrpSpPr/>
          <p:nvPr/>
        </p:nvGrpSpPr>
        <p:grpSpPr>
          <a:xfrm>
            <a:off x="1312457" y="4380091"/>
            <a:ext cx="564842" cy="498792"/>
            <a:chOff x="903471" y="4801806"/>
            <a:chExt cx="564842" cy="498792"/>
          </a:xfrm>
        </p:grpSpPr>
        <p:sp>
          <p:nvSpPr>
            <p:cNvPr id="16" name="Flowchart: Connector 15">
              <a:extLst>
                <a:ext uri="{FF2B5EF4-FFF2-40B4-BE49-F238E27FC236}">
                  <a16:creationId xmlns:a16="http://schemas.microsoft.com/office/drawing/2014/main" id="{99975A81-B030-66BD-F21B-665B1F1E7266}"/>
                </a:ext>
              </a:extLst>
            </p:cNvPr>
            <p:cNvSpPr/>
            <p:nvPr/>
          </p:nvSpPr>
          <p:spPr>
            <a:xfrm>
              <a:off x="903471" y="4801806"/>
              <a:ext cx="564842" cy="498792"/>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Graphic 30" descr="List with solid fill">
              <a:extLst>
                <a:ext uri="{FF2B5EF4-FFF2-40B4-BE49-F238E27FC236}">
                  <a16:creationId xmlns:a16="http://schemas.microsoft.com/office/drawing/2014/main" id="{BF4FD3B8-CD5E-4AE8-592B-7BAD45B36B5F}"/>
                </a:ext>
              </a:extLst>
            </p:cNvPr>
            <p:cNvPicPr>
              <a:picLocks noChangeAspect="1"/>
            </p:cNvPicPr>
            <p:nvPr/>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4425" y="4840065"/>
              <a:ext cx="425602" cy="425602"/>
            </a:xfrm>
            <a:prstGeom prst="rect">
              <a:avLst/>
            </a:prstGeom>
          </p:spPr>
        </p:pic>
      </p:grpSp>
      <p:grpSp>
        <p:nvGrpSpPr>
          <p:cNvPr id="12" name="Group 11">
            <a:extLst>
              <a:ext uri="{FF2B5EF4-FFF2-40B4-BE49-F238E27FC236}">
                <a16:creationId xmlns:a16="http://schemas.microsoft.com/office/drawing/2014/main" id="{91B6DE86-DB19-B836-B6A3-96C2ED951F8B}"/>
              </a:ext>
            </a:extLst>
          </p:cNvPr>
          <p:cNvGrpSpPr/>
          <p:nvPr/>
        </p:nvGrpSpPr>
        <p:grpSpPr>
          <a:xfrm>
            <a:off x="1297123" y="2972596"/>
            <a:ext cx="564842" cy="488823"/>
            <a:chOff x="899312" y="2806275"/>
            <a:chExt cx="564842" cy="488823"/>
          </a:xfrm>
        </p:grpSpPr>
        <p:sp>
          <p:nvSpPr>
            <p:cNvPr id="28" name="Flowchart: Connector 27">
              <a:extLst>
                <a:ext uri="{FF2B5EF4-FFF2-40B4-BE49-F238E27FC236}">
                  <a16:creationId xmlns:a16="http://schemas.microsoft.com/office/drawing/2014/main" id="{BD24B1C8-B980-4C88-90EE-072780454547}"/>
                </a:ext>
              </a:extLst>
            </p:cNvPr>
            <p:cNvSpPr/>
            <p:nvPr/>
          </p:nvSpPr>
          <p:spPr>
            <a:xfrm>
              <a:off x="899312" y="2806275"/>
              <a:ext cx="564842" cy="488823"/>
            </a:xfrm>
            <a:prstGeom prst="flowChartConnector">
              <a:avLst/>
            </a:prstGeom>
            <a:solidFill>
              <a:schemeClr val="accent6">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 name="Graphic 33" descr="Shopping cart with solid fill">
              <a:extLst>
                <a:ext uri="{FF2B5EF4-FFF2-40B4-BE49-F238E27FC236}">
                  <a16:creationId xmlns:a16="http://schemas.microsoft.com/office/drawing/2014/main" id="{8F533DCE-20E6-B5BF-3190-D591EA407ADE}"/>
                </a:ext>
              </a:extLst>
            </p:cNvPr>
            <p:cNvPicPr>
              <a:picLocks noChangeAspect="1"/>
            </p:cNvPicPr>
            <p:nvPr/>
          </p:nvPicPr>
          <p:blipFill>
            <a:blip r:embed="rId15" cstate="email">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84425" y="2848038"/>
              <a:ext cx="425602" cy="425602"/>
            </a:xfrm>
            <a:prstGeom prst="rect">
              <a:avLst/>
            </a:prstGeom>
          </p:spPr>
        </p:pic>
      </p:grpSp>
      <p:cxnSp>
        <p:nvCxnSpPr>
          <p:cNvPr id="13" name="Straight Arrow Connector 12">
            <a:extLst>
              <a:ext uri="{FF2B5EF4-FFF2-40B4-BE49-F238E27FC236}">
                <a16:creationId xmlns:a16="http://schemas.microsoft.com/office/drawing/2014/main" id="{298449FB-82C3-5C68-B744-8F8A3E265150}"/>
              </a:ext>
            </a:extLst>
          </p:cNvPr>
          <p:cNvCxnSpPr>
            <a:cxnSpLocks/>
            <a:stCxn id="7" idx="2"/>
            <a:endCxn id="28" idx="0"/>
          </p:cNvCxnSpPr>
          <p:nvPr/>
        </p:nvCxnSpPr>
        <p:spPr>
          <a:xfrm>
            <a:off x="1579544" y="2785759"/>
            <a:ext cx="0" cy="18683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1F63002-58F8-8FB2-BDAB-D972C7724E21}"/>
              </a:ext>
            </a:extLst>
          </p:cNvPr>
          <p:cNvCxnSpPr>
            <a:cxnSpLocks/>
            <a:stCxn id="34" idx="2"/>
            <a:endCxn id="5" idx="0"/>
          </p:cNvCxnSpPr>
          <p:nvPr/>
        </p:nvCxnSpPr>
        <p:spPr>
          <a:xfrm flipH="1">
            <a:off x="1590694" y="3439961"/>
            <a:ext cx="4343" cy="23144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38334BC-973A-DEA4-D5BB-147195A52C2F}"/>
              </a:ext>
            </a:extLst>
          </p:cNvPr>
          <p:cNvCxnSpPr>
            <a:cxnSpLocks/>
            <a:stCxn id="23" idx="2"/>
            <a:endCxn id="16" idx="0"/>
          </p:cNvCxnSpPr>
          <p:nvPr/>
        </p:nvCxnSpPr>
        <p:spPr>
          <a:xfrm>
            <a:off x="1590694" y="4149401"/>
            <a:ext cx="4184" cy="23069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67754D0-21C2-1E8A-08F7-AF0BC725C75A}"/>
              </a:ext>
            </a:extLst>
          </p:cNvPr>
          <p:cNvSpPr txBox="1"/>
          <p:nvPr/>
        </p:nvSpPr>
        <p:spPr>
          <a:xfrm>
            <a:off x="2188427" y="2318671"/>
            <a:ext cx="60941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 The Circular economy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plastics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186FD5FF-B113-F450-4F46-3E83AB88D624}"/>
              </a:ext>
            </a:extLst>
          </p:cNvPr>
          <p:cNvSpPr txBox="1"/>
          <p:nvPr/>
        </p:nvSpPr>
        <p:spPr>
          <a:xfrm>
            <a:off x="2188427" y="2958226"/>
            <a:ext cx="841288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 Circular procurement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key principles, alignment with public sector objectives and the role of procurement in addressing the plastics waste challenge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E5880EBB-57A4-57B6-328A-EDABFF7A970E}"/>
              </a:ext>
            </a:extLst>
          </p:cNvPr>
          <p:cNvSpPr txBox="1"/>
          <p:nvPr/>
        </p:nvSpPr>
        <p:spPr>
          <a:xfrm>
            <a:off x="2188427" y="3725163"/>
            <a:ext cx="75797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 Addressing the plastics challenge through procurement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BCA6F41E-F63E-9BCC-BA09-F502F68D4FF4}"/>
              </a:ext>
            </a:extLst>
          </p:cNvPr>
          <p:cNvSpPr txBox="1"/>
          <p:nvPr/>
        </p:nvSpPr>
        <p:spPr>
          <a:xfrm>
            <a:off x="2193071" y="4418350"/>
            <a:ext cx="78474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 Defining actions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policy/ strategy/ process/ capability or other level</a:t>
            </a:r>
          </a:p>
        </p:txBody>
      </p:sp>
      <p:sp>
        <p:nvSpPr>
          <p:cNvPr id="4" name="Rectangle 3">
            <a:extLst>
              <a:ext uri="{FF2B5EF4-FFF2-40B4-BE49-F238E27FC236}">
                <a16:creationId xmlns:a16="http://schemas.microsoft.com/office/drawing/2014/main" id="{25E44697-E348-3265-905D-77E17F3932ED}"/>
              </a:ext>
            </a:extLst>
          </p:cNvPr>
          <p:cNvSpPr/>
          <p:nvPr/>
        </p:nvSpPr>
        <p:spPr>
          <a:xfrm>
            <a:off x="-624954" y="138254"/>
            <a:ext cx="464024" cy="453741"/>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256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20436</TotalTime>
  <Words>3443</Words>
  <Application>Microsoft Macintosh PowerPoint</Application>
  <PresentationFormat>Widescreen</PresentationFormat>
  <Paragraphs>366</Paragraphs>
  <Slides>26</Slides>
  <Notes>23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Abadi</vt:lpstr>
      <vt:lpstr>Andes</vt:lpstr>
      <vt:lpstr>Arial</vt:lpstr>
      <vt:lpstr>Arial Narrow</vt:lpstr>
      <vt:lpstr>Calibri</vt:lpstr>
      <vt:lpstr>Calibri Light</vt:lpstr>
      <vt:lpstr>Century Gothic</vt:lpstr>
      <vt:lpstr>Congenial SemiBold</vt:lpstr>
      <vt:lpstr>Open Sans</vt:lpstr>
      <vt:lpstr>Segoe UI</vt:lpstr>
      <vt:lpstr>Trebuchet MS</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Commpack</dc:creator>
  <cp:keywords/>
  <dc:description/>
  <cp:lastModifiedBy>Jodi Houston</cp:lastModifiedBy>
  <cp:revision>547</cp:revision>
  <cp:lastPrinted>2022-11-25T13:43:18Z</cp:lastPrinted>
  <dcterms:created xsi:type="dcterms:W3CDTF">2016-05-12T07:01:36Z</dcterms:created>
  <dcterms:modified xsi:type="dcterms:W3CDTF">2023-01-12T15:20:15Z</dcterms:modified>
  <cp:category/>
</cp:coreProperties>
</file>